
<file path=[Content_Types].xml><?xml version="1.0" encoding="utf-8"?>
<Types xmlns="http://schemas.openxmlformats.org/package/2006/content-types">
  <Default Extension="png" ContentType="image/png"/>
  <Default Extension="svg" ContentType="image/svg+xml"/>
  <Default Extension="emf" ContentType="image/x-emf"/>
  <Default Extension="m4a" ContentType="audio/mp4"/>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66" r:id="rId2"/>
    <p:sldId id="315" r:id="rId3"/>
    <p:sldId id="269" r:id="rId4"/>
    <p:sldId id="268" r:id="rId5"/>
    <p:sldId id="303" r:id="rId6"/>
    <p:sldId id="314" r:id="rId7"/>
    <p:sldId id="300" r:id="rId8"/>
    <p:sldId id="325" r:id="rId9"/>
    <p:sldId id="272" r:id="rId10"/>
    <p:sldId id="318" r:id="rId11"/>
    <p:sldId id="319" r:id="rId12"/>
    <p:sldId id="322" r:id="rId13"/>
    <p:sldId id="274" r:id="rId14"/>
    <p:sldId id="311" r:id="rId15"/>
    <p:sldId id="275" r:id="rId16"/>
    <p:sldId id="312" r:id="rId17"/>
    <p:sldId id="271" r:id="rId18"/>
    <p:sldId id="280" r:id="rId19"/>
    <p:sldId id="320" r:id="rId20"/>
    <p:sldId id="307" r:id="rId21"/>
    <p:sldId id="313" r:id="rId22"/>
    <p:sldId id="323" r:id="rId23"/>
    <p:sldId id="277" r:id="rId24"/>
    <p:sldId id="279" r:id="rId25"/>
    <p:sldId id="321" r:id="rId26"/>
    <p:sldId id="305" r:id="rId27"/>
    <p:sldId id="281" r:id="rId28"/>
    <p:sldId id="282" r:id="rId29"/>
    <p:sldId id="301" r:id="rId30"/>
    <p:sldId id="284" r:id="rId31"/>
    <p:sldId id="302" r:id="rId32"/>
    <p:sldId id="285" r:id="rId33"/>
    <p:sldId id="286" r:id="rId34"/>
    <p:sldId id="291" r:id="rId35"/>
    <p:sldId id="287" r:id="rId36"/>
    <p:sldId id="288" r:id="rId37"/>
    <p:sldId id="289" r:id="rId38"/>
    <p:sldId id="292" r:id="rId39"/>
    <p:sldId id="304" r:id="rId40"/>
    <p:sldId id="290" r:id="rId41"/>
    <p:sldId id="294" r:id="rId42"/>
    <p:sldId id="295" r:id="rId43"/>
    <p:sldId id="296" r:id="rId44"/>
    <p:sldId id="293" r:id="rId45"/>
    <p:sldId id="297" r:id="rId46"/>
    <p:sldId id="309" r:id="rId47"/>
    <p:sldId id="310" r:id="rId48"/>
    <p:sldId id="324" r:id="rId49"/>
    <p:sldId id="326" r:id="rId50"/>
    <p:sldId id="298" r:id="rId5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us" initials="A" lastIdx="1" clrIdx="0">
    <p:extLst>
      <p:ext uri="{19B8F6BF-5375-455C-9EA6-DF929625EA0E}">
        <p15:presenceInfo xmlns:p15="http://schemas.microsoft.com/office/powerpoint/2012/main" userId="Asu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C5E0B4"/>
    <a:srgbClr val="BDD7EE"/>
    <a:srgbClr val="FFABAB"/>
    <a:srgbClr val="41719C"/>
    <a:srgbClr val="FF8F8F"/>
    <a:srgbClr val="E7E6E6"/>
    <a:srgbClr val="2F2F2F"/>
    <a:srgbClr val="262626"/>
    <a:srgbClr val="3636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91" autoAdjust="0"/>
    <p:restoredTop sz="92838" autoAdjust="0"/>
  </p:normalViewPr>
  <p:slideViewPr>
    <p:cSldViewPr snapToGrid="0">
      <p:cViewPr>
        <p:scale>
          <a:sx n="50" d="100"/>
          <a:sy n="50" d="100"/>
        </p:scale>
        <p:origin x="1084" y="22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27882F-08D8-440D-B220-27F9296404BA}" type="datetimeFigureOut">
              <a:rPr lang="zh-CN" altLang="en-US" smtClean="0"/>
              <a:pPr/>
              <a:t>2022/10/5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1EE59C-3B2D-4513-AC46-7C0CA58BB25C}" type="slidenum">
              <a:rPr lang="zh-CN" altLang="en-US" smtClean="0"/>
              <a:pPr/>
              <a:t>‹#›</a:t>
            </a:fld>
            <a:endParaRPr lang="zh-CN" altLang="en-US"/>
          </a:p>
        </p:txBody>
      </p:sp>
    </p:spTree>
    <p:extLst>
      <p:ext uri="{BB962C8B-B14F-4D97-AF65-F5344CB8AC3E}">
        <p14:creationId xmlns:p14="http://schemas.microsoft.com/office/powerpoint/2010/main" val="22280178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预览及使用此模板前先下载英文</a:t>
            </a:r>
            <a:r>
              <a:rPr lang="en-US" altLang="zh-CN" dirty="0"/>
              <a:t>Segoe Script</a:t>
            </a:r>
            <a:r>
              <a:rPr lang="zh-CN" altLang="en-US"/>
              <a:t>、中文新蒂小丸子小学版字体，预览效果会更加美观！</a:t>
            </a:r>
          </a:p>
        </p:txBody>
      </p:sp>
      <p:sp>
        <p:nvSpPr>
          <p:cNvPr id="4" name="灯片编号占位符 3"/>
          <p:cNvSpPr>
            <a:spLocks noGrp="1"/>
          </p:cNvSpPr>
          <p:nvPr>
            <p:ph type="sldNum" sz="quarter" idx="10"/>
          </p:nvPr>
        </p:nvSpPr>
        <p:spPr/>
        <p:txBody>
          <a:bodyPr/>
          <a:lstStyle/>
          <a:p>
            <a:fld id="{891EE59C-3B2D-4513-AC46-7C0CA58BB25C}" type="slidenum">
              <a:rPr lang="zh-CN" altLang="en-US" smtClean="0"/>
              <a:pPr/>
              <a:t>1</a:t>
            </a:fld>
            <a:endParaRPr lang="zh-CN" altLang="en-US"/>
          </a:p>
        </p:txBody>
      </p:sp>
    </p:spTree>
    <p:extLst>
      <p:ext uri="{BB962C8B-B14F-4D97-AF65-F5344CB8AC3E}">
        <p14:creationId xmlns:p14="http://schemas.microsoft.com/office/powerpoint/2010/main" val="10862936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预览及使用此模板前先下载英文</a:t>
            </a:r>
            <a:r>
              <a:rPr lang="en-US" altLang="zh-CN" dirty="0"/>
              <a:t>Segoe Script</a:t>
            </a:r>
            <a:r>
              <a:rPr lang="zh-CN" altLang="en-US"/>
              <a:t>、中文新蒂小丸子小学版字体，预览效果会更加美观！</a:t>
            </a:r>
          </a:p>
        </p:txBody>
      </p:sp>
      <p:sp>
        <p:nvSpPr>
          <p:cNvPr id="4" name="灯片编号占位符 3"/>
          <p:cNvSpPr>
            <a:spLocks noGrp="1"/>
          </p:cNvSpPr>
          <p:nvPr>
            <p:ph type="sldNum" sz="quarter" idx="10"/>
          </p:nvPr>
        </p:nvSpPr>
        <p:spPr/>
        <p:txBody>
          <a:bodyPr/>
          <a:lstStyle/>
          <a:p>
            <a:fld id="{891EE59C-3B2D-4513-AC46-7C0CA58BB25C}" type="slidenum">
              <a:rPr lang="zh-CN" altLang="en-US" smtClean="0"/>
              <a:pPr/>
              <a:t>10</a:t>
            </a:fld>
            <a:endParaRPr lang="zh-CN" altLang="en-US"/>
          </a:p>
        </p:txBody>
      </p:sp>
    </p:spTree>
    <p:extLst>
      <p:ext uri="{BB962C8B-B14F-4D97-AF65-F5344CB8AC3E}">
        <p14:creationId xmlns:p14="http://schemas.microsoft.com/office/powerpoint/2010/main" val="686109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预览及使用此模板前先下载英文</a:t>
            </a:r>
            <a:r>
              <a:rPr lang="en-US" altLang="zh-CN" dirty="0"/>
              <a:t>Segoe Script</a:t>
            </a:r>
            <a:r>
              <a:rPr lang="zh-CN" altLang="en-US"/>
              <a:t>、中文新蒂小丸子小学版字体，预览效果会更加美观！</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1EE59C-3B2D-4513-AC46-7C0CA58BB25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1812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预览及使用此模板前先下载英文</a:t>
            </a:r>
            <a:r>
              <a:rPr lang="en-US" altLang="zh-CN" dirty="0"/>
              <a:t>Segoe Script</a:t>
            </a:r>
            <a:r>
              <a:rPr lang="zh-CN" altLang="en-US"/>
              <a:t>、中文新蒂小丸子小学版字体，预览效果会更加美观！</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1EE59C-3B2D-4513-AC46-7C0CA58BB25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30207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预览及使用此模板前先下载英文</a:t>
            </a:r>
            <a:r>
              <a:rPr lang="en-US" altLang="zh-CN" dirty="0"/>
              <a:t>Segoe Script</a:t>
            </a:r>
            <a:r>
              <a:rPr lang="zh-CN" altLang="en-US" dirty="0"/>
              <a:t>、中文新蒂小丸子小学版字体，预览效果会更加美观！</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1EE59C-3B2D-4513-AC46-7C0CA58BB25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67113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预览及使用此模板前先下载英文</a:t>
            </a:r>
            <a:r>
              <a:rPr lang="en-US" altLang="zh-CN" dirty="0"/>
              <a:t>Segoe Script</a:t>
            </a:r>
            <a:r>
              <a:rPr lang="zh-CN" altLang="en-US" dirty="0"/>
              <a:t>、中文新蒂小丸子小学版字体，预览效果会更加美观！</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1EE59C-3B2D-4513-AC46-7C0CA58BB25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797904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预览及使用此模板前先下载英文</a:t>
            </a:r>
            <a:r>
              <a:rPr lang="en-US" altLang="zh-CN" dirty="0"/>
              <a:t>Segoe Script</a:t>
            </a:r>
            <a:r>
              <a:rPr lang="zh-CN" altLang="en-US"/>
              <a:t>、中文新蒂小丸子小学版字体，预览效果会更加美观！</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1EE59C-3B2D-4513-AC46-7C0CA58BB25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997408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预览及使用此模板前先下载英文</a:t>
            </a:r>
            <a:r>
              <a:rPr lang="en-US" altLang="zh-CN" dirty="0"/>
              <a:t>Segoe Script</a:t>
            </a:r>
            <a:r>
              <a:rPr lang="zh-CN" altLang="en-US"/>
              <a:t>、中文新蒂小丸子小学版字体，预览效果会更加美观！</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1EE59C-3B2D-4513-AC46-7C0CA58BB25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5675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预览及使用此模板前先下载英文</a:t>
            </a:r>
            <a:r>
              <a:rPr lang="en-US" altLang="zh-CN" dirty="0"/>
              <a:t>Segoe Script</a:t>
            </a:r>
            <a:r>
              <a:rPr lang="zh-CN" altLang="en-US" dirty="0"/>
              <a:t>、中文新蒂小丸子小学版字体，预览效果会更加美观！</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1EE59C-3B2D-4513-AC46-7C0CA58BB25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8560885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预览及使用此模板前先下载英文</a:t>
            </a:r>
            <a:r>
              <a:rPr lang="en-US" altLang="zh-CN" dirty="0"/>
              <a:t>Segoe Script</a:t>
            </a:r>
            <a:r>
              <a:rPr lang="zh-CN" altLang="en-US"/>
              <a:t>、中文新蒂小丸子小学版字体，预览效果会更加美观！</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1EE59C-3B2D-4513-AC46-7C0CA58BB25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861797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预览及使用此模板前先下载英文</a:t>
            </a:r>
            <a:r>
              <a:rPr lang="en-US" altLang="zh-CN" dirty="0"/>
              <a:t>Segoe Script</a:t>
            </a:r>
            <a:r>
              <a:rPr lang="zh-CN" altLang="en-US"/>
              <a:t>、中文新蒂小丸子小学版字体，预览效果会更加美观！</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1EE59C-3B2D-4513-AC46-7C0CA58BB25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18046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预览及使用此模板前先下载英文</a:t>
            </a:r>
            <a:r>
              <a:rPr lang="en-US" altLang="zh-CN" dirty="0"/>
              <a:t>Segoe Script</a:t>
            </a:r>
            <a:r>
              <a:rPr lang="zh-CN" altLang="en-US"/>
              <a:t>、中文新蒂小丸子小学版字体，预览效果会更加美观！</a:t>
            </a:r>
          </a:p>
        </p:txBody>
      </p:sp>
      <p:sp>
        <p:nvSpPr>
          <p:cNvPr id="4" name="灯片编号占位符 3"/>
          <p:cNvSpPr>
            <a:spLocks noGrp="1"/>
          </p:cNvSpPr>
          <p:nvPr>
            <p:ph type="sldNum" sz="quarter" idx="10"/>
          </p:nvPr>
        </p:nvSpPr>
        <p:spPr/>
        <p:txBody>
          <a:bodyPr/>
          <a:lstStyle/>
          <a:p>
            <a:fld id="{891EE59C-3B2D-4513-AC46-7C0CA58BB25C}" type="slidenum">
              <a:rPr lang="zh-CN" altLang="en-US" smtClean="0"/>
              <a:pPr/>
              <a:t>2</a:t>
            </a:fld>
            <a:endParaRPr lang="zh-CN" altLang="en-US"/>
          </a:p>
        </p:txBody>
      </p:sp>
    </p:spTree>
    <p:extLst>
      <p:ext uri="{BB962C8B-B14F-4D97-AF65-F5344CB8AC3E}">
        <p14:creationId xmlns:p14="http://schemas.microsoft.com/office/powerpoint/2010/main" val="6641229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预览及使用此模板前先下载英文</a:t>
            </a:r>
            <a:r>
              <a:rPr lang="en-US" altLang="zh-CN" dirty="0"/>
              <a:t>Segoe Script</a:t>
            </a:r>
            <a:r>
              <a:rPr lang="zh-CN" altLang="en-US" dirty="0"/>
              <a:t>、中文新蒂小丸子小学版字体，预览效果会更加美观！</a:t>
            </a:r>
          </a:p>
        </p:txBody>
      </p:sp>
      <p:sp>
        <p:nvSpPr>
          <p:cNvPr id="4" name="灯片编号占位符 3"/>
          <p:cNvSpPr>
            <a:spLocks noGrp="1"/>
          </p:cNvSpPr>
          <p:nvPr>
            <p:ph type="sldNum" sz="quarter" idx="10"/>
          </p:nvPr>
        </p:nvSpPr>
        <p:spPr/>
        <p:txBody>
          <a:bodyPr/>
          <a:lstStyle/>
          <a:p>
            <a:fld id="{891EE59C-3B2D-4513-AC46-7C0CA58BB25C}" type="slidenum">
              <a:rPr lang="zh-CN" altLang="en-US" smtClean="0"/>
              <a:pPr/>
              <a:t>20</a:t>
            </a:fld>
            <a:endParaRPr lang="zh-CN" altLang="en-US"/>
          </a:p>
        </p:txBody>
      </p:sp>
    </p:spTree>
    <p:extLst>
      <p:ext uri="{BB962C8B-B14F-4D97-AF65-F5344CB8AC3E}">
        <p14:creationId xmlns:p14="http://schemas.microsoft.com/office/powerpoint/2010/main" val="17489782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预览及使用此模板前先下载英文</a:t>
            </a:r>
            <a:r>
              <a:rPr lang="en-US" altLang="zh-CN" dirty="0"/>
              <a:t>Segoe Script</a:t>
            </a:r>
            <a:r>
              <a:rPr lang="zh-CN" altLang="en-US" dirty="0"/>
              <a:t>、中文新蒂小丸子小学版字体，预览效果会更加美观！</a:t>
            </a:r>
          </a:p>
        </p:txBody>
      </p:sp>
      <p:sp>
        <p:nvSpPr>
          <p:cNvPr id="4" name="灯片编号占位符 3"/>
          <p:cNvSpPr>
            <a:spLocks noGrp="1"/>
          </p:cNvSpPr>
          <p:nvPr>
            <p:ph type="sldNum" sz="quarter" idx="10"/>
          </p:nvPr>
        </p:nvSpPr>
        <p:spPr/>
        <p:txBody>
          <a:bodyPr/>
          <a:lstStyle/>
          <a:p>
            <a:fld id="{891EE59C-3B2D-4513-AC46-7C0CA58BB25C}" type="slidenum">
              <a:rPr lang="zh-CN" altLang="en-US" smtClean="0"/>
              <a:pPr/>
              <a:t>21</a:t>
            </a:fld>
            <a:endParaRPr lang="zh-CN" altLang="en-US"/>
          </a:p>
        </p:txBody>
      </p:sp>
    </p:spTree>
    <p:extLst>
      <p:ext uri="{BB962C8B-B14F-4D97-AF65-F5344CB8AC3E}">
        <p14:creationId xmlns:p14="http://schemas.microsoft.com/office/powerpoint/2010/main" val="6792222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预览及使用此模板前先下载英文</a:t>
            </a:r>
            <a:r>
              <a:rPr lang="en-US" altLang="zh-CN" dirty="0"/>
              <a:t>Segoe Script</a:t>
            </a:r>
            <a:r>
              <a:rPr lang="zh-CN" altLang="en-US"/>
              <a:t>、中文新蒂小丸子小学版字体，预览效果会更加美观！</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1EE59C-3B2D-4513-AC46-7C0CA58BB25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223051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预览及使用此模板前先下载英文</a:t>
            </a:r>
            <a:r>
              <a:rPr lang="en-US" altLang="zh-CN" dirty="0"/>
              <a:t>Segoe Script</a:t>
            </a:r>
            <a:r>
              <a:rPr lang="zh-CN" altLang="en-US"/>
              <a:t>、中文新蒂小丸子小学版字体，预览效果会更加美观！</a:t>
            </a:r>
          </a:p>
        </p:txBody>
      </p:sp>
      <p:sp>
        <p:nvSpPr>
          <p:cNvPr id="4" name="灯片编号占位符 3"/>
          <p:cNvSpPr>
            <a:spLocks noGrp="1"/>
          </p:cNvSpPr>
          <p:nvPr>
            <p:ph type="sldNum" sz="quarter" idx="10"/>
          </p:nvPr>
        </p:nvSpPr>
        <p:spPr/>
        <p:txBody>
          <a:bodyPr/>
          <a:lstStyle/>
          <a:p>
            <a:fld id="{891EE59C-3B2D-4513-AC46-7C0CA58BB25C}" type="slidenum">
              <a:rPr lang="zh-CN" altLang="en-US" smtClean="0"/>
              <a:pPr/>
              <a:t>23</a:t>
            </a:fld>
            <a:endParaRPr lang="zh-CN" altLang="en-US"/>
          </a:p>
        </p:txBody>
      </p:sp>
    </p:spTree>
    <p:extLst>
      <p:ext uri="{BB962C8B-B14F-4D97-AF65-F5344CB8AC3E}">
        <p14:creationId xmlns:p14="http://schemas.microsoft.com/office/powerpoint/2010/main" val="4579972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预览及使用此模板前先下载英文</a:t>
            </a:r>
            <a:r>
              <a:rPr lang="en-US" altLang="zh-CN" dirty="0"/>
              <a:t>Segoe Script</a:t>
            </a:r>
            <a:r>
              <a:rPr lang="zh-CN" altLang="en-US"/>
              <a:t>、中文新蒂小丸子小学版字体，预览效果会更加美观！</a:t>
            </a:r>
          </a:p>
        </p:txBody>
      </p:sp>
      <p:sp>
        <p:nvSpPr>
          <p:cNvPr id="4" name="灯片编号占位符 3"/>
          <p:cNvSpPr>
            <a:spLocks noGrp="1"/>
          </p:cNvSpPr>
          <p:nvPr>
            <p:ph type="sldNum" sz="quarter" idx="10"/>
          </p:nvPr>
        </p:nvSpPr>
        <p:spPr/>
        <p:txBody>
          <a:bodyPr/>
          <a:lstStyle/>
          <a:p>
            <a:fld id="{891EE59C-3B2D-4513-AC46-7C0CA58BB25C}" type="slidenum">
              <a:rPr lang="zh-CN" altLang="en-US" smtClean="0"/>
              <a:pPr/>
              <a:t>24</a:t>
            </a:fld>
            <a:endParaRPr lang="zh-CN" altLang="en-US"/>
          </a:p>
        </p:txBody>
      </p:sp>
    </p:spTree>
    <p:extLst>
      <p:ext uri="{BB962C8B-B14F-4D97-AF65-F5344CB8AC3E}">
        <p14:creationId xmlns:p14="http://schemas.microsoft.com/office/powerpoint/2010/main" val="10821132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预览及使用此模板前先下载英文</a:t>
            </a:r>
            <a:r>
              <a:rPr lang="en-US" altLang="zh-CN" dirty="0"/>
              <a:t>Segoe Script</a:t>
            </a:r>
            <a:r>
              <a:rPr lang="zh-CN" altLang="en-US"/>
              <a:t>、中文新蒂小丸子小学版字体，预览效果会更加美观！</a:t>
            </a:r>
          </a:p>
        </p:txBody>
      </p:sp>
      <p:sp>
        <p:nvSpPr>
          <p:cNvPr id="4" name="灯片编号占位符 3"/>
          <p:cNvSpPr>
            <a:spLocks noGrp="1"/>
          </p:cNvSpPr>
          <p:nvPr>
            <p:ph type="sldNum" sz="quarter" idx="10"/>
          </p:nvPr>
        </p:nvSpPr>
        <p:spPr/>
        <p:txBody>
          <a:bodyPr/>
          <a:lstStyle/>
          <a:p>
            <a:fld id="{891EE59C-3B2D-4513-AC46-7C0CA58BB25C}" type="slidenum">
              <a:rPr lang="zh-CN" altLang="en-US" smtClean="0"/>
              <a:pPr/>
              <a:t>25</a:t>
            </a:fld>
            <a:endParaRPr lang="zh-CN" altLang="en-US"/>
          </a:p>
        </p:txBody>
      </p:sp>
    </p:spTree>
    <p:extLst>
      <p:ext uri="{BB962C8B-B14F-4D97-AF65-F5344CB8AC3E}">
        <p14:creationId xmlns:p14="http://schemas.microsoft.com/office/powerpoint/2010/main" val="23263122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预览及使用此模板前先下载英文</a:t>
            </a:r>
            <a:r>
              <a:rPr lang="en-US" altLang="zh-CN" dirty="0"/>
              <a:t>Segoe Script</a:t>
            </a:r>
            <a:r>
              <a:rPr lang="zh-CN" altLang="en-US"/>
              <a:t>、中文新蒂小丸子小学版字体，预览效果会更加美观！</a:t>
            </a:r>
          </a:p>
        </p:txBody>
      </p:sp>
      <p:sp>
        <p:nvSpPr>
          <p:cNvPr id="4" name="灯片编号占位符 3"/>
          <p:cNvSpPr>
            <a:spLocks noGrp="1"/>
          </p:cNvSpPr>
          <p:nvPr>
            <p:ph type="sldNum" sz="quarter" idx="10"/>
          </p:nvPr>
        </p:nvSpPr>
        <p:spPr/>
        <p:txBody>
          <a:bodyPr/>
          <a:lstStyle/>
          <a:p>
            <a:fld id="{891EE59C-3B2D-4513-AC46-7C0CA58BB25C}" type="slidenum">
              <a:rPr lang="zh-CN" altLang="en-US" smtClean="0"/>
              <a:pPr/>
              <a:t>26</a:t>
            </a:fld>
            <a:endParaRPr lang="zh-CN" altLang="en-US"/>
          </a:p>
        </p:txBody>
      </p:sp>
    </p:spTree>
    <p:extLst>
      <p:ext uri="{BB962C8B-B14F-4D97-AF65-F5344CB8AC3E}">
        <p14:creationId xmlns:p14="http://schemas.microsoft.com/office/powerpoint/2010/main" val="29179749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预览及使用此模板前先下载英文</a:t>
            </a:r>
            <a:r>
              <a:rPr lang="en-US" altLang="zh-CN" dirty="0"/>
              <a:t>Segoe Script</a:t>
            </a:r>
            <a:r>
              <a:rPr lang="zh-CN" altLang="en-US" dirty="0"/>
              <a:t>、中文新蒂小丸子小学版字体，预览效果会更加美观！</a:t>
            </a:r>
          </a:p>
        </p:txBody>
      </p:sp>
      <p:sp>
        <p:nvSpPr>
          <p:cNvPr id="4" name="灯片编号占位符 3"/>
          <p:cNvSpPr>
            <a:spLocks noGrp="1"/>
          </p:cNvSpPr>
          <p:nvPr>
            <p:ph type="sldNum" sz="quarter" idx="10"/>
          </p:nvPr>
        </p:nvSpPr>
        <p:spPr/>
        <p:txBody>
          <a:bodyPr/>
          <a:lstStyle/>
          <a:p>
            <a:fld id="{891EE59C-3B2D-4513-AC46-7C0CA58BB25C}" type="slidenum">
              <a:rPr lang="zh-CN" altLang="en-US" smtClean="0"/>
              <a:pPr/>
              <a:t>27</a:t>
            </a:fld>
            <a:endParaRPr lang="zh-CN" altLang="en-US"/>
          </a:p>
        </p:txBody>
      </p:sp>
    </p:spTree>
    <p:extLst>
      <p:ext uri="{BB962C8B-B14F-4D97-AF65-F5344CB8AC3E}">
        <p14:creationId xmlns:p14="http://schemas.microsoft.com/office/powerpoint/2010/main" val="22279194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预览及使用此模板前先下载英文</a:t>
            </a:r>
            <a:r>
              <a:rPr lang="en-US" altLang="zh-CN" dirty="0"/>
              <a:t>Segoe Script</a:t>
            </a:r>
            <a:r>
              <a:rPr lang="zh-CN" altLang="en-US"/>
              <a:t>、中文新蒂小丸子小学版字体，预览效果会更加美观！</a:t>
            </a:r>
          </a:p>
        </p:txBody>
      </p:sp>
      <p:sp>
        <p:nvSpPr>
          <p:cNvPr id="4" name="灯片编号占位符 3"/>
          <p:cNvSpPr>
            <a:spLocks noGrp="1"/>
          </p:cNvSpPr>
          <p:nvPr>
            <p:ph type="sldNum" sz="quarter" idx="10"/>
          </p:nvPr>
        </p:nvSpPr>
        <p:spPr/>
        <p:txBody>
          <a:bodyPr/>
          <a:lstStyle/>
          <a:p>
            <a:fld id="{891EE59C-3B2D-4513-AC46-7C0CA58BB25C}" type="slidenum">
              <a:rPr lang="zh-CN" altLang="en-US" smtClean="0"/>
              <a:pPr/>
              <a:t>28</a:t>
            </a:fld>
            <a:endParaRPr lang="zh-CN" altLang="en-US"/>
          </a:p>
        </p:txBody>
      </p:sp>
    </p:spTree>
    <p:extLst>
      <p:ext uri="{BB962C8B-B14F-4D97-AF65-F5344CB8AC3E}">
        <p14:creationId xmlns:p14="http://schemas.microsoft.com/office/powerpoint/2010/main" val="18445700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预览及使用此模板前先下载英文</a:t>
            </a:r>
            <a:r>
              <a:rPr lang="en-US" altLang="zh-CN" dirty="0"/>
              <a:t>Segoe Script</a:t>
            </a:r>
            <a:r>
              <a:rPr lang="zh-CN" altLang="en-US"/>
              <a:t>、中文新蒂小丸子小学版字体，预览效果会更加美观！</a:t>
            </a:r>
          </a:p>
        </p:txBody>
      </p:sp>
      <p:sp>
        <p:nvSpPr>
          <p:cNvPr id="4" name="灯片编号占位符 3"/>
          <p:cNvSpPr>
            <a:spLocks noGrp="1"/>
          </p:cNvSpPr>
          <p:nvPr>
            <p:ph type="sldNum" sz="quarter" idx="10"/>
          </p:nvPr>
        </p:nvSpPr>
        <p:spPr/>
        <p:txBody>
          <a:bodyPr/>
          <a:lstStyle/>
          <a:p>
            <a:fld id="{891EE59C-3B2D-4513-AC46-7C0CA58BB25C}" type="slidenum">
              <a:rPr lang="zh-CN" altLang="en-US" smtClean="0"/>
              <a:pPr/>
              <a:t>29</a:t>
            </a:fld>
            <a:endParaRPr lang="zh-CN" altLang="en-US"/>
          </a:p>
        </p:txBody>
      </p:sp>
    </p:spTree>
    <p:extLst>
      <p:ext uri="{BB962C8B-B14F-4D97-AF65-F5344CB8AC3E}">
        <p14:creationId xmlns:p14="http://schemas.microsoft.com/office/powerpoint/2010/main" val="1669365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预览及使用此模板前先下载英文</a:t>
            </a:r>
            <a:r>
              <a:rPr lang="en-US" altLang="zh-CN" dirty="0"/>
              <a:t>Segoe Script</a:t>
            </a:r>
            <a:r>
              <a:rPr lang="zh-CN" altLang="en-US"/>
              <a:t>、中文新蒂小丸子小学版字体，预览效果会更加美观！</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1EE59C-3B2D-4513-AC46-7C0CA58BB25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692879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预览及使用此模板前先下载英文</a:t>
            </a:r>
            <a:r>
              <a:rPr lang="en-US" altLang="zh-CN" dirty="0"/>
              <a:t>Segoe Script</a:t>
            </a:r>
            <a:r>
              <a:rPr lang="zh-CN" altLang="en-US"/>
              <a:t>、中文新蒂小丸子小学版字体，预览效果会更加美观！</a:t>
            </a:r>
          </a:p>
        </p:txBody>
      </p:sp>
      <p:sp>
        <p:nvSpPr>
          <p:cNvPr id="4" name="灯片编号占位符 3"/>
          <p:cNvSpPr>
            <a:spLocks noGrp="1"/>
          </p:cNvSpPr>
          <p:nvPr>
            <p:ph type="sldNum" sz="quarter" idx="10"/>
          </p:nvPr>
        </p:nvSpPr>
        <p:spPr/>
        <p:txBody>
          <a:bodyPr/>
          <a:lstStyle/>
          <a:p>
            <a:fld id="{891EE59C-3B2D-4513-AC46-7C0CA58BB25C}" type="slidenum">
              <a:rPr lang="zh-CN" altLang="en-US" smtClean="0"/>
              <a:pPr/>
              <a:t>30</a:t>
            </a:fld>
            <a:endParaRPr lang="zh-CN" altLang="en-US"/>
          </a:p>
        </p:txBody>
      </p:sp>
    </p:spTree>
    <p:extLst>
      <p:ext uri="{BB962C8B-B14F-4D97-AF65-F5344CB8AC3E}">
        <p14:creationId xmlns:p14="http://schemas.microsoft.com/office/powerpoint/2010/main" val="9793976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预览及使用此模板前先下载英文</a:t>
            </a:r>
            <a:r>
              <a:rPr lang="en-US" altLang="zh-CN" dirty="0"/>
              <a:t>Segoe Script</a:t>
            </a:r>
            <a:r>
              <a:rPr lang="zh-CN" altLang="en-US"/>
              <a:t>、中文新蒂小丸子小学版字体，预览效果会更加美观！</a:t>
            </a:r>
          </a:p>
        </p:txBody>
      </p:sp>
      <p:sp>
        <p:nvSpPr>
          <p:cNvPr id="4" name="灯片编号占位符 3"/>
          <p:cNvSpPr>
            <a:spLocks noGrp="1"/>
          </p:cNvSpPr>
          <p:nvPr>
            <p:ph type="sldNum" sz="quarter" idx="10"/>
          </p:nvPr>
        </p:nvSpPr>
        <p:spPr/>
        <p:txBody>
          <a:bodyPr/>
          <a:lstStyle/>
          <a:p>
            <a:fld id="{891EE59C-3B2D-4513-AC46-7C0CA58BB25C}" type="slidenum">
              <a:rPr lang="zh-CN" altLang="en-US" smtClean="0"/>
              <a:pPr/>
              <a:t>31</a:t>
            </a:fld>
            <a:endParaRPr lang="zh-CN" altLang="en-US"/>
          </a:p>
        </p:txBody>
      </p:sp>
    </p:spTree>
    <p:extLst>
      <p:ext uri="{BB962C8B-B14F-4D97-AF65-F5344CB8AC3E}">
        <p14:creationId xmlns:p14="http://schemas.microsoft.com/office/powerpoint/2010/main" val="17552785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预览及使用此模板前先下载英文</a:t>
            </a:r>
            <a:r>
              <a:rPr lang="en-US" altLang="zh-CN" dirty="0"/>
              <a:t>Segoe Script</a:t>
            </a:r>
            <a:r>
              <a:rPr lang="zh-CN" altLang="en-US"/>
              <a:t>、中文新蒂小丸子小学版字体，预览效果会更加美观！</a:t>
            </a:r>
          </a:p>
        </p:txBody>
      </p:sp>
      <p:sp>
        <p:nvSpPr>
          <p:cNvPr id="4" name="灯片编号占位符 3"/>
          <p:cNvSpPr>
            <a:spLocks noGrp="1"/>
          </p:cNvSpPr>
          <p:nvPr>
            <p:ph type="sldNum" sz="quarter" idx="10"/>
          </p:nvPr>
        </p:nvSpPr>
        <p:spPr/>
        <p:txBody>
          <a:bodyPr/>
          <a:lstStyle/>
          <a:p>
            <a:fld id="{891EE59C-3B2D-4513-AC46-7C0CA58BB25C}" type="slidenum">
              <a:rPr lang="zh-CN" altLang="en-US" smtClean="0"/>
              <a:pPr/>
              <a:t>32</a:t>
            </a:fld>
            <a:endParaRPr lang="zh-CN" altLang="en-US"/>
          </a:p>
        </p:txBody>
      </p:sp>
    </p:spTree>
    <p:extLst>
      <p:ext uri="{BB962C8B-B14F-4D97-AF65-F5344CB8AC3E}">
        <p14:creationId xmlns:p14="http://schemas.microsoft.com/office/powerpoint/2010/main" val="20899650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预览及使用此模板前先下载英文</a:t>
            </a:r>
            <a:r>
              <a:rPr lang="en-US" altLang="zh-CN" dirty="0"/>
              <a:t>Segoe Script</a:t>
            </a:r>
            <a:r>
              <a:rPr lang="zh-CN" altLang="en-US"/>
              <a:t>、中文新蒂小丸子小学版字体，预览效果会更加美观！</a:t>
            </a:r>
          </a:p>
        </p:txBody>
      </p:sp>
      <p:sp>
        <p:nvSpPr>
          <p:cNvPr id="4" name="灯片编号占位符 3"/>
          <p:cNvSpPr>
            <a:spLocks noGrp="1"/>
          </p:cNvSpPr>
          <p:nvPr>
            <p:ph type="sldNum" sz="quarter" idx="10"/>
          </p:nvPr>
        </p:nvSpPr>
        <p:spPr/>
        <p:txBody>
          <a:bodyPr/>
          <a:lstStyle/>
          <a:p>
            <a:fld id="{891EE59C-3B2D-4513-AC46-7C0CA58BB25C}" type="slidenum">
              <a:rPr lang="zh-CN" altLang="en-US" smtClean="0"/>
              <a:pPr/>
              <a:t>33</a:t>
            </a:fld>
            <a:endParaRPr lang="zh-CN" altLang="en-US"/>
          </a:p>
        </p:txBody>
      </p:sp>
    </p:spTree>
    <p:extLst>
      <p:ext uri="{BB962C8B-B14F-4D97-AF65-F5344CB8AC3E}">
        <p14:creationId xmlns:p14="http://schemas.microsoft.com/office/powerpoint/2010/main" val="30864807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预览及使用此模板前先下载英文</a:t>
            </a:r>
            <a:r>
              <a:rPr lang="en-US" altLang="zh-CN" dirty="0"/>
              <a:t>Segoe Script</a:t>
            </a:r>
            <a:r>
              <a:rPr lang="zh-CN" altLang="en-US"/>
              <a:t>、中文新蒂小丸子小学版字体，预览效果会更加美观！</a:t>
            </a:r>
          </a:p>
        </p:txBody>
      </p:sp>
      <p:sp>
        <p:nvSpPr>
          <p:cNvPr id="4" name="灯片编号占位符 3"/>
          <p:cNvSpPr>
            <a:spLocks noGrp="1"/>
          </p:cNvSpPr>
          <p:nvPr>
            <p:ph type="sldNum" sz="quarter" idx="10"/>
          </p:nvPr>
        </p:nvSpPr>
        <p:spPr/>
        <p:txBody>
          <a:bodyPr/>
          <a:lstStyle/>
          <a:p>
            <a:fld id="{891EE59C-3B2D-4513-AC46-7C0CA58BB25C}" type="slidenum">
              <a:rPr lang="zh-CN" altLang="en-US" smtClean="0"/>
              <a:pPr/>
              <a:t>34</a:t>
            </a:fld>
            <a:endParaRPr lang="zh-CN" altLang="en-US"/>
          </a:p>
        </p:txBody>
      </p:sp>
    </p:spTree>
    <p:extLst>
      <p:ext uri="{BB962C8B-B14F-4D97-AF65-F5344CB8AC3E}">
        <p14:creationId xmlns:p14="http://schemas.microsoft.com/office/powerpoint/2010/main" val="1377845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预览及使用此模板前先下载英文</a:t>
            </a:r>
            <a:r>
              <a:rPr lang="en-US" altLang="zh-CN" dirty="0"/>
              <a:t>Segoe Script</a:t>
            </a:r>
            <a:r>
              <a:rPr lang="zh-CN" altLang="en-US"/>
              <a:t>、中文新蒂小丸子小学版字体，预览效果会更加美观！</a:t>
            </a:r>
          </a:p>
        </p:txBody>
      </p:sp>
      <p:sp>
        <p:nvSpPr>
          <p:cNvPr id="4" name="灯片编号占位符 3"/>
          <p:cNvSpPr>
            <a:spLocks noGrp="1"/>
          </p:cNvSpPr>
          <p:nvPr>
            <p:ph type="sldNum" sz="quarter" idx="10"/>
          </p:nvPr>
        </p:nvSpPr>
        <p:spPr/>
        <p:txBody>
          <a:bodyPr/>
          <a:lstStyle/>
          <a:p>
            <a:fld id="{891EE59C-3B2D-4513-AC46-7C0CA58BB25C}" type="slidenum">
              <a:rPr lang="zh-CN" altLang="en-US" smtClean="0"/>
              <a:pPr/>
              <a:t>35</a:t>
            </a:fld>
            <a:endParaRPr lang="zh-CN" altLang="en-US"/>
          </a:p>
        </p:txBody>
      </p:sp>
    </p:spTree>
    <p:extLst>
      <p:ext uri="{BB962C8B-B14F-4D97-AF65-F5344CB8AC3E}">
        <p14:creationId xmlns:p14="http://schemas.microsoft.com/office/powerpoint/2010/main" val="12580398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预览及使用此模板前先下载英文</a:t>
            </a:r>
            <a:r>
              <a:rPr lang="en-US" altLang="zh-CN" dirty="0"/>
              <a:t>Segoe Script</a:t>
            </a:r>
            <a:r>
              <a:rPr lang="zh-CN" altLang="en-US" dirty="0"/>
              <a:t>、中文新蒂小丸子小学版字体，预览效果会更加美观！</a:t>
            </a:r>
          </a:p>
        </p:txBody>
      </p:sp>
      <p:sp>
        <p:nvSpPr>
          <p:cNvPr id="4" name="灯片编号占位符 3"/>
          <p:cNvSpPr>
            <a:spLocks noGrp="1"/>
          </p:cNvSpPr>
          <p:nvPr>
            <p:ph type="sldNum" sz="quarter" idx="10"/>
          </p:nvPr>
        </p:nvSpPr>
        <p:spPr/>
        <p:txBody>
          <a:bodyPr/>
          <a:lstStyle/>
          <a:p>
            <a:fld id="{891EE59C-3B2D-4513-AC46-7C0CA58BB25C}" type="slidenum">
              <a:rPr lang="zh-CN" altLang="en-US" smtClean="0"/>
              <a:pPr/>
              <a:t>36</a:t>
            </a:fld>
            <a:endParaRPr lang="zh-CN" altLang="en-US"/>
          </a:p>
        </p:txBody>
      </p:sp>
    </p:spTree>
    <p:extLst>
      <p:ext uri="{BB962C8B-B14F-4D97-AF65-F5344CB8AC3E}">
        <p14:creationId xmlns:p14="http://schemas.microsoft.com/office/powerpoint/2010/main" val="17095169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预览及使用此模板前先下载英文</a:t>
            </a:r>
            <a:r>
              <a:rPr lang="en-US" altLang="zh-CN" dirty="0"/>
              <a:t>Segoe Script</a:t>
            </a:r>
            <a:r>
              <a:rPr lang="zh-CN" altLang="en-US"/>
              <a:t>、中文新蒂小丸子小学版字体，预览效果会更加美观！</a:t>
            </a:r>
          </a:p>
        </p:txBody>
      </p:sp>
      <p:sp>
        <p:nvSpPr>
          <p:cNvPr id="4" name="灯片编号占位符 3"/>
          <p:cNvSpPr>
            <a:spLocks noGrp="1"/>
          </p:cNvSpPr>
          <p:nvPr>
            <p:ph type="sldNum" sz="quarter" idx="10"/>
          </p:nvPr>
        </p:nvSpPr>
        <p:spPr/>
        <p:txBody>
          <a:bodyPr/>
          <a:lstStyle/>
          <a:p>
            <a:fld id="{891EE59C-3B2D-4513-AC46-7C0CA58BB25C}" type="slidenum">
              <a:rPr lang="zh-CN" altLang="en-US" smtClean="0"/>
              <a:pPr/>
              <a:t>37</a:t>
            </a:fld>
            <a:endParaRPr lang="zh-CN" altLang="en-US"/>
          </a:p>
        </p:txBody>
      </p:sp>
    </p:spTree>
    <p:extLst>
      <p:ext uri="{BB962C8B-B14F-4D97-AF65-F5344CB8AC3E}">
        <p14:creationId xmlns:p14="http://schemas.microsoft.com/office/powerpoint/2010/main" val="34891817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预览及使用此模板前先下载英文</a:t>
            </a:r>
            <a:r>
              <a:rPr lang="en-US" altLang="zh-CN" dirty="0"/>
              <a:t>Segoe Script</a:t>
            </a:r>
            <a:r>
              <a:rPr lang="zh-CN" altLang="en-US"/>
              <a:t>、中文新蒂小丸子小学版字体，预览效果会更加美观！</a:t>
            </a:r>
          </a:p>
        </p:txBody>
      </p:sp>
      <p:sp>
        <p:nvSpPr>
          <p:cNvPr id="4" name="灯片编号占位符 3"/>
          <p:cNvSpPr>
            <a:spLocks noGrp="1"/>
          </p:cNvSpPr>
          <p:nvPr>
            <p:ph type="sldNum" sz="quarter" idx="10"/>
          </p:nvPr>
        </p:nvSpPr>
        <p:spPr/>
        <p:txBody>
          <a:bodyPr/>
          <a:lstStyle/>
          <a:p>
            <a:fld id="{891EE59C-3B2D-4513-AC46-7C0CA58BB25C}" type="slidenum">
              <a:rPr lang="zh-CN" altLang="en-US" smtClean="0"/>
              <a:pPr/>
              <a:t>38</a:t>
            </a:fld>
            <a:endParaRPr lang="zh-CN" altLang="en-US"/>
          </a:p>
        </p:txBody>
      </p:sp>
    </p:spTree>
    <p:extLst>
      <p:ext uri="{BB962C8B-B14F-4D97-AF65-F5344CB8AC3E}">
        <p14:creationId xmlns:p14="http://schemas.microsoft.com/office/powerpoint/2010/main" val="1579363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预览及使用此模板前先下载英文</a:t>
            </a:r>
            <a:r>
              <a:rPr lang="en-US" altLang="zh-CN" dirty="0"/>
              <a:t>Segoe Script</a:t>
            </a:r>
            <a:r>
              <a:rPr lang="zh-CN" altLang="en-US"/>
              <a:t>、中文新蒂小丸子小学版字体，预览效果会更加美观！</a:t>
            </a:r>
          </a:p>
        </p:txBody>
      </p:sp>
      <p:sp>
        <p:nvSpPr>
          <p:cNvPr id="4" name="灯片编号占位符 3"/>
          <p:cNvSpPr>
            <a:spLocks noGrp="1"/>
          </p:cNvSpPr>
          <p:nvPr>
            <p:ph type="sldNum" sz="quarter" idx="10"/>
          </p:nvPr>
        </p:nvSpPr>
        <p:spPr/>
        <p:txBody>
          <a:bodyPr/>
          <a:lstStyle/>
          <a:p>
            <a:fld id="{891EE59C-3B2D-4513-AC46-7C0CA58BB25C}" type="slidenum">
              <a:rPr lang="zh-CN" altLang="en-US" smtClean="0"/>
              <a:pPr/>
              <a:t>39</a:t>
            </a:fld>
            <a:endParaRPr lang="zh-CN" altLang="en-US"/>
          </a:p>
        </p:txBody>
      </p:sp>
    </p:spTree>
    <p:extLst>
      <p:ext uri="{BB962C8B-B14F-4D97-AF65-F5344CB8AC3E}">
        <p14:creationId xmlns:p14="http://schemas.microsoft.com/office/powerpoint/2010/main" val="3680801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预览及使用此模板前先下载英文</a:t>
            </a:r>
            <a:r>
              <a:rPr lang="en-US" altLang="zh-CN" dirty="0"/>
              <a:t>Segoe Script</a:t>
            </a:r>
            <a:r>
              <a:rPr lang="zh-CN" altLang="en-US"/>
              <a:t>、中文新蒂小丸子小学版字体，预览效果会更加美观！</a:t>
            </a:r>
          </a:p>
        </p:txBody>
      </p:sp>
      <p:sp>
        <p:nvSpPr>
          <p:cNvPr id="4" name="灯片编号占位符 3"/>
          <p:cNvSpPr>
            <a:spLocks noGrp="1"/>
          </p:cNvSpPr>
          <p:nvPr>
            <p:ph type="sldNum" sz="quarter" idx="10"/>
          </p:nvPr>
        </p:nvSpPr>
        <p:spPr/>
        <p:txBody>
          <a:bodyPr/>
          <a:lstStyle/>
          <a:p>
            <a:fld id="{891EE59C-3B2D-4513-AC46-7C0CA58BB25C}" type="slidenum">
              <a:rPr lang="zh-CN" altLang="en-US" smtClean="0"/>
              <a:pPr/>
              <a:t>4</a:t>
            </a:fld>
            <a:endParaRPr lang="zh-CN" altLang="en-US"/>
          </a:p>
        </p:txBody>
      </p:sp>
    </p:spTree>
    <p:extLst>
      <p:ext uri="{BB962C8B-B14F-4D97-AF65-F5344CB8AC3E}">
        <p14:creationId xmlns:p14="http://schemas.microsoft.com/office/powerpoint/2010/main" val="34023921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预览及使用此模板前先下载英文</a:t>
            </a:r>
            <a:r>
              <a:rPr lang="en-US" altLang="zh-CN" dirty="0"/>
              <a:t>Segoe Script</a:t>
            </a:r>
            <a:r>
              <a:rPr lang="zh-CN" altLang="en-US"/>
              <a:t>、中文新蒂小丸子小学版字体，预览效果会更加美观！</a:t>
            </a:r>
          </a:p>
        </p:txBody>
      </p:sp>
      <p:sp>
        <p:nvSpPr>
          <p:cNvPr id="4" name="灯片编号占位符 3"/>
          <p:cNvSpPr>
            <a:spLocks noGrp="1"/>
          </p:cNvSpPr>
          <p:nvPr>
            <p:ph type="sldNum" sz="quarter" idx="10"/>
          </p:nvPr>
        </p:nvSpPr>
        <p:spPr/>
        <p:txBody>
          <a:bodyPr/>
          <a:lstStyle/>
          <a:p>
            <a:fld id="{891EE59C-3B2D-4513-AC46-7C0CA58BB25C}" type="slidenum">
              <a:rPr lang="zh-CN" altLang="en-US" smtClean="0"/>
              <a:pPr/>
              <a:t>40</a:t>
            </a:fld>
            <a:endParaRPr lang="zh-CN" altLang="en-US"/>
          </a:p>
        </p:txBody>
      </p:sp>
    </p:spTree>
    <p:extLst>
      <p:ext uri="{BB962C8B-B14F-4D97-AF65-F5344CB8AC3E}">
        <p14:creationId xmlns:p14="http://schemas.microsoft.com/office/powerpoint/2010/main" val="35389063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预览及使用此模板前先下载英文</a:t>
            </a:r>
            <a:r>
              <a:rPr lang="en-US" altLang="zh-CN" dirty="0"/>
              <a:t>Segoe Script</a:t>
            </a:r>
            <a:r>
              <a:rPr lang="zh-CN" altLang="en-US"/>
              <a:t>、中文新蒂小丸子小学版字体，预览效果会更加美观！</a:t>
            </a:r>
          </a:p>
        </p:txBody>
      </p:sp>
      <p:sp>
        <p:nvSpPr>
          <p:cNvPr id="4" name="灯片编号占位符 3"/>
          <p:cNvSpPr>
            <a:spLocks noGrp="1"/>
          </p:cNvSpPr>
          <p:nvPr>
            <p:ph type="sldNum" sz="quarter" idx="10"/>
          </p:nvPr>
        </p:nvSpPr>
        <p:spPr/>
        <p:txBody>
          <a:bodyPr/>
          <a:lstStyle/>
          <a:p>
            <a:fld id="{891EE59C-3B2D-4513-AC46-7C0CA58BB25C}" type="slidenum">
              <a:rPr lang="zh-CN" altLang="en-US" smtClean="0"/>
              <a:pPr/>
              <a:t>41</a:t>
            </a:fld>
            <a:endParaRPr lang="zh-CN" altLang="en-US"/>
          </a:p>
        </p:txBody>
      </p:sp>
    </p:spTree>
    <p:extLst>
      <p:ext uri="{BB962C8B-B14F-4D97-AF65-F5344CB8AC3E}">
        <p14:creationId xmlns:p14="http://schemas.microsoft.com/office/powerpoint/2010/main" val="35053567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预览及使用此模板前先下载英文</a:t>
            </a:r>
            <a:r>
              <a:rPr lang="en-US" altLang="zh-CN" dirty="0"/>
              <a:t>Segoe Script</a:t>
            </a:r>
            <a:r>
              <a:rPr lang="zh-CN" altLang="en-US"/>
              <a:t>、中文新蒂小丸子小学版字体，预览效果会更加美观！</a:t>
            </a:r>
          </a:p>
        </p:txBody>
      </p:sp>
      <p:sp>
        <p:nvSpPr>
          <p:cNvPr id="4" name="灯片编号占位符 3"/>
          <p:cNvSpPr>
            <a:spLocks noGrp="1"/>
          </p:cNvSpPr>
          <p:nvPr>
            <p:ph type="sldNum" sz="quarter" idx="10"/>
          </p:nvPr>
        </p:nvSpPr>
        <p:spPr/>
        <p:txBody>
          <a:bodyPr/>
          <a:lstStyle/>
          <a:p>
            <a:fld id="{891EE59C-3B2D-4513-AC46-7C0CA58BB25C}" type="slidenum">
              <a:rPr lang="zh-CN" altLang="en-US" smtClean="0"/>
              <a:pPr/>
              <a:t>42</a:t>
            </a:fld>
            <a:endParaRPr lang="zh-CN" altLang="en-US"/>
          </a:p>
        </p:txBody>
      </p:sp>
    </p:spTree>
    <p:extLst>
      <p:ext uri="{BB962C8B-B14F-4D97-AF65-F5344CB8AC3E}">
        <p14:creationId xmlns:p14="http://schemas.microsoft.com/office/powerpoint/2010/main" val="24839509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预览及使用此模板前先下载英文</a:t>
            </a:r>
            <a:r>
              <a:rPr lang="en-US" altLang="zh-CN" dirty="0"/>
              <a:t>Segoe Script</a:t>
            </a:r>
            <a:r>
              <a:rPr lang="zh-CN" altLang="en-US"/>
              <a:t>、中文新蒂小丸子小学版字体，预览效果会更加美观！</a:t>
            </a:r>
          </a:p>
        </p:txBody>
      </p:sp>
      <p:sp>
        <p:nvSpPr>
          <p:cNvPr id="4" name="灯片编号占位符 3"/>
          <p:cNvSpPr>
            <a:spLocks noGrp="1"/>
          </p:cNvSpPr>
          <p:nvPr>
            <p:ph type="sldNum" sz="quarter" idx="10"/>
          </p:nvPr>
        </p:nvSpPr>
        <p:spPr/>
        <p:txBody>
          <a:bodyPr/>
          <a:lstStyle/>
          <a:p>
            <a:fld id="{891EE59C-3B2D-4513-AC46-7C0CA58BB25C}" type="slidenum">
              <a:rPr lang="zh-CN" altLang="en-US" smtClean="0"/>
              <a:pPr/>
              <a:t>43</a:t>
            </a:fld>
            <a:endParaRPr lang="zh-CN" altLang="en-US"/>
          </a:p>
        </p:txBody>
      </p:sp>
    </p:spTree>
    <p:extLst>
      <p:ext uri="{BB962C8B-B14F-4D97-AF65-F5344CB8AC3E}">
        <p14:creationId xmlns:p14="http://schemas.microsoft.com/office/powerpoint/2010/main" val="38626846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预览及使用此模板前先下载英文</a:t>
            </a:r>
            <a:r>
              <a:rPr lang="en-US" altLang="zh-CN" dirty="0"/>
              <a:t>Segoe Script</a:t>
            </a:r>
            <a:r>
              <a:rPr lang="zh-CN" altLang="en-US"/>
              <a:t>、中文新蒂小丸子小学版字体，预览效果会更加美观！</a:t>
            </a:r>
          </a:p>
        </p:txBody>
      </p:sp>
      <p:sp>
        <p:nvSpPr>
          <p:cNvPr id="4" name="灯片编号占位符 3"/>
          <p:cNvSpPr>
            <a:spLocks noGrp="1"/>
          </p:cNvSpPr>
          <p:nvPr>
            <p:ph type="sldNum" sz="quarter" idx="10"/>
          </p:nvPr>
        </p:nvSpPr>
        <p:spPr/>
        <p:txBody>
          <a:bodyPr/>
          <a:lstStyle/>
          <a:p>
            <a:fld id="{891EE59C-3B2D-4513-AC46-7C0CA58BB25C}" type="slidenum">
              <a:rPr lang="zh-CN" altLang="en-US" smtClean="0"/>
              <a:pPr/>
              <a:t>44</a:t>
            </a:fld>
            <a:endParaRPr lang="zh-CN" altLang="en-US"/>
          </a:p>
        </p:txBody>
      </p:sp>
    </p:spTree>
    <p:extLst>
      <p:ext uri="{BB962C8B-B14F-4D97-AF65-F5344CB8AC3E}">
        <p14:creationId xmlns:p14="http://schemas.microsoft.com/office/powerpoint/2010/main" val="19792908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预览及使用此模板前先下载英文</a:t>
            </a:r>
            <a:r>
              <a:rPr lang="en-US" altLang="zh-CN" dirty="0"/>
              <a:t>Segoe Script</a:t>
            </a:r>
            <a:r>
              <a:rPr lang="zh-CN" altLang="en-US"/>
              <a:t>、中文新蒂小丸子小学版字体，预览效果会更加美观！</a:t>
            </a:r>
          </a:p>
        </p:txBody>
      </p:sp>
      <p:sp>
        <p:nvSpPr>
          <p:cNvPr id="4" name="灯片编号占位符 3"/>
          <p:cNvSpPr>
            <a:spLocks noGrp="1"/>
          </p:cNvSpPr>
          <p:nvPr>
            <p:ph type="sldNum" sz="quarter" idx="10"/>
          </p:nvPr>
        </p:nvSpPr>
        <p:spPr/>
        <p:txBody>
          <a:bodyPr/>
          <a:lstStyle/>
          <a:p>
            <a:fld id="{891EE59C-3B2D-4513-AC46-7C0CA58BB25C}" type="slidenum">
              <a:rPr lang="zh-CN" altLang="en-US" smtClean="0"/>
              <a:pPr/>
              <a:t>45</a:t>
            </a:fld>
            <a:endParaRPr lang="zh-CN" altLang="en-US"/>
          </a:p>
        </p:txBody>
      </p:sp>
    </p:spTree>
    <p:extLst>
      <p:ext uri="{BB962C8B-B14F-4D97-AF65-F5344CB8AC3E}">
        <p14:creationId xmlns:p14="http://schemas.microsoft.com/office/powerpoint/2010/main" val="12714654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预览及使用此模板前先下载英文</a:t>
            </a:r>
            <a:r>
              <a:rPr lang="en-US" altLang="zh-CN" dirty="0"/>
              <a:t>Segoe Script</a:t>
            </a:r>
            <a:r>
              <a:rPr lang="zh-CN" altLang="en-US"/>
              <a:t>、中文新蒂小丸子小学版字体，预览效果会更加美观！</a:t>
            </a:r>
          </a:p>
        </p:txBody>
      </p:sp>
      <p:sp>
        <p:nvSpPr>
          <p:cNvPr id="4" name="灯片编号占位符 3"/>
          <p:cNvSpPr>
            <a:spLocks noGrp="1"/>
          </p:cNvSpPr>
          <p:nvPr>
            <p:ph type="sldNum" sz="quarter" idx="10"/>
          </p:nvPr>
        </p:nvSpPr>
        <p:spPr/>
        <p:txBody>
          <a:bodyPr/>
          <a:lstStyle/>
          <a:p>
            <a:fld id="{891EE59C-3B2D-4513-AC46-7C0CA58BB25C}" type="slidenum">
              <a:rPr lang="zh-CN" altLang="en-US" smtClean="0"/>
              <a:pPr/>
              <a:t>46</a:t>
            </a:fld>
            <a:endParaRPr lang="zh-CN" altLang="en-US"/>
          </a:p>
        </p:txBody>
      </p:sp>
    </p:spTree>
    <p:extLst>
      <p:ext uri="{BB962C8B-B14F-4D97-AF65-F5344CB8AC3E}">
        <p14:creationId xmlns:p14="http://schemas.microsoft.com/office/powerpoint/2010/main" val="28747918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预览及使用此模板前先下载英文</a:t>
            </a:r>
            <a:r>
              <a:rPr lang="en-US" altLang="zh-CN" dirty="0"/>
              <a:t>Segoe Script</a:t>
            </a:r>
            <a:r>
              <a:rPr lang="zh-CN" altLang="en-US"/>
              <a:t>、中文新蒂小丸子小学版字体，预览效果会更加美观！</a:t>
            </a:r>
          </a:p>
        </p:txBody>
      </p:sp>
      <p:sp>
        <p:nvSpPr>
          <p:cNvPr id="4" name="灯片编号占位符 3"/>
          <p:cNvSpPr>
            <a:spLocks noGrp="1"/>
          </p:cNvSpPr>
          <p:nvPr>
            <p:ph type="sldNum" sz="quarter" idx="10"/>
          </p:nvPr>
        </p:nvSpPr>
        <p:spPr/>
        <p:txBody>
          <a:bodyPr/>
          <a:lstStyle/>
          <a:p>
            <a:fld id="{891EE59C-3B2D-4513-AC46-7C0CA58BB25C}" type="slidenum">
              <a:rPr lang="zh-CN" altLang="en-US" smtClean="0"/>
              <a:pPr/>
              <a:t>47</a:t>
            </a:fld>
            <a:endParaRPr lang="zh-CN" altLang="en-US"/>
          </a:p>
        </p:txBody>
      </p:sp>
    </p:spTree>
    <p:extLst>
      <p:ext uri="{BB962C8B-B14F-4D97-AF65-F5344CB8AC3E}">
        <p14:creationId xmlns:p14="http://schemas.microsoft.com/office/powerpoint/2010/main" val="42555271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预览及使用此模板前先下载英文</a:t>
            </a:r>
            <a:r>
              <a:rPr lang="en-US" altLang="zh-CN" dirty="0"/>
              <a:t>Segoe Script</a:t>
            </a:r>
            <a:r>
              <a:rPr lang="zh-CN" altLang="en-US"/>
              <a:t>、中文新蒂小丸子小学版字体，预览效果会更加美观！</a:t>
            </a:r>
          </a:p>
        </p:txBody>
      </p:sp>
      <p:sp>
        <p:nvSpPr>
          <p:cNvPr id="4" name="灯片编号占位符 3"/>
          <p:cNvSpPr>
            <a:spLocks noGrp="1"/>
          </p:cNvSpPr>
          <p:nvPr>
            <p:ph type="sldNum" sz="quarter" idx="10"/>
          </p:nvPr>
        </p:nvSpPr>
        <p:spPr/>
        <p:txBody>
          <a:bodyPr/>
          <a:lstStyle/>
          <a:p>
            <a:fld id="{891EE59C-3B2D-4513-AC46-7C0CA58BB25C}" type="slidenum">
              <a:rPr lang="zh-CN" altLang="en-US" smtClean="0"/>
              <a:pPr/>
              <a:t>50</a:t>
            </a:fld>
            <a:endParaRPr lang="zh-CN" altLang="en-US"/>
          </a:p>
        </p:txBody>
      </p:sp>
    </p:spTree>
    <p:extLst>
      <p:ext uri="{BB962C8B-B14F-4D97-AF65-F5344CB8AC3E}">
        <p14:creationId xmlns:p14="http://schemas.microsoft.com/office/powerpoint/2010/main" val="3689550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预览及使用此模板前先下载英文</a:t>
            </a:r>
            <a:r>
              <a:rPr lang="en-US" altLang="zh-CN" dirty="0"/>
              <a:t>Segoe Script</a:t>
            </a:r>
            <a:r>
              <a:rPr lang="zh-CN" altLang="en-US"/>
              <a:t>、中文新蒂小丸子小学版字体，预览效果会更加美观！</a:t>
            </a:r>
          </a:p>
        </p:txBody>
      </p:sp>
      <p:sp>
        <p:nvSpPr>
          <p:cNvPr id="4" name="灯片编号占位符 3"/>
          <p:cNvSpPr>
            <a:spLocks noGrp="1"/>
          </p:cNvSpPr>
          <p:nvPr>
            <p:ph type="sldNum" sz="quarter" idx="10"/>
          </p:nvPr>
        </p:nvSpPr>
        <p:spPr/>
        <p:txBody>
          <a:bodyPr/>
          <a:lstStyle/>
          <a:p>
            <a:fld id="{891EE59C-3B2D-4513-AC46-7C0CA58BB25C}" type="slidenum">
              <a:rPr lang="zh-CN" altLang="en-US" smtClean="0"/>
              <a:pPr/>
              <a:t>5</a:t>
            </a:fld>
            <a:endParaRPr lang="zh-CN" altLang="en-US"/>
          </a:p>
        </p:txBody>
      </p:sp>
    </p:spTree>
    <p:extLst>
      <p:ext uri="{BB962C8B-B14F-4D97-AF65-F5344CB8AC3E}">
        <p14:creationId xmlns:p14="http://schemas.microsoft.com/office/powerpoint/2010/main" val="32176960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预览及使用此模板前先下载英文</a:t>
            </a:r>
            <a:r>
              <a:rPr lang="en-US" altLang="zh-CN" dirty="0"/>
              <a:t>Segoe Script</a:t>
            </a:r>
            <a:r>
              <a:rPr lang="zh-CN" altLang="en-US"/>
              <a:t>、中文新蒂小丸子小学版字体，预览效果会更加美观！</a:t>
            </a:r>
          </a:p>
        </p:txBody>
      </p:sp>
      <p:sp>
        <p:nvSpPr>
          <p:cNvPr id="4" name="灯片编号占位符 3"/>
          <p:cNvSpPr>
            <a:spLocks noGrp="1"/>
          </p:cNvSpPr>
          <p:nvPr>
            <p:ph type="sldNum" sz="quarter" idx="10"/>
          </p:nvPr>
        </p:nvSpPr>
        <p:spPr/>
        <p:txBody>
          <a:bodyPr/>
          <a:lstStyle/>
          <a:p>
            <a:fld id="{891EE59C-3B2D-4513-AC46-7C0CA58BB25C}" type="slidenum">
              <a:rPr lang="zh-CN" altLang="en-US" smtClean="0"/>
              <a:pPr/>
              <a:t>6</a:t>
            </a:fld>
            <a:endParaRPr lang="zh-CN" altLang="en-US"/>
          </a:p>
        </p:txBody>
      </p:sp>
    </p:spTree>
    <p:extLst>
      <p:ext uri="{BB962C8B-B14F-4D97-AF65-F5344CB8AC3E}">
        <p14:creationId xmlns:p14="http://schemas.microsoft.com/office/powerpoint/2010/main" val="1885507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预览及使用此模板前先下载英文</a:t>
            </a:r>
            <a:r>
              <a:rPr lang="en-US" altLang="zh-CN" dirty="0"/>
              <a:t>Segoe Script</a:t>
            </a:r>
            <a:r>
              <a:rPr lang="zh-CN" altLang="en-US"/>
              <a:t>、中文新蒂小丸子小学版字体，预览效果会更加美观！</a:t>
            </a:r>
          </a:p>
        </p:txBody>
      </p:sp>
      <p:sp>
        <p:nvSpPr>
          <p:cNvPr id="4" name="灯片编号占位符 3"/>
          <p:cNvSpPr>
            <a:spLocks noGrp="1"/>
          </p:cNvSpPr>
          <p:nvPr>
            <p:ph type="sldNum" sz="quarter" idx="10"/>
          </p:nvPr>
        </p:nvSpPr>
        <p:spPr/>
        <p:txBody>
          <a:bodyPr/>
          <a:lstStyle/>
          <a:p>
            <a:fld id="{891EE59C-3B2D-4513-AC46-7C0CA58BB25C}" type="slidenum">
              <a:rPr lang="zh-CN" altLang="en-US" smtClean="0"/>
              <a:pPr/>
              <a:t>7</a:t>
            </a:fld>
            <a:endParaRPr lang="zh-CN" altLang="en-US"/>
          </a:p>
        </p:txBody>
      </p:sp>
    </p:spTree>
    <p:extLst>
      <p:ext uri="{BB962C8B-B14F-4D97-AF65-F5344CB8AC3E}">
        <p14:creationId xmlns:p14="http://schemas.microsoft.com/office/powerpoint/2010/main" val="1427808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预览及使用此模板前先下载英文</a:t>
            </a:r>
            <a:r>
              <a:rPr lang="en-US" altLang="zh-CN" dirty="0"/>
              <a:t>Segoe Script</a:t>
            </a:r>
            <a:r>
              <a:rPr lang="zh-CN" altLang="en-US"/>
              <a:t>、中文新蒂小丸子小学版字体，预览效果会更加美观！</a:t>
            </a:r>
          </a:p>
        </p:txBody>
      </p:sp>
      <p:sp>
        <p:nvSpPr>
          <p:cNvPr id="4" name="灯片编号占位符 3"/>
          <p:cNvSpPr>
            <a:spLocks noGrp="1"/>
          </p:cNvSpPr>
          <p:nvPr>
            <p:ph type="sldNum" sz="quarter" idx="10"/>
          </p:nvPr>
        </p:nvSpPr>
        <p:spPr/>
        <p:txBody>
          <a:bodyPr/>
          <a:lstStyle/>
          <a:p>
            <a:fld id="{891EE59C-3B2D-4513-AC46-7C0CA58BB25C}" type="slidenum">
              <a:rPr lang="zh-CN" altLang="en-US" smtClean="0"/>
              <a:pPr/>
              <a:t>8</a:t>
            </a:fld>
            <a:endParaRPr lang="zh-CN" altLang="en-US"/>
          </a:p>
        </p:txBody>
      </p:sp>
    </p:spTree>
    <p:extLst>
      <p:ext uri="{BB962C8B-B14F-4D97-AF65-F5344CB8AC3E}">
        <p14:creationId xmlns:p14="http://schemas.microsoft.com/office/powerpoint/2010/main" val="532014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预览及使用此模板前先下载英文</a:t>
            </a:r>
            <a:r>
              <a:rPr lang="en-US" altLang="zh-CN" dirty="0"/>
              <a:t>Segoe Script</a:t>
            </a:r>
            <a:r>
              <a:rPr lang="zh-CN" altLang="en-US"/>
              <a:t>、中文新蒂小丸子小学版字体，预览效果会更加美观！</a:t>
            </a:r>
          </a:p>
        </p:txBody>
      </p:sp>
      <p:sp>
        <p:nvSpPr>
          <p:cNvPr id="4" name="灯片编号占位符 3"/>
          <p:cNvSpPr>
            <a:spLocks noGrp="1"/>
          </p:cNvSpPr>
          <p:nvPr>
            <p:ph type="sldNum" sz="quarter" idx="10"/>
          </p:nvPr>
        </p:nvSpPr>
        <p:spPr/>
        <p:txBody>
          <a:bodyPr/>
          <a:lstStyle/>
          <a:p>
            <a:fld id="{891EE59C-3B2D-4513-AC46-7C0CA58BB25C}" type="slidenum">
              <a:rPr lang="zh-CN" altLang="en-US" smtClean="0"/>
              <a:pPr/>
              <a:t>9</a:t>
            </a:fld>
            <a:endParaRPr lang="zh-CN" altLang="en-US"/>
          </a:p>
        </p:txBody>
      </p:sp>
    </p:spTree>
    <p:extLst>
      <p:ext uri="{BB962C8B-B14F-4D97-AF65-F5344CB8AC3E}">
        <p14:creationId xmlns:p14="http://schemas.microsoft.com/office/powerpoint/2010/main" val="3019125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841B0B2-25C2-465E-A81B-CA14DF5CFA1A}" type="datetimeFigureOut">
              <a:rPr lang="zh-CN" altLang="en-US" smtClean="0"/>
              <a:pPr/>
              <a:t>2022/10/5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194516-FBE1-40B2-A8ED-8D98997B7A50}" type="slidenum">
              <a:rPr lang="zh-CN" altLang="en-US" smtClean="0"/>
              <a:pPr/>
              <a:t>‹#›</a:t>
            </a:fld>
            <a:endParaRPr lang="zh-CN" altLang="en-US"/>
          </a:p>
        </p:txBody>
      </p:sp>
    </p:spTree>
    <p:extLst>
      <p:ext uri="{BB962C8B-B14F-4D97-AF65-F5344CB8AC3E}">
        <p14:creationId xmlns:p14="http://schemas.microsoft.com/office/powerpoint/2010/main" val="28304985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841B0B2-25C2-465E-A81B-CA14DF5CFA1A}" type="datetimeFigureOut">
              <a:rPr lang="zh-CN" altLang="en-US" smtClean="0"/>
              <a:pPr/>
              <a:t>2022/10/5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194516-FBE1-40B2-A8ED-8D98997B7A50}" type="slidenum">
              <a:rPr lang="zh-CN" altLang="en-US" smtClean="0"/>
              <a:pPr/>
              <a:t>‹#›</a:t>
            </a:fld>
            <a:endParaRPr lang="zh-CN" altLang="en-US"/>
          </a:p>
        </p:txBody>
      </p:sp>
    </p:spTree>
    <p:extLst>
      <p:ext uri="{BB962C8B-B14F-4D97-AF65-F5344CB8AC3E}">
        <p14:creationId xmlns:p14="http://schemas.microsoft.com/office/powerpoint/2010/main" val="3924579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841B0B2-25C2-465E-A81B-CA14DF5CFA1A}" type="datetimeFigureOut">
              <a:rPr lang="zh-CN" altLang="en-US" smtClean="0"/>
              <a:pPr/>
              <a:t>2022/10/5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194516-FBE1-40B2-A8ED-8D98997B7A50}" type="slidenum">
              <a:rPr lang="zh-CN" altLang="en-US" smtClean="0"/>
              <a:pPr/>
              <a:t>‹#›</a:t>
            </a:fld>
            <a:endParaRPr lang="zh-CN" altLang="en-US"/>
          </a:p>
        </p:txBody>
      </p:sp>
    </p:spTree>
    <p:extLst>
      <p:ext uri="{BB962C8B-B14F-4D97-AF65-F5344CB8AC3E}">
        <p14:creationId xmlns:p14="http://schemas.microsoft.com/office/powerpoint/2010/main" val="1382092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841B0B2-25C2-465E-A81B-CA14DF5CFA1A}" type="datetimeFigureOut">
              <a:rPr lang="zh-CN" altLang="en-US" smtClean="0"/>
              <a:pPr/>
              <a:t>2022/10/5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9194516-FBE1-40B2-A8ED-8D98997B7A50}" type="slidenum">
              <a:rPr lang="zh-CN" altLang="en-US" smtClean="0"/>
              <a:pPr/>
              <a:t>‹#›</a:t>
            </a:fld>
            <a:endParaRPr lang="zh-CN" altLang="en-US"/>
          </a:p>
        </p:txBody>
      </p:sp>
    </p:spTree>
    <p:extLst>
      <p:ext uri="{BB962C8B-B14F-4D97-AF65-F5344CB8AC3E}">
        <p14:creationId xmlns:p14="http://schemas.microsoft.com/office/powerpoint/2010/main" val="3661843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grpSp>
        <p:nvGrpSpPr>
          <p:cNvPr id="7" name="组合 6"/>
          <p:cNvGrpSpPr/>
          <p:nvPr userDrawn="1"/>
        </p:nvGrpSpPr>
        <p:grpSpPr>
          <a:xfrm>
            <a:off x="93619" y="95911"/>
            <a:ext cx="11927745" cy="6673598"/>
            <a:chOff x="93619" y="95911"/>
            <a:chExt cx="11927745" cy="6673598"/>
          </a:xfrm>
        </p:grpSpPr>
        <p:pic>
          <p:nvPicPr>
            <p:cNvPr id="8" name="图片 7"/>
            <p:cNvPicPr>
              <a:picLocks noChangeAspect="1"/>
            </p:cNvPicPr>
            <p:nvPr/>
          </p:nvPicPr>
          <p:blipFill>
            <a:blip r:embed="rId2"/>
            <a:stretch>
              <a:fillRect/>
            </a:stretch>
          </p:blipFill>
          <p:spPr>
            <a:xfrm rot="16200000">
              <a:off x="4691988" y="-4117215"/>
              <a:ext cx="2790000" cy="11463751"/>
            </a:xfrm>
            <a:prstGeom prst="rect">
              <a:avLst/>
            </a:prstGeom>
          </p:spPr>
        </p:pic>
        <p:pic>
          <p:nvPicPr>
            <p:cNvPr id="9" name="图片 8"/>
            <p:cNvPicPr>
              <a:picLocks noChangeAspect="1"/>
            </p:cNvPicPr>
            <p:nvPr/>
          </p:nvPicPr>
          <p:blipFill>
            <a:blip r:embed="rId2"/>
            <a:stretch>
              <a:fillRect/>
            </a:stretch>
          </p:blipFill>
          <p:spPr>
            <a:xfrm rot="5400000">
              <a:off x="4632995" y="-577603"/>
              <a:ext cx="2790000" cy="11463751"/>
            </a:xfrm>
            <a:prstGeom prst="rect">
              <a:avLst/>
            </a:prstGeom>
          </p:spPr>
        </p:pic>
        <p:pic>
          <p:nvPicPr>
            <p:cNvPr id="10" name="图片 9"/>
            <p:cNvPicPr>
              <a:picLocks noChangeAspect="1"/>
            </p:cNvPicPr>
            <p:nvPr/>
          </p:nvPicPr>
          <p:blipFill>
            <a:blip r:embed="rId3"/>
            <a:stretch>
              <a:fillRect/>
            </a:stretch>
          </p:blipFill>
          <p:spPr>
            <a:xfrm rot="16200000">
              <a:off x="4630114" y="-4381590"/>
              <a:ext cx="2913750" cy="11868751"/>
            </a:xfrm>
            <a:prstGeom prst="rect">
              <a:avLst/>
            </a:prstGeom>
          </p:spPr>
        </p:pic>
        <p:pic>
          <p:nvPicPr>
            <p:cNvPr id="11" name="图片 10"/>
            <p:cNvPicPr>
              <a:picLocks noChangeAspect="1"/>
            </p:cNvPicPr>
            <p:nvPr/>
          </p:nvPicPr>
          <p:blipFill>
            <a:blip r:embed="rId3"/>
            <a:stretch>
              <a:fillRect/>
            </a:stretch>
          </p:blipFill>
          <p:spPr>
            <a:xfrm rot="5400000">
              <a:off x="4571120" y="-621742"/>
              <a:ext cx="2913750" cy="11868751"/>
            </a:xfrm>
            <a:prstGeom prst="rect">
              <a:avLst/>
            </a:prstGeom>
          </p:spPr>
        </p:pic>
      </p:grpSp>
    </p:spTree>
    <p:extLst>
      <p:ext uri="{BB962C8B-B14F-4D97-AF65-F5344CB8AC3E}">
        <p14:creationId xmlns:p14="http://schemas.microsoft.com/office/powerpoint/2010/main" val="2464553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841B0B2-25C2-465E-A81B-CA14DF5CFA1A}" type="datetimeFigureOut">
              <a:rPr lang="zh-CN" altLang="en-US" smtClean="0"/>
              <a:pPr/>
              <a:t>2022/10/5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194516-FBE1-40B2-A8ED-8D98997B7A50}" type="slidenum">
              <a:rPr lang="zh-CN" altLang="en-US" smtClean="0"/>
              <a:pPr/>
              <a:t>‹#›</a:t>
            </a:fld>
            <a:endParaRPr lang="zh-CN" altLang="en-US"/>
          </a:p>
        </p:txBody>
      </p:sp>
    </p:spTree>
    <p:extLst>
      <p:ext uri="{BB962C8B-B14F-4D97-AF65-F5344CB8AC3E}">
        <p14:creationId xmlns:p14="http://schemas.microsoft.com/office/powerpoint/2010/main" val="1948119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841B0B2-25C2-465E-A81B-CA14DF5CFA1A}" type="datetimeFigureOut">
              <a:rPr lang="zh-CN" altLang="en-US" smtClean="0"/>
              <a:pPr/>
              <a:t>2022/10/5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9194516-FBE1-40B2-A8ED-8D98997B7A50}" type="slidenum">
              <a:rPr lang="zh-CN" altLang="en-US" smtClean="0"/>
              <a:pPr/>
              <a:t>‹#›</a:t>
            </a:fld>
            <a:endParaRPr lang="zh-CN" altLang="en-US"/>
          </a:p>
        </p:txBody>
      </p:sp>
    </p:spTree>
    <p:extLst>
      <p:ext uri="{BB962C8B-B14F-4D97-AF65-F5344CB8AC3E}">
        <p14:creationId xmlns:p14="http://schemas.microsoft.com/office/powerpoint/2010/main" val="2135868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841B0B2-25C2-465E-A81B-CA14DF5CFA1A}" type="datetimeFigureOut">
              <a:rPr lang="zh-CN" altLang="en-US" smtClean="0"/>
              <a:pPr/>
              <a:t>2022/10/5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9194516-FBE1-40B2-A8ED-8D98997B7A50}" type="slidenum">
              <a:rPr lang="zh-CN" altLang="en-US" smtClean="0"/>
              <a:pPr/>
              <a:t>‹#›</a:t>
            </a:fld>
            <a:endParaRPr lang="zh-CN" altLang="en-US"/>
          </a:p>
        </p:txBody>
      </p:sp>
    </p:spTree>
    <p:extLst>
      <p:ext uri="{BB962C8B-B14F-4D97-AF65-F5344CB8AC3E}">
        <p14:creationId xmlns:p14="http://schemas.microsoft.com/office/powerpoint/2010/main" val="3297091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841B0B2-25C2-465E-A81B-CA14DF5CFA1A}" type="datetimeFigureOut">
              <a:rPr lang="zh-CN" altLang="en-US" smtClean="0"/>
              <a:pPr/>
              <a:t>2022/10/5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9194516-FBE1-40B2-A8ED-8D98997B7A50}" type="slidenum">
              <a:rPr lang="zh-CN" altLang="en-US" smtClean="0"/>
              <a:pPr/>
              <a:t>‹#›</a:t>
            </a:fld>
            <a:endParaRPr lang="zh-CN" altLang="en-US"/>
          </a:p>
        </p:txBody>
      </p:sp>
    </p:spTree>
    <p:extLst>
      <p:ext uri="{BB962C8B-B14F-4D97-AF65-F5344CB8AC3E}">
        <p14:creationId xmlns:p14="http://schemas.microsoft.com/office/powerpoint/2010/main" val="1071104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841B0B2-25C2-465E-A81B-CA14DF5CFA1A}" type="datetimeFigureOut">
              <a:rPr lang="zh-CN" altLang="en-US" smtClean="0"/>
              <a:pPr/>
              <a:t>2022/10/5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194516-FBE1-40B2-A8ED-8D98997B7A50}" type="slidenum">
              <a:rPr lang="zh-CN" altLang="en-US" smtClean="0"/>
              <a:pPr/>
              <a:t>‹#›</a:t>
            </a:fld>
            <a:endParaRPr lang="zh-CN" altLang="en-US"/>
          </a:p>
        </p:txBody>
      </p:sp>
    </p:spTree>
    <p:extLst>
      <p:ext uri="{BB962C8B-B14F-4D97-AF65-F5344CB8AC3E}">
        <p14:creationId xmlns:p14="http://schemas.microsoft.com/office/powerpoint/2010/main" val="763411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841B0B2-25C2-465E-A81B-CA14DF5CFA1A}" type="datetimeFigureOut">
              <a:rPr lang="zh-CN" altLang="en-US" smtClean="0"/>
              <a:pPr/>
              <a:t>2022/10/5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9194516-FBE1-40B2-A8ED-8D98997B7A50}" type="slidenum">
              <a:rPr lang="zh-CN" altLang="en-US" smtClean="0"/>
              <a:pPr/>
              <a:t>‹#›</a:t>
            </a:fld>
            <a:endParaRPr lang="zh-CN" altLang="en-US"/>
          </a:p>
        </p:txBody>
      </p:sp>
    </p:spTree>
    <p:extLst>
      <p:ext uri="{BB962C8B-B14F-4D97-AF65-F5344CB8AC3E}">
        <p14:creationId xmlns:p14="http://schemas.microsoft.com/office/powerpoint/2010/main" val="3304347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41B0B2-25C2-465E-A81B-CA14DF5CFA1A}" type="datetimeFigureOut">
              <a:rPr lang="zh-CN" altLang="en-US" smtClean="0"/>
              <a:pPr/>
              <a:t>2022/10/5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194516-FBE1-40B2-A8ED-8D98997B7A50}" type="slidenum">
              <a:rPr lang="zh-CN" altLang="en-US" smtClean="0"/>
              <a:pPr/>
              <a:t>‹#›</a:t>
            </a:fld>
            <a:endParaRPr lang="zh-CN" altLang="en-US"/>
          </a:p>
        </p:txBody>
      </p:sp>
    </p:spTree>
    <p:extLst>
      <p:ext uri="{BB962C8B-B14F-4D97-AF65-F5344CB8AC3E}">
        <p14:creationId xmlns:p14="http://schemas.microsoft.com/office/powerpoint/2010/main" val="33412839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slideLayout" Target="../slideLayouts/slideLayout1.xml"/><Relationship Id="rId7" Type="http://schemas.openxmlformats.org/officeDocument/2006/relationships/image" Target="../media/image6.emf"/><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emf"/><Relationship Id="rId11" Type="http://schemas.openxmlformats.org/officeDocument/2006/relationships/image" Target="../media/image10.png"/><Relationship Id="rId5" Type="http://schemas.openxmlformats.org/officeDocument/2006/relationships/image" Target="../media/image4.emf"/><Relationship Id="rId10" Type="http://schemas.openxmlformats.org/officeDocument/2006/relationships/image" Target="../media/image9.svg"/><Relationship Id="rId4" Type="http://schemas.openxmlformats.org/officeDocument/2006/relationships/notesSlide" Target="../notesSlides/notesSlide1.xml"/><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11.emf"/></Relationships>
</file>

<file path=ppt/slides/_rels/slide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emf"/></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1.emf"/></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91.png"/><Relationship Id="rId4" Type="http://schemas.openxmlformats.org/officeDocument/2006/relationships/image" Target="../media/image6.emf"/></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2.jpg"/><Relationship Id="rId4" Type="http://schemas.openxmlformats.org/officeDocument/2006/relationships/image" Target="../media/image6.emf"/></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6.emf"/></Relationships>
</file>

<file path=ppt/slides/_rels/slide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3.jpg"/><Relationship Id="rId4" Type="http://schemas.openxmlformats.org/officeDocument/2006/relationships/image" Target="../media/image6.emf"/></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6.emf"/></Relationships>
</file>

<file path=ppt/slides/_rels/slide1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6.emf"/><Relationship Id="rId4" Type="http://schemas.openxmlformats.org/officeDocument/2006/relationships/image" Target="../media/image11.emf"/></Relationships>
</file>

<file path=ppt/slides/_rels/slide1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11.emf"/></Relationships>
</file>

<file path=ppt/slides/_rels/slide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slideLayout" Target="../slideLayouts/slideLayout1.xml"/><Relationship Id="rId7" Type="http://schemas.openxmlformats.org/officeDocument/2006/relationships/image" Target="../media/image12.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1.emf"/><Relationship Id="rId5" Type="http://schemas.openxmlformats.org/officeDocument/2006/relationships/image" Target="../media/image6.emf"/><Relationship Id="rId4" Type="http://schemas.openxmlformats.org/officeDocument/2006/relationships/notesSlide" Target="../notesSlides/notesSlide2.xml"/><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3.png"/><Relationship Id="rId3" Type="http://schemas.openxmlformats.org/officeDocument/2006/relationships/image" Target="../media/image11.emf"/><Relationship Id="rId7" Type="http://schemas.openxmlformats.org/officeDocument/2006/relationships/image" Target="../media/image28.png"/><Relationship Id="rId12" Type="http://schemas.openxmlformats.org/officeDocument/2006/relationships/image" Target="../media/image32.sv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microsoft.com/office/2007/relationships/hdphoto" Target="../media/hdphoto3.wdp"/><Relationship Id="rId11" Type="http://schemas.openxmlformats.org/officeDocument/2006/relationships/image" Target="../media/image31.png"/><Relationship Id="rId5" Type="http://schemas.openxmlformats.org/officeDocument/2006/relationships/image" Target="../media/image27.png"/><Relationship Id="rId10" Type="http://schemas.microsoft.com/office/2007/relationships/hdphoto" Target="../media/hdphoto4.wdp"/><Relationship Id="rId4" Type="http://schemas.openxmlformats.org/officeDocument/2006/relationships/image" Target="../media/image6.emf"/><Relationship Id="rId9"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6.emf"/></Relationships>
</file>

<file path=ppt/slides/_rels/slide2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11.emf"/></Relationships>
</file>

<file path=ppt/slides/_rels/slide2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28.png"/><Relationship Id="rId3" Type="http://schemas.openxmlformats.org/officeDocument/2006/relationships/image" Target="../media/image11.emf"/><Relationship Id="rId7" Type="http://schemas.openxmlformats.org/officeDocument/2006/relationships/image" Target="../media/image37.png"/><Relationship Id="rId12" Type="http://schemas.microsoft.com/office/2007/relationships/hdphoto" Target="../media/hdphoto6.wdp"/><Relationship Id="rId2" Type="http://schemas.openxmlformats.org/officeDocument/2006/relationships/notesSlide" Target="../notesSlides/notesSlide24.xml"/><Relationship Id="rId16" Type="http://schemas.openxmlformats.org/officeDocument/2006/relationships/image" Target="../media/image42.svg"/><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40.png"/><Relationship Id="rId5" Type="http://schemas.openxmlformats.org/officeDocument/2006/relationships/image" Target="../media/image36.png"/><Relationship Id="rId15" Type="http://schemas.openxmlformats.org/officeDocument/2006/relationships/image" Target="../media/image41.png"/><Relationship Id="rId10" Type="http://schemas.openxmlformats.org/officeDocument/2006/relationships/image" Target="../media/image39.svg"/><Relationship Id="rId4" Type="http://schemas.openxmlformats.org/officeDocument/2006/relationships/image" Target="../media/image6.emf"/><Relationship Id="rId9" Type="http://schemas.openxmlformats.org/officeDocument/2006/relationships/image" Target="../media/image38.png"/><Relationship Id="rId14" Type="http://schemas.openxmlformats.org/officeDocument/2006/relationships/image" Target="../media/image29.svg"/></Relationships>
</file>

<file path=ppt/slides/_rels/slide25.xml.rels><?xml version="1.0" encoding="UTF-8" standalone="yes"?>
<Relationships xmlns="http://schemas.openxmlformats.org/package/2006/relationships"><Relationship Id="rId3" Type="http://schemas.openxmlformats.org/officeDocument/2006/relationships/image" Target="../media/image11.emf"/><Relationship Id="rId7" Type="http://schemas.openxmlformats.org/officeDocument/2006/relationships/image" Target="../media/image380.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70.png"/><Relationship Id="rId5" Type="http://schemas.openxmlformats.org/officeDocument/2006/relationships/image" Target="../media/image43.png"/><Relationship Id="rId4" Type="http://schemas.openxmlformats.org/officeDocument/2006/relationships/image" Target="../media/image6.emf"/></Relationships>
</file>

<file path=ppt/slides/_rels/slide2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6.emf"/></Relationships>
</file>

<file path=ppt/slides/_rels/slide27.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210.png"/><Relationship Id="rId3" Type="http://schemas.openxmlformats.org/officeDocument/2006/relationships/image" Target="../media/image11.emf"/><Relationship Id="rId7" Type="http://schemas.openxmlformats.org/officeDocument/2006/relationships/image" Target="../media/image150.png"/><Relationship Id="rId12" Type="http://schemas.openxmlformats.org/officeDocument/2006/relationships/image" Target="../media/image200.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40.png"/><Relationship Id="rId11" Type="http://schemas.openxmlformats.org/officeDocument/2006/relationships/image" Target="../media/image190.png"/><Relationship Id="rId5" Type="http://schemas.openxmlformats.org/officeDocument/2006/relationships/image" Target="../media/image331.png"/><Relationship Id="rId10" Type="http://schemas.openxmlformats.org/officeDocument/2006/relationships/image" Target="../media/image180.png"/><Relationship Id="rId4" Type="http://schemas.openxmlformats.org/officeDocument/2006/relationships/image" Target="../media/image6.emf"/><Relationship Id="rId9" Type="http://schemas.openxmlformats.org/officeDocument/2006/relationships/image" Target="../media/image170.png"/><Relationship Id="rId14" Type="http://schemas.openxmlformats.org/officeDocument/2006/relationships/image" Target="../media/image220.png"/></Relationships>
</file>

<file path=ppt/slides/_rels/slide28.xml.rels><?xml version="1.0" encoding="UTF-8" standalone="yes"?>
<Relationships xmlns="http://schemas.openxmlformats.org/package/2006/relationships"><Relationship Id="rId3" Type="http://schemas.openxmlformats.org/officeDocument/2006/relationships/image" Target="../media/image11.emf"/><Relationship Id="rId7" Type="http://schemas.openxmlformats.org/officeDocument/2006/relationships/image" Target="../media/image401.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360.png"/><Relationship Id="rId5" Type="http://schemas.openxmlformats.org/officeDocument/2006/relationships/image" Target="../media/image350.png"/><Relationship Id="rId4" Type="http://schemas.openxmlformats.org/officeDocument/2006/relationships/image" Target="../media/image6.emf"/></Relationships>
</file>

<file path=ppt/slides/_rels/slide2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11.emf"/><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1.xml"/><Relationship Id="rId7" Type="http://schemas.openxmlformats.org/officeDocument/2006/relationships/image" Target="../media/image10.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1.emf"/><Relationship Id="rId5" Type="http://schemas.openxmlformats.org/officeDocument/2006/relationships/image" Target="../media/image6.emf"/><Relationship Id="rId4" Type="http://schemas.openxmlformats.org/officeDocument/2006/relationships/notesSlide" Target="../notesSlides/notesSlide3.xml"/><Relationship Id="rId9" Type="http://schemas.openxmlformats.org/officeDocument/2006/relationships/image" Target="../media/image15.svg"/></Relationships>
</file>

<file path=ppt/slides/_rels/slide30.xml.rels><?xml version="1.0" encoding="UTF-8" standalone="yes"?>
<Relationships xmlns="http://schemas.openxmlformats.org/package/2006/relationships"><Relationship Id="rId8" Type="http://schemas.openxmlformats.org/officeDocument/2006/relationships/image" Target="../media/image301.png"/><Relationship Id="rId13" Type="http://schemas.openxmlformats.org/officeDocument/2006/relationships/image" Target="../media/image47.png"/><Relationship Id="rId3" Type="http://schemas.openxmlformats.org/officeDocument/2006/relationships/image" Target="../media/image45.png"/><Relationship Id="rId7" Type="http://schemas.openxmlformats.org/officeDocument/2006/relationships/image" Target="../media/image290.png"/><Relationship Id="rId12" Type="http://schemas.openxmlformats.org/officeDocument/2006/relationships/image" Target="../media/image46.png"/><Relationship Id="rId17" Type="http://schemas.openxmlformats.org/officeDocument/2006/relationships/image" Target="../media/image390.png"/><Relationship Id="rId2" Type="http://schemas.openxmlformats.org/officeDocument/2006/relationships/notesSlide" Target="../notesSlides/notesSlide30.xml"/><Relationship Id="rId16" Type="http://schemas.openxmlformats.org/officeDocument/2006/relationships/image" Target="../media/image50.png"/><Relationship Id="rId1" Type="http://schemas.openxmlformats.org/officeDocument/2006/relationships/slideLayout" Target="../slideLayouts/slideLayout1.xml"/><Relationship Id="rId6" Type="http://schemas.openxmlformats.org/officeDocument/2006/relationships/image" Target="../media/image280.png"/><Relationship Id="rId11" Type="http://schemas.openxmlformats.org/officeDocument/2006/relationships/image" Target="../media/image450.png"/><Relationship Id="rId5" Type="http://schemas.openxmlformats.org/officeDocument/2006/relationships/image" Target="../media/image6.emf"/><Relationship Id="rId15" Type="http://schemas.openxmlformats.org/officeDocument/2006/relationships/image" Target="../media/image49.png"/><Relationship Id="rId10" Type="http://schemas.openxmlformats.org/officeDocument/2006/relationships/image" Target="../media/image440.png"/><Relationship Id="rId4" Type="http://schemas.openxmlformats.org/officeDocument/2006/relationships/image" Target="../media/image11.emf"/><Relationship Id="rId9" Type="http://schemas.openxmlformats.org/officeDocument/2006/relationships/image" Target="../media/image431.png"/><Relationship Id="rId14" Type="http://schemas.openxmlformats.org/officeDocument/2006/relationships/image" Target="../media/image48.png"/></Relationships>
</file>

<file path=ppt/slides/_rels/slide3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8.png"/><Relationship Id="rId7" Type="http://schemas.openxmlformats.org/officeDocument/2006/relationships/image" Target="../media/image45.png"/><Relationship Id="rId12" Type="http://schemas.openxmlformats.org/officeDocument/2006/relationships/image" Target="../media/image430.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400.png"/><Relationship Id="rId11" Type="http://schemas.openxmlformats.org/officeDocument/2006/relationships/image" Target="../media/image420.png"/><Relationship Id="rId5" Type="http://schemas.openxmlformats.org/officeDocument/2006/relationships/image" Target="../media/image6.emf"/><Relationship Id="rId10" Type="http://schemas.openxmlformats.org/officeDocument/2006/relationships/image" Target="../media/image51.png"/><Relationship Id="rId4" Type="http://schemas.openxmlformats.org/officeDocument/2006/relationships/image" Target="../media/image11.emf"/><Relationship Id="rId9"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52.jpeg"/><Relationship Id="rId4" Type="http://schemas.openxmlformats.org/officeDocument/2006/relationships/image" Target="../media/image6.emf"/></Relationships>
</file>

<file path=ppt/slides/_rels/slide3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460.png"/><Relationship Id="rId5" Type="http://schemas.openxmlformats.org/officeDocument/2006/relationships/image" Target="../media/image53.png"/><Relationship Id="rId4" Type="http://schemas.openxmlformats.org/officeDocument/2006/relationships/image" Target="../media/image6.emf"/></Relationships>
</file>

<file path=ppt/slides/_rels/slide34.xml.rels><?xml version="1.0" encoding="UTF-8" standalone="yes"?>
<Relationships xmlns="http://schemas.openxmlformats.org/package/2006/relationships"><Relationship Id="rId3" Type="http://schemas.openxmlformats.org/officeDocument/2006/relationships/image" Target="../media/image11.emf"/><Relationship Id="rId7" Type="http://schemas.openxmlformats.org/officeDocument/2006/relationships/image" Target="../media/image491.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470.png"/><Relationship Id="rId4" Type="http://schemas.openxmlformats.org/officeDocument/2006/relationships/image" Target="../media/image6.emf"/></Relationships>
</file>

<file path=ppt/slides/_rels/slide3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511.png"/><Relationship Id="rId5" Type="http://schemas.openxmlformats.org/officeDocument/2006/relationships/image" Target="../media/image501.png"/><Relationship Id="rId4" Type="http://schemas.openxmlformats.org/officeDocument/2006/relationships/image" Target="../media/image6.emf"/></Relationships>
</file>

<file path=ppt/slides/_rels/slide36.xml.rels><?xml version="1.0" encoding="UTF-8" standalone="yes"?>
<Relationships xmlns="http://schemas.openxmlformats.org/package/2006/relationships"><Relationship Id="rId8" Type="http://schemas.openxmlformats.org/officeDocument/2006/relationships/image" Target="../media/image510.png"/><Relationship Id="rId3" Type="http://schemas.openxmlformats.org/officeDocument/2006/relationships/image" Target="../media/image11.emf"/><Relationship Id="rId7" Type="http://schemas.openxmlformats.org/officeDocument/2006/relationships/image" Target="../media/image500.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490.png"/><Relationship Id="rId5" Type="http://schemas.openxmlformats.org/officeDocument/2006/relationships/image" Target="../media/image480.png"/><Relationship Id="rId10" Type="http://schemas.openxmlformats.org/officeDocument/2006/relationships/image" Target="../media/image530.png"/><Relationship Id="rId4" Type="http://schemas.openxmlformats.org/officeDocument/2006/relationships/image" Target="../media/image6.emf"/><Relationship Id="rId9" Type="http://schemas.openxmlformats.org/officeDocument/2006/relationships/image" Target="../media/image55.png"/></Relationships>
</file>

<file path=ppt/slides/_rels/slide3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11.emf"/><Relationship Id="rId7"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590.png"/><Relationship Id="rId4" Type="http://schemas.openxmlformats.org/officeDocument/2006/relationships/image" Target="../media/image6.emf"/><Relationship Id="rId9" Type="http://schemas.openxmlformats.org/officeDocument/2006/relationships/image" Target="../media/image580.png"/></Relationships>
</file>

<file path=ppt/slides/_rels/slide3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11.emf"/><Relationship Id="rId7" Type="http://schemas.openxmlformats.org/officeDocument/2006/relationships/image" Target="../media/image550.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600.png"/><Relationship Id="rId4" Type="http://schemas.openxmlformats.org/officeDocument/2006/relationships/image" Target="../media/image6.emf"/></Relationships>
</file>

<file path=ppt/slides/_rels/slide3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6.emf"/></Relationships>
</file>

<file path=ppt/slides/_rels/slide4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emf"/></Relationships>
</file>

<file path=ppt/slides/_rels/slide4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6.emf"/></Relationships>
</file>

<file path=ppt/slides/_rels/slide4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65.jpeg"/><Relationship Id="rId4" Type="http://schemas.openxmlformats.org/officeDocument/2006/relationships/image" Target="../media/image6.emf"/></Relationships>
</file>

<file path=ppt/slides/_rels/slide4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emf"/></Relationships>
</file>

<file path=ppt/slides/_rels/slide4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emf"/></Relationships>
</file>

<file path=ppt/slides/_rels/slide4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6.emf"/></Relationships>
</file>

<file path=ppt/slides/_rels/slide4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emf"/><Relationship Id="rId7" Type="http://schemas.openxmlformats.org/officeDocument/2006/relationships/image" Target="../media/image9.sv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image" Target="../media/image5.emf"/></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emf"/><Relationship Id="rId5" Type="http://schemas.openxmlformats.org/officeDocument/2006/relationships/image" Target="../media/image6.emf"/><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6.emf"/><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1.emf"/></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emf"/></Relationships>
</file>

<file path=ppt/slides/_rels/slide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224273" y="1925497"/>
            <a:ext cx="11684462" cy="2308324"/>
          </a:xfrm>
          <a:prstGeom prst="rect">
            <a:avLst/>
          </a:prstGeom>
          <a:noFill/>
        </p:spPr>
        <p:txBody>
          <a:bodyPr wrap="square" rtlCol="0">
            <a:spAutoFit/>
          </a:bodyPr>
          <a:lstStyle/>
          <a:p>
            <a:pPr algn="ctr"/>
            <a:br>
              <a:rPr kumimoji="1" lang="zh-TW" altLang="en-US" sz="4800" dirty="0">
                <a:solidFill>
                  <a:schemeClr val="bg1"/>
                </a:solidFill>
                <a:latin typeface="Segoe Script" panose="020B0504020000000003" pitchFamily="34" charset="0"/>
              </a:rPr>
            </a:br>
            <a:r>
              <a:rPr kumimoji="1" lang="zh-TW" altLang="en-US" sz="4800" dirty="0">
                <a:solidFill>
                  <a:schemeClr val="bg1"/>
                </a:solidFill>
                <a:latin typeface="SentyTEA 新蒂下午茶体" panose="03000600000000000000" pitchFamily="66" charset="-120"/>
                <a:ea typeface="SentyTEA 新蒂下午茶体" panose="03000600000000000000" pitchFamily="66" charset="-120"/>
              </a:rPr>
              <a:t>  「無」所遁形 </a:t>
            </a:r>
            <a:br>
              <a:rPr kumimoji="1" lang="zh-TW" altLang="en-US" sz="4800" dirty="0">
                <a:solidFill>
                  <a:schemeClr val="bg1"/>
                </a:solidFill>
                <a:latin typeface="SentyTEA 新蒂下午茶体" panose="03000600000000000000" pitchFamily="66" charset="-120"/>
                <a:ea typeface="SentyTEA 新蒂下午茶体" panose="03000600000000000000" pitchFamily="66" charset="-120"/>
              </a:rPr>
            </a:br>
            <a:r>
              <a:rPr kumimoji="1" lang="zh-TW" altLang="en-US" sz="4800" dirty="0">
                <a:solidFill>
                  <a:schemeClr val="bg1"/>
                </a:solidFill>
                <a:latin typeface="SentyTEA 新蒂下午茶体" panose="03000600000000000000" pitchFamily="66" charset="-120"/>
                <a:ea typeface="SentyTEA 新蒂下午茶体" panose="03000600000000000000" pitchFamily="66" charset="-120"/>
              </a:rPr>
              <a:t>  </a:t>
            </a:r>
            <a:r>
              <a:rPr kumimoji="1" lang="en-US" altLang="zh-TW" sz="4800" dirty="0">
                <a:solidFill>
                  <a:schemeClr val="bg1"/>
                </a:solidFill>
                <a:latin typeface="SentyTEA 新蒂下午茶体" panose="03000600000000000000" pitchFamily="66" charset="-120"/>
                <a:ea typeface="SentyTEA 新蒂下午茶体" panose="03000600000000000000" pitchFamily="66" charset="-120"/>
              </a:rPr>
              <a:t>Wi-Fi</a:t>
            </a:r>
            <a:r>
              <a:rPr kumimoji="1" lang="zh-TW" altLang="en-US" sz="4800" dirty="0">
                <a:solidFill>
                  <a:schemeClr val="bg1"/>
                </a:solidFill>
                <a:latin typeface="SentyTEA 新蒂下午茶体" panose="03000600000000000000" pitchFamily="66" charset="-120"/>
                <a:ea typeface="SentyTEA 新蒂下午茶体" panose="03000600000000000000" pitchFamily="66" charset="-120"/>
              </a:rPr>
              <a:t>無線通道資訊之呼吸頻率監測系統</a:t>
            </a:r>
            <a:endParaRPr kumimoji="1" lang="zh-CN" altLang="en-US" sz="4800" dirty="0">
              <a:solidFill>
                <a:schemeClr val="bg1"/>
              </a:solidFill>
              <a:latin typeface="SentyTEA 新蒂下午茶体" panose="03000600000000000000" pitchFamily="66" charset="-120"/>
              <a:ea typeface="SentyTEA 新蒂下午茶体" panose="03000600000000000000" pitchFamily="66" charset="-120"/>
            </a:endParaRPr>
          </a:p>
        </p:txBody>
      </p:sp>
      <p:pic>
        <p:nvPicPr>
          <p:cNvPr id="15" name="图片 14"/>
          <p:cNvPicPr>
            <a:picLocks noChangeAspect="1"/>
          </p:cNvPicPr>
          <p:nvPr/>
        </p:nvPicPr>
        <p:blipFill>
          <a:blip r:embed="rId5"/>
          <a:stretch>
            <a:fillRect/>
          </a:stretch>
        </p:blipFill>
        <p:spPr>
          <a:xfrm>
            <a:off x="815883" y="724728"/>
            <a:ext cx="1462500" cy="1091250"/>
          </a:xfrm>
          <a:prstGeom prst="rect">
            <a:avLst/>
          </a:prstGeom>
        </p:spPr>
      </p:pic>
      <p:pic>
        <p:nvPicPr>
          <p:cNvPr id="17" name="图片 16"/>
          <p:cNvPicPr>
            <a:picLocks noChangeAspect="1"/>
          </p:cNvPicPr>
          <p:nvPr/>
        </p:nvPicPr>
        <p:blipFill>
          <a:blip r:embed="rId5"/>
          <a:stretch>
            <a:fillRect/>
          </a:stretch>
        </p:blipFill>
        <p:spPr>
          <a:xfrm flipH="1">
            <a:off x="9878765" y="724728"/>
            <a:ext cx="1462500" cy="1091250"/>
          </a:xfrm>
          <a:prstGeom prst="rect">
            <a:avLst/>
          </a:prstGeom>
        </p:spPr>
      </p:pic>
      <p:pic>
        <p:nvPicPr>
          <p:cNvPr id="16" name="图片 15"/>
          <p:cNvPicPr>
            <a:picLocks noChangeAspect="1"/>
          </p:cNvPicPr>
          <p:nvPr/>
        </p:nvPicPr>
        <p:blipFill>
          <a:blip r:embed="rId6"/>
          <a:stretch>
            <a:fillRect/>
          </a:stretch>
        </p:blipFill>
        <p:spPr>
          <a:xfrm rot="21202100">
            <a:off x="3641370" y="1755993"/>
            <a:ext cx="1248750" cy="978750"/>
          </a:xfrm>
          <a:prstGeom prst="rect">
            <a:avLst/>
          </a:prstGeom>
        </p:spPr>
      </p:pic>
      <p:grpSp>
        <p:nvGrpSpPr>
          <p:cNvPr id="2" name="群組 1">
            <a:extLst>
              <a:ext uri="{FF2B5EF4-FFF2-40B4-BE49-F238E27FC236}">
                <a16:creationId xmlns:a16="http://schemas.microsoft.com/office/drawing/2014/main" id="{4B549D08-85EF-44B5-B446-EF60E3FBAE4D}"/>
              </a:ext>
            </a:extLst>
          </p:cNvPr>
          <p:cNvGrpSpPr/>
          <p:nvPr/>
        </p:nvGrpSpPr>
        <p:grpSpPr>
          <a:xfrm>
            <a:off x="8442647" y="1769973"/>
            <a:ext cx="2454985" cy="1359465"/>
            <a:chOff x="8442647" y="1769973"/>
            <a:chExt cx="2454985" cy="1359465"/>
          </a:xfrm>
        </p:grpSpPr>
        <p:pic>
          <p:nvPicPr>
            <p:cNvPr id="19" name="图片 18"/>
            <p:cNvPicPr>
              <a:picLocks noChangeAspect="1"/>
            </p:cNvPicPr>
            <p:nvPr/>
          </p:nvPicPr>
          <p:blipFill>
            <a:blip r:embed="rId7"/>
            <a:stretch>
              <a:fillRect/>
            </a:stretch>
          </p:blipFill>
          <p:spPr>
            <a:xfrm rot="20686400">
              <a:off x="8442647" y="1769973"/>
              <a:ext cx="2454985" cy="1359465"/>
            </a:xfrm>
            <a:prstGeom prst="rect">
              <a:avLst/>
            </a:prstGeom>
          </p:spPr>
        </p:pic>
        <p:sp>
          <p:nvSpPr>
            <p:cNvPr id="20" name="矩形 19"/>
            <p:cNvSpPr/>
            <p:nvPr/>
          </p:nvSpPr>
          <p:spPr>
            <a:xfrm rot="60785">
              <a:off x="9403314" y="2047417"/>
              <a:ext cx="950902" cy="646331"/>
            </a:xfrm>
            <a:prstGeom prst="rect">
              <a:avLst/>
            </a:prstGeom>
          </p:spPr>
          <p:txBody>
            <a:bodyPr wrap="none">
              <a:spAutoFit/>
            </a:bodyPr>
            <a:lstStyle/>
            <a:p>
              <a:pPr algn="ctr"/>
              <a:r>
                <a:rPr kumimoji="1" lang="en-US" altLang="zh-TW" sz="3600" dirty="0">
                  <a:solidFill>
                    <a:schemeClr val="bg1"/>
                  </a:solidFill>
                  <a:latin typeface="Segoe Script" panose="020B0504020000000003" pitchFamily="34" charset="0"/>
                </a:rPr>
                <a:t>CSI</a:t>
              </a:r>
              <a:endParaRPr kumimoji="1" lang="zh-CN" altLang="en-US" sz="3600" dirty="0">
                <a:solidFill>
                  <a:schemeClr val="bg1"/>
                </a:solidFill>
                <a:latin typeface="Segoe Script" panose="020B0504020000000003" pitchFamily="34" charset="0"/>
              </a:endParaRPr>
            </a:p>
          </p:txBody>
        </p:sp>
      </p:grpSp>
      <p:pic>
        <p:nvPicPr>
          <p:cNvPr id="21" name="图片 20"/>
          <p:cNvPicPr>
            <a:picLocks noChangeAspect="1"/>
          </p:cNvPicPr>
          <p:nvPr/>
        </p:nvPicPr>
        <p:blipFill>
          <a:blip r:embed="rId8"/>
          <a:stretch>
            <a:fillRect/>
          </a:stretch>
        </p:blipFill>
        <p:spPr>
          <a:xfrm>
            <a:off x="1504709" y="4824349"/>
            <a:ext cx="1208572" cy="1168619"/>
          </a:xfrm>
          <a:prstGeom prst="rect">
            <a:avLst/>
          </a:prstGeom>
        </p:spPr>
      </p:pic>
      <p:pic>
        <p:nvPicPr>
          <p:cNvPr id="4" name="圖形 3" descr="行動通信基地台">
            <a:extLst>
              <a:ext uri="{FF2B5EF4-FFF2-40B4-BE49-F238E27FC236}">
                <a16:creationId xmlns:a16="http://schemas.microsoft.com/office/drawing/2014/main" id="{1B0F1A55-4D29-4B8C-B94A-45BBF27B5A5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797963">
            <a:off x="9951160" y="4861312"/>
            <a:ext cx="1317710" cy="1317710"/>
          </a:xfrm>
          <a:prstGeom prst="rect">
            <a:avLst/>
          </a:prstGeom>
        </p:spPr>
      </p:pic>
      <p:pic>
        <p:nvPicPr>
          <p:cNvPr id="5" name="音訊 4">
            <a:hlinkClick r:id="" action="ppaction://media"/>
            <a:extLst>
              <a:ext uri="{FF2B5EF4-FFF2-40B4-BE49-F238E27FC236}">
                <a16:creationId xmlns:a16="http://schemas.microsoft.com/office/drawing/2014/main" id="{A65F927B-B514-4C86-8150-3328B8D2C4DA}"/>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144945081"/>
      </p:ext>
    </p:extLst>
  </p:cSld>
  <p:clrMapOvr>
    <a:masterClrMapping/>
  </p:clrMapOvr>
  <mc:AlternateContent xmlns:mc="http://schemas.openxmlformats.org/markup-compatibility/2006" xmlns:p14="http://schemas.microsoft.com/office/powerpoint/2010/main">
    <mc:Choice Requires="p14">
      <p:transition p14:dur="0" advTm="8650"/>
    </mc:Choice>
    <mc:Fallback xmlns="">
      <p:transition advTm="8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1">
            <a:extLst>
              <a:ext uri="{FF2B5EF4-FFF2-40B4-BE49-F238E27FC236}">
                <a16:creationId xmlns:a16="http://schemas.microsoft.com/office/drawing/2014/main" id="{6DA6C1A7-65E6-4F8B-B3EE-970D60B38ECE}"/>
              </a:ext>
            </a:extLst>
          </p:cNvPr>
          <p:cNvPicPr>
            <a:picLocks noChangeAspect="1"/>
          </p:cNvPicPr>
          <p:nvPr/>
        </p:nvPicPr>
        <p:blipFill>
          <a:blip r:embed="rId3"/>
          <a:stretch>
            <a:fillRect/>
          </a:stretch>
        </p:blipFill>
        <p:spPr>
          <a:xfrm>
            <a:off x="1837242" y="729942"/>
            <a:ext cx="3660044" cy="927407"/>
          </a:xfrm>
          <a:prstGeom prst="rect">
            <a:avLst/>
          </a:prstGeom>
        </p:spPr>
      </p:pic>
      <p:pic>
        <p:nvPicPr>
          <p:cNvPr id="6" name="图片 2">
            <a:extLst>
              <a:ext uri="{FF2B5EF4-FFF2-40B4-BE49-F238E27FC236}">
                <a16:creationId xmlns:a16="http://schemas.microsoft.com/office/drawing/2014/main" id="{C6AD5501-D743-494B-AC11-7AE216AA9047}"/>
              </a:ext>
            </a:extLst>
          </p:cNvPr>
          <p:cNvPicPr>
            <a:picLocks noChangeAspect="1"/>
          </p:cNvPicPr>
          <p:nvPr/>
        </p:nvPicPr>
        <p:blipFill>
          <a:blip r:embed="rId4"/>
          <a:stretch>
            <a:fillRect/>
          </a:stretch>
        </p:blipFill>
        <p:spPr>
          <a:xfrm>
            <a:off x="970489" y="904644"/>
            <a:ext cx="866752" cy="1505411"/>
          </a:xfrm>
          <a:prstGeom prst="rect">
            <a:avLst/>
          </a:prstGeom>
        </p:spPr>
      </p:pic>
      <p:sp>
        <p:nvSpPr>
          <p:cNvPr id="8" name="文本框 3">
            <a:extLst>
              <a:ext uri="{FF2B5EF4-FFF2-40B4-BE49-F238E27FC236}">
                <a16:creationId xmlns:a16="http://schemas.microsoft.com/office/drawing/2014/main" id="{E3B597D8-1C31-4BCC-AC54-FD56AABCC99F}"/>
              </a:ext>
            </a:extLst>
          </p:cNvPr>
          <p:cNvSpPr txBox="1"/>
          <p:nvPr/>
        </p:nvSpPr>
        <p:spPr>
          <a:xfrm rot="345071">
            <a:off x="3102118" y="814534"/>
            <a:ext cx="1938064" cy="646331"/>
          </a:xfrm>
          <a:prstGeom prst="rect">
            <a:avLst/>
          </a:prstGeom>
          <a:noFill/>
        </p:spPr>
        <p:txBody>
          <a:bodyPr wrap="square" rtlCol="0">
            <a:spAutoFit/>
          </a:bodyPr>
          <a:lstStyle/>
          <a:p>
            <a:r>
              <a:rPr lang="zh-TW" altLang="en-US" sz="3600" b="1" dirty="0">
                <a:solidFill>
                  <a:srgbClr val="FFFF99"/>
                </a:solidFill>
                <a:latin typeface="SentyTEA 新蒂下午茶体" panose="03000600000000000000" pitchFamily="66" charset="-120"/>
                <a:ea typeface="SentyTEA 新蒂下午茶体" panose="03000600000000000000" pitchFamily="66" charset="-120"/>
              </a:rPr>
              <a:t>系統架構</a:t>
            </a:r>
            <a:endParaRPr lang="zh-CN" altLang="en-US" sz="2000" b="1" dirty="0">
              <a:solidFill>
                <a:srgbClr val="FFFF99"/>
              </a:solidFill>
              <a:latin typeface="SentyTEA 新蒂下午茶体" panose="03000600000000000000" pitchFamily="66" charset="-120"/>
              <a:ea typeface="SentyTEA 新蒂下午茶体" panose="03000600000000000000" pitchFamily="66" charset="-120"/>
            </a:endParaRPr>
          </a:p>
        </p:txBody>
      </p:sp>
      <p:pic>
        <p:nvPicPr>
          <p:cNvPr id="33" name="圖片 32">
            <a:extLst>
              <a:ext uri="{FF2B5EF4-FFF2-40B4-BE49-F238E27FC236}">
                <a16:creationId xmlns:a16="http://schemas.microsoft.com/office/drawing/2014/main" id="{D261F572-B23C-45BA-A6F4-D3C8D9B0A6AB}"/>
              </a:ext>
            </a:extLst>
          </p:cNvPr>
          <p:cNvPicPr>
            <a:picLocks noChangeAspect="1"/>
          </p:cNvPicPr>
          <p:nvPr/>
        </p:nvPicPr>
        <p:blipFill>
          <a:blip r:embed="rId5"/>
          <a:stretch>
            <a:fillRect/>
          </a:stretch>
        </p:blipFill>
        <p:spPr>
          <a:xfrm>
            <a:off x="1960629" y="1419749"/>
            <a:ext cx="8810469" cy="4384151"/>
          </a:xfrm>
          <a:prstGeom prst="rect">
            <a:avLst/>
          </a:prstGeom>
        </p:spPr>
      </p:pic>
    </p:spTree>
    <p:extLst>
      <p:ext uri="{BB962C8B-B14F-4D97-AF65-F5344CB8AC3E}">
        <p14:creationId xmlns:p14="http://schemas.microsoft.com/office/powerpoint/2010/main" val="2677155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1">
            <a:extLst>
              <a:ext uri="{FF2B5EF4-FFF2-40B4-BE49-F238E27FC236}">
                <a16:creationId xmlns:a16="http://schemas.microsoft.com/office/drawing/2014/main" id="{6DA6C1A7-65E6-4F8B-B3EE-970D60B38ECE}"/>
              </a:ext>
            </a:extLst>
          </p:cNvPr>
          <p:cNvPicPr>
            <a:picLocks noChangeAspect="1"/>
          </p:cNvPicPr>
          <p:nvPr/>
        </p:nvPicPr>
        <p:blipFill>
          <a:blip r:embed="rId3"/>
          <a:stretch>
            <a:fillRect/>
          </a:stretch>
        </p:blipFill>
        <p:spPr>
          <a:xfrm>
            <a:off x="1837242" y="729942"/>
            <a:ext cx="3660044" cy="927407"/>
          </a:xfrm>
          <a:prstGeom prst="rect">
            <a:avLst/>
          </a:prstGeom>
        </p:spPr>
      </p:pic>
      <p:pic>
        <p:nvPicPr>
          <p:cNvPr id="6" name="图片 2">
            <a:extLst>
              <a:ext uri="{FF2B5EF4-FFF2-40B4-BE49-F238E27FC236}">
                <a16:creationId xmlns:a16="http://schemas.microsoft.com/office/drawing/2014/main" id="{C6AD5501-D743-494B-AC11-7AE216AA9047}"/>
              </a:ext>
            </a:extLst>
          </p:cNvPr>
          <p:cNvPicPr>
            <a:picLocks noChangeAspect="1"/>
          </p:cNvPicPr>
          <p:nvPr/>
        </p:nvPicPr>
        <p:blipFill>
          <a:blip r:embed="rId4"/>
          <a:stretch>
            <a:fillRect/>
          </a:stretch>
        </p:blipFill>
        <p:spPr>
          <a:xfrm>
            <a:off x="970489" y="904644"/>
            <a:ext cx="866752" cy="1505411"/>
          </a:xfrm>
          <a:prstGeom prst="rect">
            <a:avLst/>
          </a:prstGeom>
        </p:spPr>
      </p:pic>
      <p:sp>
        <p:nvSpPr>
          <p:cNvPr id="8" name="文本框 3">
            <a:extLst>
              <a:ext uri="{FF2B5EF4-FFF2-40B4-BE49-F238E27FC236}">
                <a16:creationId xmlns:a16="http://schemas.microsoft.com/office/drawing/2014/main" id="{E3B597D8-1C31-4BCC-AC54-FD56AABCC99F}"/>
              </a:ext>
            </a:extLst>
          </p:cNvPr>
          <p:cNvSpPr txBox="1"/>
          <p:nvPr/>
        </p:nvSpPr>
        <p:spPr>
          <a:xfrm rot="345071">
            <a:off x="3102118" y="814534"/>
            <a:ext cx="193806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1" i="0" u="none" strike="noStrike" kern="1200" cap="none" spc="0" normalizeH="0" baseline="0" noProof="0" dirty="0">
                <a:ln>
                  <a:noFill/>
                </a:ln>
                <a:solidFill>
                  <a:srgbClr val="FFFF99"/>
                </a:solidFill>
                <a:effectLst/>
                <a:uLnTx/>
                <a:uFillTx/>
                <a:latin typeface="SentyTEA 新蒂下午茶体" panose="03000600000000000000" pitchFamily="66" charset="-120"/>
                <a:ea typeface="SentyTEA 新蒂下午茶体" panose="03000600000000000000" pitchFamily="66" charset="-120"/>
                <a:cs typeface="+mn-cs"/>
              </a:rPr>
              <a:t>系統架構</a:t>
            </a:r>
            <a:endParaRPr kumimoji="0" lang="zh-CN" altLang="en-US" sz="2000" b="1" i="0" u="none" strike="noStrike" kern="1200" cap="none" spc="0" normalizeH="0" baseline="0" noProof="0" dirty="0">
              <a:ln>
                <a:noFill/>
              </a:ln>
              <a:solidFill>
                <a:srgbClr val="FFFF99"/>
              </a:solidFill>
              <a:effectLst/>
              <a:uLnTx/>
              <a:uFillTx/>
              <a:latin typeface="SentyTEA 新蒂下午茶体" panose="03000600000000000000" pitchFamily="66" charset="-120"/>
              <a:ea typeface="SentyTEA 新蒂下午茶体" panose="03000600000000000000" pitchFamily="66" charset="-120"/>
              <a:cs typeface="+mn-cs"/>
            </a:endParaRPr>
          </a:p>
        </p:txBody>
      </p:sp>
      <p:sp>
        <p:nvSpPr>
          <p:cNvPr id="16" name="矩形: 圓角 15">
            <a:extLst>
              <a:ext uri="{FF2B5EF4-FFF2-40B4-BE49-F238E27FC236}">
                <a16:creationId xmlns:a16="http://schemas.microsoft.com/office/drawing/2014/main" id="{2EC045A1-A3AD-40A9-9666-054E9220298D}"/>
              </a:ext>
            </a:extLst>
          </p:cNvPr>
          <p:cNvSpPr/>
          <p:nvPr/>
        </p:nvSpPr>
        <p:spPr>
          <a:xfrm>
            <a:off x="5394348" y="1743648"/>
            <a:ext cx="1916923" cy="1648056"/>
          </a:xfrm>
          <a:prstGeom prst="roundRect">
            <a:avLst/>
          </a:prstGeom>
          <a:noFill/>
          <a:ln w="57150">
            <a:solidFill>
              <a:srgbClr val="F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prstClr val="white"/>
                </a:solidFill>
                <a:effectLst/>
                <a:highlight>
                  <a:srgbClr val="FF8F8F"/>
                </a:highlight>
                <a:uLnTx/>
                <a:uFillTx/>
                <a:latin typeface="微軟正黑體" panose="020B0604030504040204" pitchFamily="34" charset="-120"/>
                <a:ea typeface="微軟正黑體" panose="020B0604030504040204" pitchFamily="34" charset="-120"/>
                <a:cs typeface="+mn-cs"/>
              </a:rPr>
              <a:t>發送端</a:t>
            </a:r>
            <a:endParaRPr kumimoji="0" lang="en-US" altLang="zh-TW" sz="2000" b="1" i="0" u="none" strike="noStrike" kern="1200" cap="none" spc="0" normalizeH="0" baseline="0" noProof="0" dirty="0">
              <a:ln>
                <a:noFill/>
              </a:ln>
              <a:solidFill>
                <a:prstClr val="white"/>
              </a:solidFill>
              <a:effectLst/>
              <a:highlight>
                <a:srgbClr val="FF8F8F"/>
              </a:highligh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傳送</a:t>
            </a:r>
            <a:r>
              <a:rPr kumimoji="0" lang="en-US" altLang="zh-TW"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CSI</a:t>
            </a:r>
            <a:r>
              <a:rPr kumimoji="0" lang="zh-TW" altLang="en-US"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封包</a:t>
            </a:r>
            <a:endParaRPr kumimoji="0" lang="en-US" altLang="zh-TW"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至 </a:t>
            </a:r>
            <a:r>
              <a:rPr kumimoji="0" lang="zh-TW" altLang="en-US" sz="2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接收端</a:t>
            </a:r>
          </a:p>
        </p:txBody>
      </p:sp>
      <p:sp>
        <p:nvSpPr>
          <p:cNvPr id="21" name="矩形: 圓角 20">
            <a:extLst>
              <a:ext uri="{FF2B5EF4-FFF2-40B4-BE49-F238E27FC236}">
                <a16:creationId xmlns:a16="http://schemas.microsoft.com/office/drawing/2014/main" id="{16422819-E683-440A-85CC-636592AA41C6}"/>
              </a:ext>
            </a:extLst>
          </p:cNvPr>
          <p:cNvSpPr/>
          <p:nvPr/>
        </p:nvSpPr>
        <p:spPr>
          <a:xfrm>
            <a:off x="1650550" y="2886189"/>
            <a:ext cx="1916923" cy="1648056"/>
          </a:xfrm>
          <a:prstGeom prst="roundRect">
            <a:avLst/>
          </a:prstGeom>
          <a:noFill/>
          <a:ln w="57150">
            <a:solidFill>
              <a:srgbClr val="F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prstClr val="white"/>
                </a:solidFill>
                <a:effectLst/>
                <a:highlight>
                  <a:srgbClr val="FF8F8F"/>
                </a:highlight>
                <a:uLnTx/>
                <a:uFillTx/>
                <a:latin typeface="微軟正黑體" panose="020B0604030504040204" pitchFamily="34" charset="-120"/>
                <a:ea typeface="微軟正黑體" panose="020B0604030504040204" pitchFamily="34" charset="-120"/>
                <a:cs typeface="+mn-cs"/>
              </a:rPr>
              <a:t>接收端</a:t>
            </a:r>
            <a:endParaRPr kumimoji="0" lang="en-US" altLang="zh-TW" sz="2000" b="1" i="0" u="none" strike="noStrike" kern="1200" cap="none" spc="0" normalizeH="0" baseline="0" noProof="0" dirty="0">
              <a:ln>
                <a:noFill/>
              </a:ln>
              <a:solidFill>
                <a:prstClr val="white"/>
              </a:solidFill>
              <a:effectLst/>
              <a:highlight>
                <a:srgbClr val="FF8F8F"/>
              </a:highligh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將封包資訊</a:t>
            </a:r>
            <a:endParaRPr kumimoji="0" lang="en-US" altLang="zh-TW"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傳回 </a:t>
            </a:r>
            <a:r>
              <a:rPr kumimoji="0" lang="zh-TW" altLang="en-US" sz="2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發射端</a:t>
            </a:r>
          </a:p>
        </p:txBody>
      </p:sp>
      <p:sp>
        <p:nvSpPr>
          <p:cNvPr id="22" name="矩形: 圓角 21">
            <a:extLst>
              <a:ext uri="{FF2B5EF4-FFF2-40B4-BE49-F238E27FC236}">
                <a16:creationId xmlns:a16="http://schemas.microsoft.com/office/drawing/2014/main" id="{82CD8285-30E1-4E89-BD8D-827C410E1383}"/>
              </a:ext>
            </a:extLst>
          </p:cNvPr>
          <p:cNvSpPr/>
          <p:nvPr/>
        </p:nvSpPr>
        <p:spPr>
          <a:xfrm>
            <a:off x="5296083" y="3829764"/>
            <a:ext cx="2137566" cy="2098192"/>
          </a:xfrm>
          <a:prstGeom prst="roundRect">
            <a:avLst/>
          </a:prstGeom>
          <a:noFill/>
          <a:ln w="57150">
            <a:solidFill>
              <a:srgbClr val="F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prstClr val="white"/>
                </a:solidFill>
                <a:effectLst/>
                <a:highlight>
                  <a:srgbClr val="FF8F8F"/>
                </a:highlight>
                <a:uLnTx/>
                <a:uFillTx/>
                <a:latin typeface="微軟正黑體" panose="020B0604030504040204" pitchFamily="34" charset="-120"/>
                <a:ea typeface="微軟正黑體" panose="020B0604030504040204" pitchFamily="34" charset="-120"/>
                <a:cs typeface="+mn-cs"/>
              </a:rPr>
              <a:t>發射端</a:t>
            </a:r>
            <a:endParaRPr kumimoji="0" lang="en-US" altLang="zh-TW"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實時化</a:t>
            </a:r>
            <a:r>
              <a:rPr kumimoji="0" lang="en-US" altLang="zh-TW"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CSI</a:t>
            </a:r>
            <a:r>
              <a:rPr kumimoji="0" lang="zh-TW" altLang="en-US"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觀測</a:t>
            </a:r>
            <a:endParaRPr kumimoji="0" lang="en-US" altLang="zh-TW"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algn="ctr">
              <a:lnSpc>
                <a:spcPct val="150000"/>
              </a:lnSpc>
            </a:pPr>
            <a:r>
              <a:rPr lang="zh-TW" altLang="en-US" sz="2000" dirty="0">
                <a:solidFill>
                  <a:prstClr val="white"/>
                </a:solidFill>
                <a:latin typeface="微軟正黑體" panose="020B0604030504040204" pitchFamily="34" charset="-120"/>
                <a:ea typeface="微軟正黑體" panose="020B0604030504040204" pitchFamily="34" charset="-120"/>
              </a:rPr>
              <a:t>計算</a:t>
            </a:r>
            <a:r>
              <a:rPr kumimoji="0" lang="zh-TW" altLang="en-US"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呼吸頻率</a:t>
            </a:r>
            <a:r>
              <a:rPr lang="zh-TW" altLang="en-US" sz="2000" dirty="0">
                <a:solidFill>
                  <a:prstClr val="white"/>
                </a:solidFill>
                <a:latin typeface="微軟正黑體" panose="020B0604030504040204" pitchFamily="34" charset="-120"/>
                <a:ea typeface="微軟正黑體" panose="020B0604030504040204" pitchFamily="34" charset="-120"/>
              </a:rPr>
              <a:t>傳送至 </a:t>
            </a:r>
            <a:r>
              <a:rPr lang="en-US" altLang="zh-TW" sz="2000" b="1" dirty="0">
                <a:solidFill>
                  <a:prstClr val="white"/>
                </a:solidFill>
                <a:latin typeface="微軟正黑體" panose="020B0604030504040204" pitchFamily="34" charset="-120"/>
                <a:ea typeface="微軟正黑體" panose="020B0604030504040204" pitchFamily="34" charset="-120"/>
              </a:rPr>
              <a:t>APP</a:t>
            </a:r>
            <a:endParaRPr lang="zh-TW" altLang="en-US" sz="2000" b="1" dirty="0">
              <a:solidFill>
                <a:prstClr val="white"/>
              </a:solidFill>
              <a:latin typeface="微軟正黑體" panose="020B0604030504040204" pitchFamily="34" charset="-120"/>
              <a:ea typeface="微軟正黑體" panose="020B0604030504040204" pitchFamily="34" charset="-120"/>
            </a:endParaRPr>
          </a:p>
        </p:txBody>
      </p:sp>
      <p:sp>
        <p:nvSpPr>
          <p:cNvPr id="23" name="矩形: 圓角 22">
            <a:extLst>
              <a:ext uri="{FF2B5EF4-FFF2-40B4-BE49-F238E27FC236}">
                <a16:creationId xmlns:a16="http://schemas.microsoft.com/office/drawing/2014/main" id="{0A830CE5-9B55-4B40-895C-C4B6DFDD2074}"/>
              </a:ext>
            </a:extLst>
          </p:cNvPr>
          <p:cNvSpPr/>
          <p:nvPr/>
        </p:nvSpPr>
        <p:spPr>
          <a:xfrm>
            <a:off x="9310045" y="4054832"/>
            <a:ext cx="1916922" cy="1648056"/>
          </a:xfrm>
          <a:prstGeom prst="roundRect">
            <a:avLst/>
          </a:prstGeom>
          <a:noFill/>
          <a:ln w="57150">
            <a:solidFill>
              <a:srgbClr val="F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TW" altLang="en-US" sz="2000" b="1" dirty="0">
                <a:solidFill>
                  <a:prstClr val="white"/>
                </a:solidFill>
                <a:highlight>
                  <a:srgbClr val="FF8F8F"/>
                </a:highlight>
                <a:latin typeface="微軟正黑體" panose="020B0604030504040204" pitchFamily="34" charset="-120"/>
                <a:ea typeface="微軟正黑體" panose="020B0604030504040204" pitchFamily="34" charset="-120"/>
              </a:rPr>
              <a:t>手機</a:t>
            </a:r>
            <a:endParaRPr kumimoji="0" lang="en-US" altLang="zh-TW" sz="2000" b="1" i="0" u="none" strike="noStrike" kern="1200" cap="none" spc="0" normalizeH="0" baseline="0" noProof="0" dirty="0">
              <a:ln>
                <a:noFill/>
              </a:ln>
              <a:solidFill>
                <a:prstClr val="white"/>
              </a:solidFill>
              <a:effectLst/>
              <a:highlight>
                <a:srgbClr val="FF8F8F"/>
              </a:highligh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根據呼吸快慢</a:t>
            </a:r>
            <a:endParaRPr kumimoji="0" lang="en-US" altLang="zh-TW"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lang="zh-TW" altLang="en-US" sz="2000" dirty="0">
                <a:solidFill>
                  <a:prstClr val="white"/>
                </a:solidFill>
                <a:latin typeface="微軟正黑體" panose="020B0604030504040204" pitchFamily="34" charset="-120"/>
                <a:ea typeface="微軟正黑體" panose="020B0604030504040204" pitchFamily="34" charset="-120"/>
              </a:rPr>
              <a:t>播放音樂</a:t>
            </a:r>
            <a:endParaRPr kumimoji="0" lang="zh-TW" altLang="en-US" sz="2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cxnSp>
        <p:nvCxnSpPr>
          <p:cNvPr id="18" name="直線單箭頭接點 17">
            <a:extLst>
              <a:ext uri="{FF2B5EF4-FFF2-40B4-BE49-F238E27FC236}">
                <a16:creationId xmlns:a16="http://schemas.microsoft.com/office/drawing/2014/main" id="{7060B795-15E4-4072-AE02-93D75EA844B2}"/>
              </a:ext>
            </a:extLst>
          </p:cNvPr>
          <p:cNvCxnSpPr>
            <a:cxnSpLocks/>
            <a:stCxn id="16" idx="1"/>
            <a:endCxn id="21" idx="3"/>
          </p:cNvCxnSpPr>
          <p:nvPr/>
        </p:nvCxnSpPr>
        <p:spPr>
          <a:xfrm flipH="1">
            <a:off x="3567473" y="2567676"/>
            <a:ext cx="1826875" cy="1142541"/>
          </a:xfrm>
          <a:prstGeom prst="straightConnector1">
            <a:avLst/>
          </a:prstGeom>
          <a:ln w="76200">
            <a:solidFill>
              <a:srgbClr val="FFABAB"/>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B1B52194-277D-4473-A7C9-CCBF1D689E0D}"/>
              </a:ext>
            </a:extLst>
          </p:cNvPr>
          <p:cNvCxnSpPr>
            <a:cxnSpLocks/>
            <a:stCxn id="21" idx="3"/>
            <a:endCxn id="22" idx="1"/>
          </p:cNvCxnSpPr>
          <p:nvPr/>
        </p:nvCxnSpPr>
        <p:spPr>
          <a:xfrm>
            <a:off x="3567473" y="3710217"/>
            <a:ext cx="1728610" cy="1168643"/>
          </a:xfrm>
          <a:prstGeom prst="straightConnector1">
            <a:avLst/>
          </a:prstGeom>
          <a:ln w="76200">
            <a:solidFill>
              <a:srgbClr val="FFABAB"/>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2417335E-4B6D-4D8D-828D-6486582A66D8}"/>
              </a:ext>
            </a:extLst>
          </p:cNvPr>
          <p:cNvCxnSpPr>
            <a:cxnSpLocks/>
            <a:stCxn id="22" idx="3"/>
            <a:endCxn id="23" idx="1"/>
          </p:cNvCxnSpPr>
          <p:nvPr/>
        </p:nvCxnSpPr>
        <p:spPr>
          <a:xfrm>
            <a:off x="7433649" y="4878860"/>
            <a:ext cx="1876396" cy="0"/>
          </a:xfrm>
          <a:prstGeom prst="straightConnector1">
            <a:avLst/>
          </a:prstGeom>
          <a:ln w="76200">
            <a:solidFill>
              <a:srgbClr val="FFABAB"/>
            </a:solidFill>
            <a:tailEnd type="triangle"/>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5DC16214-5606-40B4-86F8-89C9F0601A5D}"/>
              </a:ext>
            </a:extLst>
          </p:cNvPr>
          <p:cNvSpPr txBox="1"/>
          <p:nvPr/>
        </p:nvSpPr>
        <p:spPr>
          <a:xfrm>
            <a:off x="7439457" y="930044"/>
            <a:ext cx="1916923"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ABAB"/>
                </a:solidFill>
                <a:effectLst/>
                <a:uLnTx/>
                <a:uFillTx/>
                <a:latin typeface="微軟正黑體" panose="020B0604030504040204" pitchFamily="34" charset="-120"/>
                <a:ea typeface="微軟正黑體" panose="020B0604030504040204" pitchFamily="34" charset="-120"/>
                <a:cs typeface="+mn-cs"/>
              </a:rPr>
              <a:t>設定</a:t>
            </a:r>
            <a:endParaRPr kumimoji="0" lang="en-US" altLang="zh-TW" sz="1800" b="1" i="0" u="none" strike="noStrike" kern="1200" cap="none" spc="0" normalizeH="0" baseline="0" noProof="0" dirty="0">
              <a:ln>
                <a:noFill/>
              </a:ln>
              <a:solidFill>
                <a:srgbClr val="FFABAB"/>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FFABAB"/>
                </a:solidFill>
                <a:effectLst/>
                <a:uLnTx/>
                <a:uFillTx/>
                <a:latin typeface="微軟正黑體" panose="020B0604030504040204" pitchFamily="34" charset="-120"/>
                <a:ea typeface="微軟正黑體" panose="020B0604030504040204" pitchFamily="34" charset="-120"/>
                <a:cs typeface="+mn-cs"/>
              </a:rPr>
              <a:t>1. </a:t>
            </a:r>
            <a:r>
              <a:rPr kumimoji="0" lang="zh-TW" altLang="en-US" sz="1800" b="1" i="0" u="none" strike="noStrike" kern="1200" cap="none" spc="0" normalizeH="0" baseline="0" noProof="0" dirty="0">
                <a:ln>
                  <a:noFill/>
                </a:ln>
                <a:solidFill>
                  <a:srgbClr val="FFABAB"/>
                </a:solidFill>
                <a:effectLst/>
                <a:uLnTx/>
                <a:uFillTx/>
                <a:latin typeface="微軟正黑體" panose="020B0604030504040204" pitchFamily="34" charset="-120"/>
                <a:ea typeface="微軟正黑體" panose="020B0604030504040204" pitchFamily="34" charset="-120"/>
                <a:cs typeface="+mn-cs"/>
              </a:rPr>
              <a:t>網卡監聽模式</a:t>
            </a:r>
            <a:endParaRPr kumimoji="0" lang="en-US" altLang="zh-TW" sz="1800" b="1" i="0" u="none" strike="noStrike" kern="1200" cap="none" spc="0" normalizeH="0" baseline="0" noProof="0" dirty="0">
              <a:ln>
                <a:noFill/>
              </a:ln>
              <a:solidFill>
                <a:srgbClr val="FFABAB"/>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FFABAB"/>
                </a:solidFill>
                <a:effectLst/>
                <a:uLnTx/>
                <a:uFillTx/>
                <a:latin typeface="微軟正黑體" panose="020B0604030504040204" pitchFamily="34" charset="-120"/>
                <a:ea typeface="微軟正黑體" panose="020B0604030504040204" pitchFamily="34" charset="-120"/>
                <a:cs typeface="+mn-cs"/>
              </a:rPr>
              <a:t>2. </a:t>
            </a:r>
            <a:r>
              <a:rPr kumimoji="0" lang="zh-TW" altLang="en-US" sz="1800" b="1" i="0" u="none" strike="noStrike" kern="1200" cap="none" spc="0" normalizeH="0" baseline="0" noProof="0" dirty="0">
                <a:ln>
                  <a:noFill/>
                </a:ln>
                <a:solidFill>
                  <a:srgbClr val="FFABAB"/>
                </a:solidFill>
                <a:effectLst/>
                <a:uLnTx/>
                <a:uFillTx/>
                <a:latin typeface="微軟正黑體" panose="020B0604030504040204" pitchFamily="34" charset="-120"/>
                <a:ea typeface="微軟正黑體" panose="020B0604030504040204" pitchFamily="34" charset="-120"/>
                <a:cs typeface="+mn-cs"/>
              </a:rPr>
              <a:t>通道模式</a:t>
            </a:r>
            <a:endParaRPr kumimoji="0" lang="en-US" altLang="zh-TW" sz="1800" b="1" i="0" u="none" strike="noStrike" kern="1200" cap="none" spc="0" normalizeH="0" baseline="0" noProof="0" dirty="0">
              <a:ln>
                <a:noFill/>
              </a:ln>
              <a:solidFill>
                <a:srgbClr val="FFABAB"/>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FFABAB"/>
                </a:solidFill>
                <a:effectLst/>
                <a:uLnTx/>
                <a:uFillTx/>
                <a:latin typeface="微軟正黑體" panose="020B0604030504040204" pitchFamily="34" charset="-120"/>
                <a:ea typeface="微軟正黑體" panose="020B0604030504040204" pitchFamily="34" charset="-120"/>
                <a:cs typeface="+mn-cs"/>
              </a:rPr>
              <a:t>3. </a:t>
            </a:r>
            <a:r>
              <a:rPr kumimoji="0" lang="zh-TW" altLang="en-US" sz="1800" b="1" i="0" u="none" strike="noStrike" kern="1200" cap="none" spc="0" normalizeH="0" baseline="0" noProof="0" dirty="0">
                <a:ln>
                  <a:noFill/>
                </a:ln>
                <a:solidFill>
                  <a:srgbClr val="FFABAB"/>
                </a:solidFill>
                <a:effectLst/>
                <a:uLnTx/>
                <a:uFillTx/>
                <a:latin typeface="微軟正黑體" panose="020B0604030504040204" pitchFamily="34" charset="-120"/>
                <a:ea typeface="微軟正黑體" panose="020B0604030504040204" pitchFamily="34" charset="-120"/>
                <a:cs typeface="+mn-cs"/>
              </a:rPr>
              <a:t>天線個數</a:t>
            </a:r>
            <a:endParaRPr kumimoji="0" lang="en-US" altLang="zh-TW" sz="1800" b="1" i="0" u="none" strike="noStrike" kern="1200" cap="none" spc="0" normalizeH="0" baseline="0" noProof="0" dirty="0">
              <a:ln>
                <a:noFill/>
              </a:ln>
              <a:solidFill>
                <a:srgbClr val="FFABAB"/>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FFABAB"/>
                </a:solidFill>
                <a:effectLst/>
                <a:uLnTx/>
                <a:uFillTx/>
                <a:latin typeface="微軟正黑體" panose="020B0604030504040204" pitchFamily="34" charset="-120"/>
                <a:ea typeface="微軟正黑體" panose="020B0604030504040204" pitchFamily="34" charset="-120"/>
                <a:cs typeface="+mn-cs"/>
              </a:rPr>
              <a:t>4. </a:t>
            </a:r>
            <a:r>
              <a:rPr kumimoji="0" lang="zh-TW" altLang="en-US" sz="1800" b="1" i="0" u="none" strike="noStrike" kern="1200" cap="none" spc="0" normalizeH="0" baseline="0" noProof="0" dirty="0">
                <a:ln>
                  <a:noFill/>
                </a:ln>
                <a:solidFill>
                  <a:srgbClr val="FFABAB"/>
                </a:solidFill>
                <a:effectLst/>
                <a:uLnTx/>
                <a:uFillTx/>
                <a:latin typeface="微軟正黑體" panose="020B0604030504040204" pitchFamily="34" charset="-120"/>
                <a:ea typeface="微軟正黑體" panose="020B0604030504040204" pitchFamily="34" charset="-120"/>
                <a:cs typeface="+mn-cs"/>
              </a:rPr>
              <a:t>發包參數</a:t>
            </a:r>
            <a:endParaRPr kumimoji="0" lang="en-US" altLang="zh-TW" sz="1800" b="1" i="0" u="none" strike="noStrike" kern="1200" cap="none" spc="0" normalizeH="0" baseline="0" noProof="0" dirty="0">
              <a:ln>
                <a:noFill/>
              </a:ln>
              <a:solidFill>
                <a:srgbClr val="FFABAB"/>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1" i="0" u="none" strike="noStrike" kern="1200" cap="none" spc="0" normalizeH="0" baseline="0" noProof="0" dirty="0">
              <a:ln>
                <a:noFill/>
              </a:ln>
              <a:solidFill>
                <a:srgbClr val="FFABAB"/>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ABAB"/>
                </a:solidFill>
                <a:effectLst/>
                <a:uLnTx/>
                <a:uFillTx/>
                <a:latin typeface="微軟正黑體" panose="020B0604030504040204" pitchFamily="34" charset="-120"/>
                <a:ea typeface="微軟正黑體" panose="020B0604030504040204" pitchFamily="34" charset="-120"/>
                <a:cs typeface="+mn-cs"/>
              </a:rPr>
              <a:t>建立連線</a:t>
            </a:r>
          </a:p>
        </p:txBody>
      </p:sp>
      <p:sp>
        <p:nvSpPr>
          <p:cNvPr id="35" name="文字方塊 34">
            <a:extLst>
              <a:ext uri="{FF2B5EF4-FFF2-40B4-BE49-F238E27FC236}">
                <a16:creationId xmlns:a16="http://schemas.microsoft.com/office/drawing/2014/main" id="{BC9F1F14-7E5F-4ABE-B6D1-F9F409F3D440}"/>
              </a:ext>
            </a:extLst>
          </p:cNvPr>
          <p:cNvSpPr txBox="1"/>
          <p:nvPr/>
        </p:nvSpPr>
        <p:spPr>
          <a:xfrm>
            <a:off x="1021289" y="4428589"/>
            <a:ext cx="2195832"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ABAB"/>
                </a:solidFill>
                <a:effectLst/>
                <a:uLnTx/>
                <a:uFillTx/>
                <a:latin typeface="微軟正黑體" panose="020B0604030504040204" pitchFamily="34" charset="-120"/>
                <a:ea typeface="微軟正黑體" panose="020B0604030504040204" pitchFamily="34" charset="-120"/>
                <a:cs typeface="+mn-cs"/>
              </a:rPr>
              <a:t>設定</a:t>
            </a:r>
            <a:endParaRPr kumimoji="0" lang="en-US" altLang="zh-TW" sz="1800" b="1" i="0" u="none" strike="noStrike" kern="1200" cap="none" spc="0" normalizeH="0" baseline="0" noProof="0" dirty="0">
              <a:ln>
                <a:noFill/>
              </a:ln>
              <a:solidFill>
                <a:srgbClr val="FFABAB"/>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FFABAB"/>
                </a:solidFill>
                <a:effectLst/>
                <a:uLnTx/>
                <a:uFillTx/>
                <a:latin typeface="微軟正黑體" panose="020B0604030504040204" pitchFamily="34" charset="-120"/>
                <a:ea typeface="微軟正黑體" panose="020B0604030504040204" pitchFamily="34" charset="-120"/>
                <a:cs typeface="+mn-cs"/>
              </a:rPr>
              <a:t>1. </a:t>
            </a:r>
            <a:r>
              <a:rPr kumimoji="0" lang="zh-TW" altLang="en-US" sz="1800" b="1" i="0" u="none" strike="noStrike" kern="1200" cap="none" spc="0" normalizeH="0" baseline="0" noProof="0" dirty="0">
                <a:ln>
                  <a:noFill/>
                </a:ln>
                <a:solidFill>
                  <a:srgbClr val="FFABAB"/>
                </a:solidFill>
                <a:effectLst/>
                <a:uLnTx/>
                <a:uFillTx/>
                <a:latin typeface="微軟正黑體" panose="020B0604030504040204" pitchFamily="34" charset="-120"/>
                <a:ea typeface="微軟正黑體" panose="020B0604030504040204" pitchFamily="34" charset="-120"/>
                <a:cs typeface="+mn-cs"/>
              </a:rPr>
              <a:t>網卡監聽模式</a:t>
            </a:r>
            <a:endParaRPr kumimoji="0" lang="en-US" altLang="zh-TW" sz="1800" b="1" i="0" u="none" strike="noStrike" kern="1200" cap="none" spc="0" normalizeH="0" baseline="0" noProof="0" dirty="0">
              <a:ln>
                <a:noFill/>
              </a:ln>
              <a:solidFill>
                <a:srgbClr val="FFABAB"/>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FFABAB"/>
                </a:solidFill>
                <a:effectLst/>
                <a:uLnTx/>
                <a:uFillTx/>
                <a:latin typeface="微軟正黑體" panose="020B0604030504040204" pitchFamily="34" charset="-120"/>
                <a:ea typeface="微軟正黑體" panose="020B0604030504040204" pitchFamily="34" charset="-120"/>
                <a:cs typeface="+mn-cs"/>
              </a:rPr>
              <a:t>2. </a:t>
            </a:r>
            <a:r>
              <a:rPr kumimoji="0" lang="zh-TW" altLang="en-US" sz="1800" b="1" i="0" u="none" strike="noStrike" kern="1200" cap="none" spc="0" normalizeH="0" baseline="0" noProof="0" dirty="0">
                <a:ln>
                  <a:noFill/>
                </a:ln>
                <a:solidFill>
                  <a:srgbClr val="FFABAB"/>
                </a:solidFill>
                <a:effectLst/>
                <a:uLnTx/>
                <a:uFillTx/>
                <a:latin typeface="微軟正黑體" panose="020B0604030504040204" pitchFamily="34" charset="-120"/>
                <a:ea typeface="微軟正黑體" panose="020B0604030504040204" pitchFamily="34" charset="-120"/>
                <a:cs typeface="+mn-cs"/>
              </a:rPr>
              <a:t>通道模式</a:t>
            </a:r>
            <a:endParaRPr kumimoji="0" lang="en-US" altLang="zh-TW" sz="1800" b="1" i="0" u="none" strike="noStrike" kern="1200" cap="none" spc="0" normalizeH="0" baseline="0" noProof="0" dirty="0">
              <a:ln>
                <a:noFill/>
              </a:ln>
              <a:solidFill>
                <a:srgbClr val="FFABAB"/>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FFABAB"/>
                </a:solidFill>
                <a:effectLst/>
                <a:uLnTx/>
                <a:uFillTx/>
                <a:latin typeface="微軟正黑體" panose="020B0604030504040204" pitchFamily="34" charset="-120"/>
                <a:ea typeface="微軟正黑體" panose="020B0604030504040204" pitchFamily="34" charset="-120"/>
                <a:cs typeface="+mn-cs"/>
              </a:rPr>
              <a:t>3. </a:t>
            </a:r>
            <a:r>
              <a:rPr kumimoji="0" lang="zh-TW" altLang="en-US" sz="1800" b="1" i="0" u="none" strike="noStrike" kern="1200" cap="none" spc="0" normalizeH="0" baseline="0" noProof="0" dirty="0">
                <a:ln>
                  <a:noFill/>
                </a:ln>
                <a:solidFill>
                  <a:srgbClr val="FFABAB"/>
                </a:solidFill>
                <a:effectLst/>
                <a:uLnTx/>
                <a:uFillTx/>
                <a:latin typeface="微軟正黑體" panose="020B0604030504040204" pitchFamily="34" charset="-120"/>
                <a:ea typeface="微軟正黑體" panose="020B0604030504040204" pitchFamily="34" charset="-120"/>
                <a:cs typeface="+mn-cs"/>
              </a:rPr>
              <a:t>執</a:t>
            </a:r>
            <a:r>
              <a:rPr lang="zh-TW" altLang="en-US" b="1" dirty="0">
                <a:solidFill>
                  <a:srgbClr val="FFABAB"/>
                </a:solidFill>
                <a:latin typeface="微軟正黑體" panose="020B0604030504040204" pitchFamily="34" charset="-120"/>
                <a:ea typeface="微軟正黑體" panose="020B0604030504040204" pitchFamily="34" charset="-120"/>
              </a:rPr>
              <a:t>行</a:t>
            </a:r>
            <a:r>
              <a:rPr kumimoji="0" lang="zh-TW" altLang="en-US" sz="1800" b="1" i="0" u="none" strike="noStrike" kern="1200" cap="none" spc="0" normalizeH="0" baseline="0" noProof="0" dirty="0">
                <a:ln>
                  <a:noFill/>
                </a:ln>
                <a:solidFill>
                  <a:srgbClr val="FFABAB"/>
                </a:solidFill>
                <a:effectLst/>
                <a:uLnTx/>
                <a:uFillTx/>
                <a:latin typeface="微軟正黑體" panose="020B0604030504040204" pitchFamily="34" charset="-120"/>
                <a:ea typeface="微軟正黑體" panose="020B0604030504040204" pitchFamily="34" charset="-120"/>
                <a:cs typeface="+mn-cs"/>
              </a:rPr>
              <a:t>接收</a:t>
            </a:r>
            <a:endParaRPr kumimoji="0" lang="en-US" altLang="zh-TW" sz="1800" b="1" i="0" u="none" strike="noStrike" kern="1200" cap="none" spc="0" normalizeH="0" baseline="0" noProof="0" dirty="0">
              <a:ln>
                <a:noFill/>
              </a:ln>
              <a:solidFill>
                <a:srgbClr val="FFABAB"/>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1" dirty="0">
              <a:solidFill>
                <a:srgbClr val="FFABAB"/>
              </a:solidFill>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FFABAB"/>
                </a:solidFill>
                <a:effectLst/>
                <a:uLnTx/>
                <a:uFillTx/>
                <a:latin typeface="微軟正黑體" panose="020B0604030504040204" pitchFamily="34" charset="-120"/>
                <a:ea typeface="微軟正黑體" panose="020B0604030504040204" pitchFamily="34" charset="-120"/>
                <a:cs typeface="+mn-cs"/>
              </a:rPr>
              <a:t>連線回傳封包資訊</a:t>
            </a:r>
            <a:endParaRPr kumimoji="0" lang="en-US" altLang="zh-TW" sz="1800" b="1" i="0" u="none" strike="noStrike" kern="1200" cap="none" spc="0" normalizeH="0" baseline="0" noProof="0" dirty="0">
              <a:ln>
                <a:noFill/>
              </a:ln>
              <a:solidFill>
                <a:srgbClr val="FFABAB"/>
              </a:solidFill>
              <a:effectLst/>
              <a:uLnTx/>
              <a:uFillTx/>
              <a:latin typeface="微軟正黑體" panose="020B0604030504040204" pitchFamily="34" charset="-120"/>
              <a:ea typeface="微軟正黑體" panose="020B0604030504040204" pitchFamily="34" charset="-120"/>
              <a:cs typeface="+mn-cs"/>
            </a:endParaRPr>
          </a:p>
        </p:txBody>
      </p:sp>
      <p:sp>
        <p:nvSpPr>
          <p:cNvPr id="15" name="文字方塊 14">
            <a:extLst>
              <a:ext uri="{FF2B5EF4-FFF2-40B4-BE49-F238E27FC236}">
                <a16:creationId xmlns:a16="http://schemas.microsoft.com/office/drawing/2014/main" id="{D9DE73A8-37D4-4115-9648-92BA6BD8BB92}"/>
              </a:ext>
            </a:extLst>
          </p:cNvPr>
          <p:cNvSpPr txBox="1"/>
          <p:nvPr/>
        </p:nvSpPr>
        <p:spPr>
          <a:xfrm rot="19639427">
            <a:off x="3724378" y="2320337"/>
            <a:ext cx="1520031"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建立</a:t>
            </a:r>
            <a:r>
              <a:rPr kumimoji="0" lang="en-US" altLang="zh-TW"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TCP</a:t>
            </a:r>
            <a:r>
              <a:rPr kumimoji="0" lang="zh-TW" alt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連</a:t>
            </a:r>
            <a:r>
              <a:rPr lang="zh-TW" altLang="en-US" dirty="0">
                <a:solidFill>
                  <a:prstClr val="white"/>
                </a:solidFill>
                <a:latin typeface="微軟正黑體" panose="020B0604030504040204" pitchFamily="34" charset="-120"/>
                <a:ea typeface="微軟正黑體" panose="020B0604030504040204" pitchFamily="34" charset="-120"/>
              </a:rPr>
              <a:t>線</a:t>
            </a:r>
            <a:endParaRPr lang="en-US" altLang="zh-TW" dirty="0">
              <a:solidFill>
                <a:prstClr val="white"/>
              </a:solidFill>
              <a:latin typeface="微軟正黑體" panose="020B0604030504040204" pitchFamily="34" charset="-120"/>
              <a:ea typeface="微軟正黑體" panose="020B0604030504040204" pitchFamily="34"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 </a:t>
            </a:r>
            <a:r>
              <a:rPr kumimoji="0" lang="en-US" altLang="zh-TW"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MATLAB)</a:t>
            </a:r>
          </a:p>
        </p:txBody>
      </p:sp>
      <p:sp>
        <p:nvSpPr>
          <p:cNvPr id="17" name="文字方塊 16">
            <a:extLst>
              <a:ext uri="{FF2B5EF4-FFF2-40B4-BE49-F238E27FC236}">
                <a16:creationId xmlns:a16="http://schemas.microsoft.com/office/drawing/2014/main" id="{C41B21FF-598E-4F0E-83E4-A8131BBBF803}"/>
              </a:ext>
            </a:extLst>
          </p:cNvPr>
          <p:cNvSpPr txBox="1"/>
          <p:nvPr/>
        </p:nvSpPr>
        <p:spPr>
          <a:xfrm>
            <a:off x="7569369" y="4161417"/>
            <a:ext cx="1520031"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建立</a:t>
            </a:r>
            <a:r>
              <a:rPr kumimoji="0" lang="en-US" altLang="zh-TW"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TCP</a:t>
            </a:r>
            <a:r>
              <a:rPr kumimoji="0" lang="zh-TW" alt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連線</a:t>
            </a:r>
            <a:endParaRPr kumimoji="0" lang="en-US" altLang="zh-TW"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 </a:t>
            </a:r>
            <a:r>
              <a:rPr kumimoji="0" lang="en-US" altLang="zh-TW"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 </a:t>
            </a:r>
            <a:r>
              <a:rPr kumimoji="0" lang="en-US" altLang="zh-TW"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Java)</a:t>
            </a:r>
          </a:p>
        </p:txBody>
      </p:sp>
      <p:sp>
        <p:nvSpPr>
          <p:cNvPr id="36" name="橢圓 35">
            <a:extLst>
              <a:ext uri="{FF2B5EF4-FFF2-40B4-BE49-F238E27FC236}">
                <a16:creationId xmlns:a16="http://schemas.microsoft.com/office/drawing/2014/main" id="{241CB4B9-1131-40A6-B03B-E4E97ECED26B}"/>
              </a:ext>
            </a:extLst>
          </p:cNvPr>
          <p:cNvSpPr/>
          <p:nvPr/>
        </p:nvSpPr>
        <p:spPr>
          <a:xfrm>
            <a:off x="5195875" y="1514396"/>
            <a:ext cx="504000" cy="504000"/>
          </a:xfrm>
          <a:prstGeom prst="ellipse">
            <a:avLst/>
          </a:prstGeom>
          <a:solidFill>
            <a:srgbClr val="F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dirty="0"/>
              <a:t>1</a:t>
            </a:r>
            <a:endParaRPr lang="zh-TW" altLang="en-US" sz="3200" dirty="0"/>
          </a:p>
        </p:txBody>
      </p:sp>
      <p:sp>
        <p:nvSpPr>
          <p:cNvPr id="37" name="橢圓 36">
            <a:extLst>
              <a:ext uri="{FF2B5EF4-FFF2-40B4-BE49-F238E27FC236}">
                <a16:creationId xmlns:a16="http://schemas.microsoft.com/office/drawing/2014/main" id="{02A67B46-6009-439D-A1EA-12335EE42A84}"/>
              </a:ext>
            </a:extLst>
          </p:cNvPr>
          <p:cNvSpPr/>
          <p:nvPr/>
        </p:nvSpPr>
        <p:spPr>
          <a:xfrm>
            <a:off x="1403865" y="2695749"/>
            <a:ext cx="504000" cy="504000"/>
          </a:xfrm>
          <a:prstGeom prst="ellipse">
            <a:avLst/>
          </a:prstGeom>
          <a:solidFill>
            <a:srgbClr val="F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dirty="0"/>
              <a:t>2</a:t>
            </a:r>
            <a:endParaRPr lang="zh-TW" altLang="en-US" sz="3200" dirty="0"/>
          </a:p>
        </p:txBody>
      </p:sp>
      <p:sp>
        <p:nvSpPr>
          <p:cNvPr id="38" name="橢圓 37">
            <a:extLst>
              <a:ext uri="{FF2B5EF4-FFF2-40B4-BE49-F238E27FC236}">
                <a16:creationId xmlns:a16="http://schemas.microsoft.com/office/drawing/2014/main" id="{22282678-8128-442C-9CCD-A326EB3DB9EC}"/>
              </a:ext>
            </a:extLst>
          </p:cNvPr>
          <p:cNvSpPr/>
          <p:nvPr/>
        </p:nvSpPr>
        <p:spPr>
          <a:xfrm>
            <a:off x="5132600" y="3674225"/>
            <a:ext cx="504000" cy="504000"/>
          </a:xfrm>
          <a:prstGeom prst="ellipse">
            <a:avLst/>
          </a:prstGeom>
          <a:solidFill>
            <a:srgbClr val="F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dirty="0"/>
              <a:t>3</a:t>
            </a:r>
            <a:endParaRPr lang="zh-TW" altLang="en-US" sz="3200" dirty="0"/>
          </a:p>
        </p:txBody>
      </p:sp>
      <p:sp>
        <p:nvSpPr>
          <p:cNvPr id="39" name="橢圓 38">
            <a:extLst>
              <a:ext uri="{FF2B5EF4-FFF2-40B4-BE49-F238E27FC236}">
                <a16:creationId xmlns:a16="http://schemas.microsoft.com/office/drawing/2014/main" id="{6495BA5C-9EEC-4C9B-8468-64B54882041F}"/>
              </a:ext>
            </a:extLst>
          </p:cNvPr>
          <p:cNvSpPr/>
          <p:nvPr/>
        </p:nvSpPr>
        <p:spPr>
          <a:xfrm>
            <a:off x="9150202" y="3829764"/>
            <a:ext cx="504000" cy="504000"/>
          </a:xfrm>
          <a:prstGeom prst="ellipse">
            <a:avLst/>
          </a:prstGeom>
          <a:solidFill>
            <a:srgbClr val="F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dirty="0"/>
              <a:t>4</a:t>
            </a:r>
            <a:endParaRPr lang="zh-TW" altLang="en-US" sz="3200" dirty="0"/>
          </a:p>
        </p:txBody>
      </p:sp>
    </p:spTree>
    <p:extLst>
      <p:ext uri="{BB962C8B-B14F-4D97-AF65-F5344CB8AC3E}">
        <p14:creationId xmlns:p14="http://schemas.microsoft.com/office/powerpoint/2010/main" val="4078665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1">
            <a:extLst>
              <a:ext uri="{FF2B5EF4-FFF2-40B4-BE49-F238E27FC236}">
                <a16:creationId xmlns:a16="http://schemas.microsoft.com/office/drawing/2014/main" id="{6DA6C1A7-65E6-4F8B-B3EE-970D60B38ECE}"/>
              </a:ext>
            </a:extLst>
          </p:cNvPr>
          <p:cNvPicPr>
            <a:picLocks noChangeAspect="1"/>
          </p:cNvPicPr>
          <p:nvPr/>
        </p:nvPicPr>
        <p:blipFill>
          <a:blip r:embed="rId3"/>
          <a:stretch>
            <a:fillRect/>
          </a:stretch>
        </p:blipFill>
        <p:spPr>
          <a:xfrm>
            <a:off x="1837242" y="729942"/>
            <a:ext cx="3660044" cy="927407"/>
          </a:xfrm>
          <a:prstGeom prst="rect">
            <a:avLst/>
          </a:prstGeom>
        </p:spPr>
      </p:pic>
      <p:pic>
        <p:nvPicPr>
          <p:cNvPr id="6" name="图片 2">
            <a:extLst>
              <a:ext uri="{FF2B5EF4-FFF2-40B4-BE49-F238E27FC236}">
                <a16:creationId xmlns:a16="http://schemas.microsoft.com/office/drawing/2014/main" id="{C6AD5501-D743-494B-AC11-7AE216AA9047}"/>
              </a:ext>
            </a:extLst>
          </p:cNvPr>
          <p:cNvPicPr>
            <a:picLocks noChangeAspect="1"/>
          </p:cNvPicPr>
          <p:nvPr/>
        </p:nvPicPr>
        <p:blipFill>
          <a:blip r:embed="rId4"/>
          <a:stretch>
            <a:fillRect/>
          </a:stretch>
        </p:blipFill>
        <p:spPr>
          <a:xfrm>
            <a:off x="970489" y="904644"/>
            <a:ext cx="866752" cy="1505411"/>
          </a:xfrm>
          <a:prstGeom prst="rect">
            <a:avLst/>
          </a:prstGeom>
        </p:spPr>
      </p:pic>
      <p:sp>
        <p:nvSpPr>
          <p:cNvPr id="8" name="文本框 3">
            <a:extLst>
              <a:ext uri="{FF2B5EF4-FFF2-40B4-BE49-F238E27FC236}">
                <a16:creationId xmlns:a16="http://schemas.microsoft.com/office/drawing/2014/main" id="{E3B597D8-1C31-4BCC-AC54-FD56AABCC99F}"/>
              </a:ext>
            </a:extLst>
          </p:cNvPr>
          <p:cNvSpPr txBox="1"/>
          <p:nvPr/>
        </p:nvSpPr>
        <p:spPr>
          <a:xfrm rot="345071">
            <a:off x="3102118" y="814534"/>
            <a:ext cx="193806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1" i="0" u="none" strike="noStrike" kern="1200" cap="none" spc="0" normalizeH="0" baseline="0" noProof="0" dirty="0">
                <a:ln>
                  <a:noFill/>
                </a:ln>
                <a:solidFill>
                  <a:srgbClr val="FFFF99"/>
                </a:solidFill>
                <a:effectLst/>
                <a:uLnTx/>
                <a:uFillTx/>
                <a:latin typeface="SentyTEA 新蒂下午茶体" panose="03000600000000000000" pitchFamily="66" charset="-120"/>
                <a:ea typeface="SentyTEA 新蒂下午茶体" panose="03000600000000000000" pitchFamily="66" charset="-120"/>
                <a:cs typeface="+mn-cs"/>
              </a:rPr>
              <a:t>系統架構</a:t>
            </a:r>
            <a:endParaRPr kumimoji="0" lang="zh-CN" altLang="en-US" sz="2000" b="1" i="0" u="none" strike="noStrike" kern="1200" cap="none" spc="0" normalizeH="0" baseline="0" noProof="0" dirty="0">
              <a:ln>
                <a:noFill/>
              </a:ln>
              <a:solidFill>
                <a:srgbClr val="FFFF99"/>
              </a:solidFill>
              <a:effectLst/>
              <a:uLnTx/>
              <a:uFillTx/>
              <a:latin typeface="SentyTEA 新蒂下午茶体" panose="03000600000000000000" pitchFamily="66" charset="-120"/>
              <a:ea typeface="SentyTEA 新蒂下午茶体" panose="03000600000000000000" pitchFamily="66" charset="-120"/>
              <a:cs typeface="+mn-cs"/>
            </a:endParaRPr>
          </a:p>
        </p:txBody>
      </p:sp>
      <p:sp>
        <p:nvSpPr>
          <p:cNvPr id="34" name="文字方塊 33">
            <a:extLst>
              <a:ext uri="{FF2B5EF4-FFF2-40B4-BE49-F238E27FC236}">
                <a16:creationId xmlns:a16="http://schemas.microsoft.com/office/drawing/2014/main" id="{5DC16214-5606-40B4-86F8-89C9F0601A5D}"/>
              </a:ext>
            </a:extLst>
          </p:cNvPr>
          <p:cNvSpPr txBox="1"/>
          <p:nvPr/>
        </p:nvSpPr>
        <p:spPr>
          <a:xfrm>
            <a:off x="1403865" y="3105834"/>
            <a:ext cx="974227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1" i="0" u="none" strike="noStrike" kern="1200" cap="none" spc="0" normalizeH="0" baseline="0" noProof="0" dirty="0">
                <a:ln>
                  <a:noFill/>
                </a:ln>
                <a:solidFill>
                  <a:schemeClr val="bg1"/>
                </a:solidFill>
                <a:effectLst/>
                <a:uLnTx/>
                <a:uFillTx/>
                <a:latin typeface="微軟正黑體" panose="020B0604030504040204" pitchFamily="34" charset="-120"/>
                <a:ea typeface="微軟正黑體" panose="020B0604030504040204" pitchFamily="34" charset="-120"/>
                <a:cs typeface="+mn-cs"/>
              </a:rPr>
              <a:t>以下為 實時化 </a:t>
            </a:r>
            <a:r>
              <a:rPr kumimoji="0" lang="en-US" altLang="zh-TW" sz="3600" b="1" i="0" u="none" strike="noStrike" kern="1200" cap="none" spc="0" normalizeH="0" baseline="0" noProof="0" dirty="0">
                <a:ln>
                  <a:noFill/>
                </a:ln>
                <a:solidFill>
                  <a:schemeClr val="bg1"/>
                </a:solidFill>
                <a:effectLst/>
                <a:uLnTx/>
                <a:uFillTx/>
                <a:latin typeface="微軟正黑體" panose="020B0604030504040204" pitchFamily="34" charset="-120"/>
                <a:ea typeface="微軟正黑體" panose="020B0604030504040204" pitchFamily="34" charset="-120"/>
                <a:cs typeface="+mn-cs"/>
              </a:rPr>
              <a:t>CSI</a:t>
            </a:r>
            <a:r>
              <a:rPr kumimoji="0" lang="zh-TW" altLang="en-US" sz="3600" b="1" i="0" u="none" strike="noStrike" kern="1200" cap="none" spc="0" normalizeH="0" baseline="0" noProof="0" dirty="0">
                <a:ln>
                  <a:noFill/>
                </a:ln>
                <a:solidFill>
                  <a:schemeClr val="bg1"/>
                </a:solidFill>
                <a:effectLst/>
                <a:uLnTx/>
                <a:uFillTx/>
                <a:latin typeface="微軟正黑體" panose="020B0604030504040204" pitchFamily="34" charset="-120"/>
                <a:ea typeface="微軟正黑體" panose="020B0604030504040204" pitchFamily="34" charset="-120"/>
                <a:cs typeface="+mn-cs"/>
              </a:rPr>
              <a:t> 收發執行</a:t>
            </a:r>
            <a:r>
              <a:rPr lang="zh-TW" altLang="en-US" sz="3600" b="1" dirty="0">
                <a:solidFill>
                  <a:schemeClr val="bg1"/>
                </a:solidFill>
                <a:latin typeface="微軟正黑體" panose="020B0604030504040204" pitchFamily="34" charset="-120"/>
                <a:ea typeface="微軟正黑體" panose="020B0604030504040204" pitchFamily="34" charset="-120"/>
              </a:rPr>
              <a:t>結果 </a:t>
            </a:r>
            <a:r>
              <a:rPr lang="en-US" altLang="zh-TW" sz="3600" b="1" noProof="0" dirty="0">
                <a:solidFill>
                  <a:schemeClr val="bg1"/>
                </a:solidFill>
                <a:latin typeface="微軟正黑體" panose="020B0604030504040204" pitchFamily="34" charset="-120"/>
                <a:ea typeface="微軟正黑體" panose="020B0604030504040204" pitchFamily="34" charset="-120"/>
              </a:rPr>
              <a:t>&amp;</a:t>
            </a:r>
            <a:r>
              <a:rPr lang="zh-TW" altLang="en-US" sz="3600" b="1" noProof="0" dirty="0">
                <a:solidFill>
                  <a:schemeClr val="bg1"/>
                </a:solidFill>
                <a:latin typeface="微軟正黑體" panose="020B0604030504040204" pitchFamily="34" charset="-120"/>
                <a:ea typeface="微軟正黑體" panose="020B0604030504040204" pitchFamily="34" charset="-120"/>
              </a:rPr>
              <a:t> </a:t>
            </a:r>
            <a:r>
              <a:rPr kumimoji="0" lang="zh-TW" altLang="en-US" sz="3600" b="1" i="0" u="none" strike="noStrike" kern="1200" cap="none" spc="0" normalizeH="0" baseline="0" noProof="0" dirty="0">
                <a:ln>
                  <a:noFill/>
                </a:ln>
                <a:solidFill>
                  <a:schemeClr val="bg1"/>
                </a:solidFill>
                <a:effectLst/>
                <a:uLnTx/>
                <a:uFillTx/>
                <a:latin typeface="微軟正黑體" panose="020B0604030504040204" pitchFamily="34" charset="-120"/>
                <a:ea typeface="微軟正黑體" panose="020B0604030504040204" pitchFamily="34" charset="-120"/>
                <a:cs typeface="+mn-cs"/>
              </a:rPr>
              <a:t>實驗環境圖</a:t>
            </a:r>
          </a:p>
        </p:txBody>
      </p:sp>
    </p:spTree>
    <p:extLst>
      <p:ext uri="{BB962C8B-B14F-4D97-AF65-F5344CB8AC3E}">
        <p14:creationId xmlns:p14="http://schemas.microsoft.com/office/powerpoint/2010/main" val="73283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a:extLst>
              <a:ext uri="{FF2B5EF4-FFF2-40B4-BE49-F238E27FC236}">
                <a16:creationId xmlns:a16="http://schemas.microsoft.com/office/drawing/2014/main" id="{B5D8D69F-6735-4153-814D-1202CE1C46D1}"/>
              </a:ext>
            </a:extLst>
          </p:cNvPr>
          <p:cNvPicPr>
            <a:picLocks noChangeAspect="1"/>
          </p:cNvPicPr>
          <p:nvPr/>
        </p:nvPicPr>
        <p:blipFill>
          <a:blip r:embed="rId3"/>
          <a:stretch>
            <a:fillRect/>
          </a:stretch>
        </p:blipFill>
        <p:spPr>
          <a:xfrm>
            <a:off x="970489" y="904644"/>
            <a:ext cx="866752" cy="1505411"/>
          </a:xfrm>
          <a:prstGeom prst="rect">
            <a:avLst/>
          </a:prstGeom>
        </p:spPr>
      </p:pic>
      <p:sp>
        <p:nvSpPr>
          <p:cNvPr id="3" name="文本框 3">
            <a:extLst>
              <a:ext uri="{FF2B5EF4-FFF2-40B4-BE49-F238E27FC236}">
                <a16:creationId xmlns:a16="http://schemas.microsoft.com/office/drawing/2014/main" id="{8DAAD921-09E7-4678-8902-9B9B4E9076D3}"/>
              </a:ext>
            </a:extLst>
          </p:cNvPr>
          <p:cNvSpPr txBox="1"/>
          <p:nvPr/>
        </p:nvSpPr>
        <p:spPr>
          <a:xfrm rot="345071">
            <a:off x="3276289" y="870480"/>
            <a:ext cx="193806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1" i="0" u="none" strike="noStrike" kern="1200" cap="none" spc="0" normalizeH="0" baseline="0" noProof="0" dirty="0">
                <a:ln>
                  <a:noFill/>
                </a:ln>
                <a:solidFill>
                  <a:srgbClr val="FFFF99"/>
                </a:solidFill>
                <a:effectLst/>
                <a:uLnTx/>
                <a:uFillTx/>
                <a:latin typeface="SentyTEA 新蒂下午茶体" panose="03000600000000000000" pitchFamily="66" charset="-120"/>
                <a:ea typeface="SentyTEA 新蒂下午茶体" panose="03000600000000000000" pitchFamily="66" charset="-120"/>
                <a:cs typeface="+mn-cs"/>
              </a:rPr>
              <a:t>發射端</a:t>
            </a:r>
            <a:endParaRPr kumimoji="0" lang="zh-CN" altLang="en-US" sz="2000" b="1" i="0" u="none" strike="noStrike" kern="1200" cap="none" spc="0" normalizeH="0" baseline="0" noProof="0" dirty="0">
              <a:ln>
                <a:noFill/>
              </a:ln>
              <a:solidFill>
                <a:srgbClr val="FFFF99"/>
              </a:solidFill>
              <a:effectLst/>
              <a:uLnTx/>
              <a:uFillTx/>
              <a:latin typeface="SentyTEA 新蒂下午茶体" panose="03000600000000000000" pitchFamily="66" charset="-120"/>
              <a:ea typeface="SentyTEA 新蒂下午茶体" panose="03000600000000000000" pitchFamily="66" charset="-120"/>
              <a:cs typeface="+mn-cs"/>
            </a:endParaRPr>
          </a:p>
        </p:txBody>
      </p:sp>
      <p:pic>
        <p:nvPicPr>
          <p:cNvPr id="4" name="图片 1">
            <a:extLst>
              <a:ext uri="{FF2B5EF4-FFF2-40B4-BE49-F238E27FC236}">
                <a16:creationId xmlns:a16="http://schemas.microsoft.com/office/drawing/2014/main" id="{30ED6652-05E1-4AD6-997A-480BFA602FFF}"/>
              </a:ext>
            </a:extLst>
          </p:cNvPr>
          <p:cNvPicPr>
            <a:picLocks noChangeAspect="1"/>
          </p:cNvPicPr>
          <p:nvPr/>
        </p:nvPicPr>
        <p:blipFill>
          <a:blip r:embed="rId4"/>
          <a:stretch>
            <a:fillRect/>
          </a:stretch>
        </p:blipFill>
        <p:spPr>
          <a:xfrm>
            <a:off x="1837242" y="729942"/>
            <a:ext cx="3660044" cy="927407"/>
          </a:xfrm>
          <a:prstGeom prst="rect">
            <a:avLst/>
          </a:prstGeom>
        </p:spPr>
      </p:pic>
      <p:sp>
        <p:nvSpPr>
          <p:cNvPr id="5" name="內容版面配置區 2">
            <a:extLst>
              <a:ext uri="{FF2B5EF4-FFF2-40B4-BE49-F238E27FC236}">
                <a16:creationId xmlns:a16="http://schemas.microsoft.com/office/drawing/2014/main" id="{532426E4-C441-4F77-AA46-59718FD50991}"/>
              </a:ext>
            </a:extLst>
          </p:cNvPr>
          <p:cNvSpPr txBox="1">
            <a:spLocks/>
          </p:cNvSpPr>
          <p:nvPr/>
        </p:nvSpPr>
        <p:spPr>
          <a:xfrm>
            <a:off x="1905796" y="1657349"/>
            <a:ext cx="10319657" cy="465484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zh-TW" altLang="en-US"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在發射端主機開啟終端機並輸入指令執行發射腳本</a:t>
            </a:r>
            <a:endParaRPr kumimoji="0" lang="en-US" altLang="zh-TW"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zh-TW" altLang="en-US"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腳本內包含以下參數設定</a:t>
            </a:r>
            <a:endParaRPr kumimoji="0" lang="en-US" altLang="zh-TW"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50000"/>
              </a:lnSpc>
              <a:spcBef>
                <a:spcPts val="1000"/>
              </a:spcBef>
              <a:spcAft>
                <a:spcPts val="0"/>
              </a:spcAft>
              <a:buClrTx/>
              <a:buSzTx/>
              <a:buFont typeface="Wingdings" panose="05000000000000000000" pitchFamily="2" charset="2"/>
              <a:buChar char="Ø"/>
              <a:tabLst/>
              <a:defRPr/>
            </a:pPr>
            <a:r>
              <a:rPr kumimoji="0" lang="zh-TW" alt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將網卡切換為監聽模式</a:t>
            </a:r>
            <a:endParaRPr kumimoji="0" lang="en-US" altLang="zh-TW"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50000"/>
              </a:lnSpc>
              <a:spcBef>
                <a:spcPts val="1000"/>
              </a:spcBef>
              <a:spcAft>
                <a:spcPts val="0"/>
              </a:spcAft>
              <a:buClrTx/>
              <a:buSzTx/>
              <a:buFont typeface="Wingdings" panose="05000000000000000000" pitchFamily="2" charset="2"/>
              <a:buChar char="Ø"/>
              <a:tabLst/>
              <a:defRPr/>
            </a:pPr>
            <a:r>
              <a:rPr kumimoji="0" lang="zh-TW" alt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設定</a:t>
            </a:r>
            <a:r>
              <a:rPr kumimoji="0" lang="en-US" altLang="zh-TW"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HT</a:t>
            </a:r>
            <a:r>
              <a:rPr kumimoji="0" lang="zh-TW" alt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模式</a:t>
            </a:r>
            <a:endParaRPr kumimoji="0" lang="en-US" altLang="zh-TW"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50000"/>
              </a:lnSpc>
              <a:spcBef>
                <a:spcPts val="1000"/>
              </a:spcBef>
              <a:spcAft>
                <a:spcPts val="0"/>
              </a:spcAft>
              <a:buClrTx/>
              <a:buSzTx/>
              <a:buFont typeface="Wingdings" panose="05000000000000000000" pitchFamily="2" charset="2"/>
              <a:buChar char="Ø"/>
              <a:tabLst/>
              <a:defRPr/>
            </a:pPr>
            <a:r>
              <a:rPr kumimoji="0" lang="zh-TW" alt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設定發送及接收天線個數 </a:t>
            </a:r>
            <a:r>
              <a:rPr kumimoji="0" lang="en-US" altLang="zh-TW"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(0x1c113 </a:t>
            </a:r>
            <a:r>
              <a:rPr kumimoji="0" lang="zh-TW" alt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為三發三收</a:t>
            </a:r>
            <a:r>
              <a:rPr kumimoji="0" lang="en-US" altLang="zh-TW"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ts val="5200"/>
              </a:lnSpc>
              <a:spcBef>
                <a:spcPts val="1000"/>
              </a:spcBef>
              <a:spcAft>
                <a:spcPts val="0"/>
              </a:spcAft>
              <a:buClrTx/>
              <a:buSzTx/>
              <a:buFont typeface="Arial" panose="020B0604020202020204" pitchFamily="34" charset="0"/>
              <a:buNone/>
              <a:tabLst/>
              <a:defRPr/>
            </a:pPr>
            <a:endParaRPr kumimoji="0" lang="en-US" altLang="zh-TW"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1000"/>
              </a:spcBef>
              <a:spcAft>
                <a:spcPts val="0"/>
              </a:spcAft>
              <a:buClrTx/>
              <a:buSzTx/>
              <a:buFont typeface="Wingdings" panose="05000000000000000000" pitchFamily="2" charset="2"/>
              <a:buChar char="Ø"/>
              <a:tabLst/>
              <a:defRPr/>
            </a:pPr>
            <a:r>
              <a:rPr kumimoji="0" lang="zh-TW" alt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調整封包發送參數</a:t>
            </a:r>
            <a:endParaRPr kumimoji="0" lang="en-US" altLang="zh-TW"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altLang="zh-TW" sz="16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altLang="zh-TW" sz="16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6" name="文字方塊 5">
            <a:extLst>
              <a:ext uri="{FF2B5EF4-FFF2-40B4-BE49-F238E27FC236}">
                <a16:creationId xmlns:a16="http://schemas.microsoft.com/office/drawing/2014/main" id="{57D5EB27-7BDC-4C65-8014-61F6275FCA90}"/>
              </a:ext>
            </a:extLst>
          </p:cNvPr>
          <p:cNvSpPr txBox="1"/>
          <p:nvPr/>
        </p:nvSpPr>
        <p:spPr>
          <a:xfrm>
            <a:off x="5365467" y="3224327"/>
            <a:ext cx="4595496"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err="1">
                <a:ln>
                  <a:noFill/>
                </a:ln>
                <a:solidFill>
                  <a:srgbClr val="FFFF99"/>
                </a:solidFill>
                <a:effectLst/>
                <a:uLnTx/>
                <a:uFillTx/>
                <a:latin typeface="Calibri"/>
                <a:ea typeface="微軟正黑體" panose="020B0604030504040204" pitchFamily="34" charset="-120"/>
                <a:cs typeface="+mn-cs"/>
              </a:rPr>
              <a:t>sudo</a:t>
            </a:r>
            <a:r>
              <a:rPr kumimoji="0" lang="en-US" altLang="zh-TW" sz="2000" b="0" i="0" u="none" strike="noStrike" kern="1200" cap="none" spc="0" normalizeH="0" baseline="0" noProof="0" dirty="0">
                <a:ln>
                  <a:noFill/>
                </a:ln>
                <a:solidFill>
                  <a:srgbClr val="FFFF99"/>
                </a:solidFill>
                <a:effectLst/>
                <a:uLnTx/>
                <a:uFillTx/>
                <a:latin typeface="Calibri"/>
                <a:ea typeface="微軟正黑體" panose="020B0604030504040204" pitchFamily="34" charset="-120"/>
                <a:cs typeface="+mn-cs"/>
              </a:rPr>
              <a:t> bash ./inject.sh wlan0 64 HT20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7" name="文字方塊 6">
            <a:extLst>
              <a:ext uri="{FF2B5EF4-FFF2-40B4-BE49-F238E27FC236}">
                <a16:creationId xmlns:a16="http://schemas.microsoft.com/office/drawing/2014/main" id="{CD230B26-7A1B-41D3-987C-CDA285A75875}"/>
              </a:ext>
            </a:extLst>
          </p:cNvPr>
          <p:cNvSpPr txBox="1"/>
          <p:nvPr/>
        </p:nvSpPr>
        <p:spPr>
          <a:xfrm>
            <a:off x="3124622" y="4194039"/>
            <a:ext cx="8478266" cy="129266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2000" b="0" i="0" u="none" strike="noStrike" kern="1200" cap="none" spc="0" normalizeH="0" baseline="0" noProof="0" dirty="0" err="1">
                <a:ln>
                  <a:noFill/>
                </a:ln>
                <a:solidFill>
                  <a:srgbClr val="FFFF99"/>
                </a:solidFill>
                <a:effectLst/>
                <a:uLnTx/>
                <a:uFillTx/>
                <a:latin typeface="Calibri"/>
                <a:ea typeface="新細明體" panose="02020500000000000000" pitchFamily="18" charset="-120"/>
                <a:cs typeface="+mn-cs"/>
              </a:rPr>
              <a:t>sudo</a:t>
            </a:r>
            <a:r>
              <a:rPr kumimoji="0" lang="en-US" altLang="zh-TW" sz="2000" b="0" i="0" u="none" strike="noStrike" kern="1200" cap="none" spc="0" normalizeH="0" baseline="0" noProof="0" dirty="0">
                <a:ln>
                  <a:noFill/>
                </a:ln>
                <a:solidFill>
                  <a:srgbClr val="FFFF99"/>
                </a:solidFill>
                <a:effectLst/>
                <a:uLnTx/>
                <a:uFillTx/>
                <a:latin typeface="Calibri"/>
                <a:ea typeface="新細明體" panose="02020500000000000000" pitchFamily="18" charset="-120"/>
                <a:cs typeface="+mn-cs"/>
              </a:rPr>
              <a:t> echo </a:t>
            </a:r>
            <a:r>
              <a:rPr kumimoji="0" lang="en-US" altLang="zh-TW" sz="2000" b="0" i="0" u="none" strike="noStrike" kern="1200" cap="none" spc="0" normalizeH="0" baseline="0" noProof="0" dirty="0">
                <a:ln>
                  <a:noFill/>
                </a:ln>
                <a:solidFill>
                  <a:srgbClr val="FFFF99"/>
                </a:solidFill>
                <a:effectLst/>
                <a:uLnTx/>
                <a:uFillTx/>
                <a:latin typeface="Calibri"/>
                <a:ea typeface="微軟正黑體" panose="020B0604030504040204" pitchFamily="34" charset="-120"/>
                <a:cs typeface="+mn-cs"/>
              </a:rPr>
              <a:t>0x1c113</a:t>
            </a:r>
            <a:r>
              <a:rPr kumimoji="0" lang="en-US" altLang="zh-TW" sz="2000" b="0" i="0" u="none" strike="noStrike" kern="1200" cap="none" spc="0" normalizeH="0" baseline="0" noProof="0" dirty="0">
                <a:ln>
                  <a:noFill/>
                </a:ln>
                <a:solidFill>
                  <a:srgbClr val="FFFF99"/>
                </a:solidFill>
                <a:effectLst/>
                <a:uLnTx/>
                <a:uFillTx/>
                <a:latin typeface="Calibri"/>
                <a:ea typeface="新細明體" panose="02020500000000000000" pitchFamily="18" charset="-120"/>
                <a:cs typeface="+mn-cs"/>
              </a:rPr>
              <a:t> |</a:t>
            </a:r>
            <a:r>
              <a:rPr kumimoji="0" lang="en-US" altLang="zh-TW" sz="2000" b="0" i="0" u="none" strike="noStrike" kern="1200" cap="none" spc="0" normalizeH="0" baseline="0" noProof="0" dirty="0" err="1">
                <a:ln>
                  <a:noFill/>
                </a:ln>
                <a:solidFill>
                  <a:srgbClr val="FFFF99"/>
                </a:solidFill>
                <a:effectLst/>
                <a:uLnTx/>
                <a:uFillTx/>
                <a:latin typeface="Calibri"/>
                <a:ea typeface="新細明體" panose="02020500000000000000" pitchFamily="18" charset="-120"/>
                <a:cs typeface="+mn-cs"/>
              </a:rPr>
              <a:t>sudo</a:t>
            </a:r>
            <a:r>
              <a:rPr kumimoji="0" lang="en-US" altLang="zh-TW" sz="2000" b="0" i="0" u="none" strike="noStrike" kern="1200" cap="none" spc="0" normalizeH="0" baseline="0" noProof="0" dirty="0">
                <a:ln>
                  <a:noFill/>
                </a:ln>
                <a:solidFill>
                  <a:srgbClr val="FFFF99"/>
                </a:solidFill>
                <a:effectLst/>
                <a:uLnTx/>
                <a:uFillTx/>
                <a:latin typeface="Calibri"/>
                <a:ea typeface="新細明體" panose="02020500000000000000" pitchFamily="18" charset="-120"/>
                <a:cs typeface="+mn-cs"/>
              </a:rPr>
              <a:t> tee /sys/kernel/debug/ieee80211/phy0/</a:t>
            </a:r>
            <a:r>
              <a:rPr kumimoji="0" lang="en-US" altLang="zh-TW" sz="2000" b="0" i="0" u="none" strike="noStrike" kern="1200" cap="none" spc="0" normalizeH="0" baseline="0" noProof="0" dirty="0" err="1">
                <a:ln>
                  <a:noFill/>
                </a:ln>
                <a:solidFill>
                  <a:srgbClr val="FFFF99"/>
                </a:solidFill>
                <a:effectLst/>
                <a:uLnTx/>
                <a:uFillTx/>
                <a:latin typeface="Calibri"/>
                <a:ea typeface="新細明體" panose="02020500000000000000" pitchFamily="18" charset="-120"/>
                <a:cs typeface="+mn-cs"/>
              </a:rPr>
              <a:t>iwlwifi</a:t>
            </a:r>
            <a:r>
              <a:rPr kumimoji="0" lang="en-US" altLang="zh-TW" sz="2000" b="0" i="0" u="none" strike="noStrike" kern="1200" cap="none" spc="0" normalizeH="0" baseline="0" noProof="0" dirty="0">
                <a:ln>
                  <a:noFill/>
                </a:ln>
                <a:solidFill>
                  <a:srgbClr val="FFFF99"/>
                </a:solidFill>
                <a:effectLst/>
                <a:uLnTx/>
                <a:uFillTx/>
                <a:latin typeface="Calibri"/>
                <a:ea typeface="新細明體" panose="02020500000000000000" pitchFamily="18" charset="-120"/>
                <a:cs typeface="+mn-cs"/>
              </a:rPr>
              <a:t>/</a:t>
            </a:r>
            <a:r>
              <a:rPr kumimoji="0" lang="en-US" altLang="zh-TW" sz="2000" b="0" i="0" u="none" strike="noStrike" kern="1200" cap="none" spc="0" normalizeH="0" baseline="0" noProof="0" dirty="0" err="1">
                <a:ln>
                  <a:noFill/>
                </a:ln>
                <a:solidFill>
                  <a:srgbClr val="FFFF99"/>
                </a:solidFill>
                <a:effectLst/>
                <a:uLnTx/>
                <a:uFillTx/>
                <a:latin typeface="Calibri"/>
                <a:ea typeface="新細明體" panose="02020500000000000000" pitchFamily="18" charset="-120"/>
                <a:cs typeface="+mn-cs"/>
              </a:rPr>
              <a:t>iwldvm</a:t>
            </a:r>
            <a:r>
              <a:rPr kumimoji="0" lang="en-US" altLang="zh-TW" sz="2000" b="0" i="0" u="none" strike="noStrike" kern="1200" cap="none" spc="0" normalizeH="0" baseline="0" noProof="0" dirty="0">
                <a:ln>
                  <a:noFill/>
                </a:ln>
                <a:solidFill>
                  <a:srgbClr val="FFFF99"/>
                </a:solidFill>
                <a:effectLst/>
                <a:uLnTx/>
                <a:uFillTx/>
                <a:latin typeface="Calibri"/>
                <a:ea typeface="新細明體" panose="02020500000000000000" pitchFamily="18" charset="-120"/>
                <a:cs typeface="+mn-cs"/>
              </a:rPr>
              <a:t>/debug/</a:t>
            </a:r>
            <a:r>
              <a:rPr kumimoji="0" lang="en-US" altLang="zh-TW" sz="2000" b="0" i="0" u="none" strike="noStrike" kern="1200" cap="none" spc="0" normalizeH="0" baseline="0" noProof="0" dirty="0" err="1">
                <a:ln>
                  <a:noFill/>
                </a:ln>
                <a:solidFill>
                  <a:srgbClr val="FFFF99"/>
                </a:solidFill>
                <a:effectLst/>
                <a:uLnTx/>
                <a:uFillTx/>
                <a:latin typeface="Calibri"/>
                <a:ea typeface="新細明體" panose="02020500000000000000" pitchFamily="18" charset="-120"/>
                <a:cs typeface="+mn-cs"/>
              </a:rPr>
              <a:t>monitor_tx_rate</a:t>
            </a:r>
            <a:endParaRPr kumimoji="0" lang="en-US" altLang="zh-TW" sz="2000" b="0" i="0" u="none" strike="noStrike" kern="1200" cap="none" spc="0" normalizeH="0" baseline="0" noProof="0" dirty="0">
              <a:ln>
                <a:noFill/>
              </a:ln>
              <a:solidFill>
                <a:srgbClr val="FFFF99"/>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8" name="文字方塊 7">
            <a:extLst>
              <a:ext uri="{FF2B5EF4-FFF2-40B4-BE49-F238E27FC236}">
                <a16:creationId xmlns:a16="http://schemas.microsoft.com/office/drawing/2014/main" id="{0B306968-9BD0-4B97-B400-E1BFFC79450C}"/>
              </a:ext>
            </a:extLst>
          </p:cNvPr>
          <p:cNvSpPr txBox="1"/>
          <p:nvPr/>
        </p:nvSpPr>
        <p:spPr>
          <a:xfrm>
            <a:off x="3124622" y="5567044"/>
            <a:ext cx="63648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altLang="zh-TW" sz="1800" b="0" i="0" u="none" strike="noStrike" kern="1200" cap="none" spc="0" normalizeH="0" baseline="0" noProof="0" dirty="0">
                <a:ln>
                  <a:noFill/>
                </a:ln>
                <a:solidFill>
                  <a:srgbClr val="FFFF99"/>
                </a:solidFill>
                <a:effectLst/>
                <a:uLnTx/>
                <a:uFillTx/>
                <a:latin typeface="微軟正黑體" panose="020B0604030504040204" pitchFamily="34" charset="-120"/>
                <a:ea typeface="微軟正黑體" panose="020B0604030504040204" pitchFamily="34" charset="-120"/>
                <a:cs typeface="+mn-cs"/>
              </a:rPr>
              <a:t>sudo ./random_packets  1000000000 </a:t>
            </a:r>
            <a:r>
              <a:rPr kumimoji="0" lang="zh-TW" altLang="en-US" sz="1800" b="0" i="0" u="none" strike="noStrike" kern="1200" cap="none" spc="0" normalizeH="0" baseline="0" noProof="0" dirty="0">
                <a:ln>
                  <a:noFill/>
                </a:ln>
                <a:solidFill>
                  <a:srgbClr val="FFFF99"/>
                </a:solidFill>
                <a:effectLst/>
                <a:uLnTx/>
                <a:uFillTx/>
                <a:latin typeface="微軟正黑體" panose="020B0604030504040204" pitchFamily="34" charset="-120"/>
                <a:ea typeface="微軟正黑體" panose="020B0604030504040204" pitchFamily="34" charset="-120"/>
                <a:cs typeface="+mn-cs"/>
              </a:rPr>
              <a:t>  </a:t>
            </a:r>
            <a:r>
              <a:rPr kumimoji="0" lang="sv-SE" altLang="zh-TW" sz="1800" b="0" i="0" u="none" strike="noStrike" kern="1200" cap="none" spc="0" normalizeH="0" baseline="0" noProof="0" dirty="0">
                <a:ln>
                  <a:noFill/>
                </a:ln>
                <a:solidFill>
                  <a:srgbClr val="FFFF99"/>
                </a:solidFill>
                <a:effectLst/>
                <a:uLnTx/>
                <a:uFillTx/>
                <a:latin typeface="微軟正黑體" panose="020B0604030504040204" pitchFamily="34" charset="-120"/>
                <a:ea typeface="微軟正黑體" panose="020B0604030504040204" pitchFamily="34" charset="-120"/>
                <a:cs typeface="+mn-cs"/>
              </a:rPr>
              <a:t>100  </a:t>
            </a:r>
            <a:r>
              <a:rPr kumimoji="0" lang="zh-TW" altLang="en-US" sz="1800" b="0" i="0" u="none" strike="noStrike" kern="1200" cap="none" spc="0" normalizeH="0" baseline="0" noProof="0" dirty="0">
                <a:ln>
                  <a:noFill/>
                </a:ln>
                <a:solidFill>
                  <a:srgbClr val="FFFF99"/>
                </a:solidFill>
                <a:effectLst/>
                <a:uLnTx/>
                <a:uFillTx/>
                <a:latin typeface="微軟正黑體" panose="020B0604030504040204" pitchFamily="34" charset="-120"/>
                <a:ea typeface="微軟正黑體" panose="020B0604030504040204" pitchFamily="34" charset="-120"/>
                <a:cs typeface="+mn-cs"/>
              </a:rPr>
              <a:t> </a:t>
            </a:r>
            <a:r>
              <a:rPr kumimoji="0" lang="sv-SE" altLang="zh-TW" sz="1800" b="0" i="0" u="none" strike="noStrike" kern="1200" cap="none" spc="0" normalizeH="0" baseline="0" noProof="0" dirty="0">
                <a:ln>
                  <a:noFill/>
                </a:ln>
                <a:solidFill>
                  <a:srgbClr val="FFFF99"/>
                </a:solidFill>
                <a:effectLst/>
                <a:uLnTx/>
                <a:uFillTx/>
                <a:latin typeface="微軟正黑體" panose="020B0604030504040204" pitchFamily="34" charset="-120"/>
                <a:ea typeface="微軟正黑體" panose="020B0604030504040204" pitchFamily="34" charset="-120"/>
                <a:cs typeface="+mn-cs"/>
              </a:rPr>
              <a:t>1  </a:t>
            </a:r>
            <a:r>
              <a:rPr kumimoji="0" lang="zh-TW" altLang="en-US" sz="1800" b="0" i="0" u="none" strike="noStrike" kern="1200" cap="none" spc="0" normalizeH="0" baseline="0" noProof="0" dirty="0">
                <a:ln>
                  <a:noFill/>
                </a:ln>
                <a:solidFill>
                  <a:srgbClr val="FFFF99"/>
                </a:solidFill>
                <a:effectLst/>
                <a:uLnTx/>
                <a:uFillTx/>
                <a:latin typeface="微軟正黑體" panose="020B0604030504040204" pitchFamily="34" charset="-120"/>
                <a:ea typeface="微軟正黑體" panose="020B0604030504040204" pitchFamily="34" charset="-120"/>
                <a:cs typeface="+mn-cs"/>
              </a:rPr>
              <a:t> </a:t>
            </a:r>
            <a:r>
              <a:rPr kumimoji="0" lang="sv-SE" altLang="zh-TW" sz="1800" b="0" i="0" u="none" strike="noStrike" kern="1200" cap="none" spc="0" normalizeH="0" baseline="0" noProof="0" dirty="0">
                <a:ln>
                  <a:noFill/>
                </a:ln>
                <a:solidFill>
                  <a:srgbClr val="FFFF99"/>
                </a:solidFill>
                <a:effectLst/>
                <a:uLnTx/>
                <a:uFillTx/>
                <a:latin typeface="微軟正黑體" panose="020B0604030504040204" pitchFamily="34" charset="-120"/>
                <a:ea typeface="微軟正黑體" panose="020B0604030504040204" pitchFamily="34" charset="-120"/>
                <a:cs typeface="+mn-cs"/>
              </a:rPr>
              <a:t>1000</a:t>
            </a:r>
            <a:r>
              <a:rPr kumimoji="0" lang="en-US" altLang="zh-TW" sz="1800" b="0" i="0" u="none" strike="noStrike" kern="1200" cap="none" spc="0" normalizeH="0" baseline="0" noProof="0" dirty="0">
                <a:ln>
                  <a:noFill/>
                </a:ln>
                <a:solidFill>
                  <a:srgbClr val="FFFF99"/>
                </a:solidFill>
                <a:effectLst/>
                <a:uLnTx/>
                <a:uFillTx/>
                <a:latin typeface="微軟正黑體" panose="020B0604030504040204" pitchFamily="34" charset="-120"/>
                <a:ea typeface="微軟正黑體" panose="020B0604030504040204" pitchFamily="34" charset="-120"/>
                <a:cs typeface="+mn-cs"/>
              </a:rPr>
              <a:t>00</a:t>
            </a:r>
            <a:endParaRPr kumimoji="0" lang="zh-TW" altLang="en-US" sz="1800" b="0" i="0" u="none" strike="noStrike" kern="1200" cap="none" spc="0" normalizeH="0" baseline="0" noProof="0" dirty="0">
              <a:ln>
                <a:noFill/>
              </a:ln>
              <a:solidFill>
                <a:srgbClr val="FFFF99"/>
              </a:solidFill>
              <a:effectLst/>
              <a:uLnTx/>
              <a:uFillTx/>
              <a:latin typeface="微軟正黑體" panose="020B0604030504040204" pitchFamily="34" charset="-120"/>
              <a:ea typeface="微軟正黑體" panose="020B0604030504040204" pitchFamily="34" charset="-120"/>
              <a:cs typeface="+mn-cs"/>
            </a:endParaRPr>
          </a:p>
        </p:txBody>
      </p:sp>
      <p:sp>
        <p:nvSpPr>
          <p:cNvPr id="9" name="右大括弧 8">
            <a:extLst>
              <a:ext uri="{FF2B5EF4-FFF2-40B4-BE49-F238E27FC236}">
                <a16:creationId xmlns:a16="http://schemas.microsoft.com/office/drawing/2014/main" id="{427CBB37-9658-4F5A-A4DA-DD07665C112B}"/>
              </a:ext>
            </a:extLst>
          </p:cNvPr>
          <p:cNvSpPr/>
          <p:nvPr/>
        </p:nvSpPr>
        <p:spPr>
          <a:xfrm>
            <a:off x="4866199" y="3043829"/>
            <a:ext cx="330022" cy="725012"/>
          </a:xfrm>
          <a:prstGeom prst="rightBrace">
            <a:avLst/>
          </a:prstGeom>
          <a:noFill/>
          <a:ln w="28575">
            <a:solidFill>
              <a:srgbClr val="FFFF99"/>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cxnSp>
        <p:nvCxnSpPr>
          <p:cNvPr id="10" name="直線單箭頭接點 9">
            <a:extLst>
              <a:ext uri="{FF2B5EF4-FFF2-40B4-BE49-F238E27FC236}">
                <a16:creationId xmlns:a16="http://schemas.microsoft.com/office/drawing/2014/main" id="{B3695031-9510-432A-B09D-762D8206526B}"/>
              </a:ext>
            </a:extLst>
          </p:cNvPr>
          <p:cNvCxnSpPr>
            <a:cxnSpLocks/>
          </p:cNvCxnSpPr>
          <p:nvPr/>
        </p:nvCxnSpPr>
        <p:spPr>
          <a:xfrm>
            <a:off x="2347382" y="4510221"/>
            <a:ext cx="777240" cy="0"/>
          </a:xfrm>
          <a:prstGeom prst="straightConnector1">
            <a:avLst/>
          </a:prstGeom>
          <a:ln w="28575">
            <a:solidFill>
              <a:srgbClr val="FFFF99"/>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29B5C49F-6000-4BBB-AB52-E4E108FB92F0}"/>
              </a:ext>
            </a:extLst>
          </p:cNvPr>
          <p:cNvCxnSpPr>
            <a:cxnSpLocks/>
            <a:endCxn id="8" idx="1"/>
          </p:cNvCxnSpPr>
          <p:nvPr/>
        </p:nvCxnSpPr>
        <p:spPr>
          <a:xfrm>
            <a:off x="2355237" y="5746279"/>
            <a:ext cx="769385" cy="5431"/>
          </a:xfrm>
          <a:prstGeom prst="straightConnector1">
            <a:avLst/>
          </a:prstGeom>
          <a:ln w="28575">
            <a:solidFill>
              <a:srgbClr val="FFFF99"/>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63953749-91F1-403B-B101-6A2788EC5161}"/>
              </a:ext>
            </a:extLst>
          </p:cNvPr>
          <p:cNvCxnSpPr>
            <a:cxnSpLocks/>
          </p:cNvCxnSpPr>
          <p:nvPr/>
        </p:nvCxnSpPr>
        <p:spPr>
          <a:xfrm>
            <a:off x="8347039" y="3618010"/>
            <a:ext cx="827515" cy="0"/>
          </a:xfrm>
          <a:prstGeom prst="line">
            <a:avLst/>
          </a:prstGeom>
          <a:ln w="38100">
            <a:solidFill>
              <a:srgbClr val="FFABAB"/>
            </a:solidFill>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5DCBDE38-4769-4B09-8B5F-8ECBAFCD639F}"/>
              </a:ext>
            </a:extLst>
          </p:cNvPr>
          <p:cNvCxnSpPr>
            <a:cxnSpLocks/>
          </p:cNvCxnSpPr>
          <p:nvPr/>
        </p:nvCxnSpPr>
        <p:spPr>
          <a:xfrm>
            <a:off x="9296909" y="5117910"/>
            <a:ext cx="1811153" cy="0"/>
          </a:xfrm>
          <a:prstGeom prst="line">
            <a:avLst/>
          </a:prstGeom>
          <a:ln w="38100">
            <a:solidFill>
              <a:srgbClr val="FFABAB"/>
            </a:solidFill>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97A133D4-D346-44A8-A54A-639D57A53E45}"/>
              </a:ext>
            </a:extLst>
          </p:cNvPr>
          <p:cNvCxnSpPr>
            <a:cxnSpLocks/>
          </p:cNvCxnSpPr>
          <p:nvPr/>
        </p:nvCxnSpPr>
        <p:spPr>
          <a:xfrm>
            <a:off x="4281484" y="4671229"/>
            <a:ext cx="914737" cy="0"/>
          </a:xfrm>
          <a:prstGeom prst="line">
            <a:avLst/>
          </a:prstGeom>
          <a:ln w="38100">
            <a:solidFill>
              <a:srgbClr val="FFABAB"/>
            </a:solidFill>
          </a:ln>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FBCBCD3C-D2BA-42F9-B50C-D38D229AC289}"/>
              </a:ext>
            </a:extLst>
          </p:cNvPr>
          <p:cNvCxnSpPr>
            <a:cxnSpLocks/>
          </p:cNvCxnSpPr>
          <p:nvPr/>
        </p:nvCxnSpPr>
        <p:spPr>
          <a:xfrm>
            <a:off x="8206961" y="5884199"/>
            <a:ext cx="819658" cy="0"/>
          </a:xfrm>
          <a:prstGeom prst="line">
            <a:avLst/>
          </a:prstGeom>
          <a:ln w="38100">
            <a:solidFill>
              <a:srgbClr val="FFABAB"/>
            </a:solidFill>
          </a:ln>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9C787108-DBAB-4B9A-AC2B-B5DDA60053B7}"/>
              </a:ext>
            </a:extLst>
          </p:cNvPr>
          <p:cNvCxnSpPr>
            <a:cxnSpLocks/>
          </p:cNvCxnSpPr>
          <p:nvPr/>
        </p:nvCxnSpPr>
        <p:spPr>
          <a:xfrm>
            <a:off x="5835823" y="5878210"/>
            <a:ext cx="1342291" cy="0"/>
          </a:xfrm>
          <a:prstGeom prst="line">
            <a:avLst/>
          </a:prstGeom>
          <a:ln w="38100">
            <a:solidFill>
              <a:srgbClr val="FFABAB"/>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BB912167-BB56-4FCB-92FB-BB18C762604A}"/>
              </a:ext>
            </a:extLst>
          </p:cNvPr>
          <p:cNvCxnSpPr>
            <a:cxnSpLocks/>
          </p:cNvCxnSpPr>
          <p:nvPr/>
        </p:nvCxnSpPr>
        <p:spPr>
          <a:xfrm>
            <a:off x="7335591" y="5878210"/>
            <a:ext cx="401847" cy="0"/>
          </a:xfrm>
          <a:prstGeom prst="line">
            <a:avLst/>
          </a:prstGeom>
          <a:ln w="38100">
            <a:solidFill>
              <a:srgbClr val="FFABAB"/>
            </a:solidFill>
          </a:ln>
        </p:spPr>
        <p:style>
          <a:lnRef idx="1">
            <a:schemeClr val="accent1"/>
          </a:lnRef>
          <a:fillRef idx="0">
            <a:schemeClr val="accent1"/>
          </a:fillRef>
          <a:effectRef idx="0">
            <a:schemeClr val="accent1"/>
          </a:effectRef>
          <a:fontRef idx="minor">
            <a:schemeClr val="tx1"/>
          </a:fontRef>
        </p:style>
      </p:cxnSp>
      <p:cxnSp>
        <p:nvCxnSpPr>
          <p:cNvPr id="25" name="直線接點 24">
            <a:extLst>
              <a:ext uri="{FF2B5EF4-FFF2-40B4-BE49-F238E27FC236}">
                <a16:creationId xmlns:a16="http://schemas.microsoft.com/office/drawing/2014/main" id="{F95E15FC-CC5A-4C5E-868C-25575455BE21}"/>
              </a:ext>
            </a:extLst>
          </p:cNvPr>
          <p:cNvCxnSpPr>
            <a:cxnSpLocks/>
          </p:cNvCxnSpPr>
          <p:nvPr/>
        </p:nvCxnSpPr>
        <p:spPr>
          <a:xfrm>
            <a:off x="7863412" y="5878210"/>
            <a:ext cx="198120" cy="0"/>
          </a:xfrm>
          <a:prstGeom prst="line">
            <a:avLst/>
          </a:prstGeom>
          <a:ln w="38100">
            <a:solidFill>
              <a:srgbClr val="FFABAB"/>
            </a:solidFill>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D0A0CC54-E5C4-4519-AC04-85352E7E2063}"/>
              </a:ext>
            </a:extLst>
          </p:cNvPr>
          <p:cNvSpPr txBox="1"/>
          <p:nvPr/>
        </p:nvSpPr>
        <p:spPr>
          <a:xfrm>
            <a:off x="7468290" y="5331585"/>
            <a:ext cx="182861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FFABAB"/>
                </a:solidFill>
                <a:effectLst/>
                <a:uLnTx/>
                <a:uFillTx/>
                <a:latin typeface="微軟正黑體" panose="020B0604030504040204" pitchFamily="34" charset="-120"/>
                <a:ea typeface="微軟正黑體" panose="020B0604030504040204" pitchFamily="34" charset="-120"/>
                <a:cs typeface="+mn-cs"/>
              </a:rPr>
              <a:t>Injection MAC</a:t>
            </a:r>
            <a:endParaRPr kumimoji="0" lang="zh-TW" altLang="en-US" sz="1400" b="1" i="0" u="none" strike="noStrike" kern="1200" cap="none" spc="0" normalizeH="0" baseline="0" noProof="0" dirty="0">
              <a:ln>
                <a:noFill/>
              </a:ln>
              <a:solidFill>
                <a:srgbClr val="FFABAB"/>
              </a:solidFill>
              <a:effectLst/>
              <a:uLnTx/>
              <a:uFillTx/>
              <a:latin typeface="微軟正黑體" panose="020B0604030504040204" pitchFamily="34" charset="-120"/>
              <a:ea typeface="微軟正黑體" panose="020B0604030504040204" pitchFamily="34" charset="-120"/>
              <a:cs typeface="+mn-cs"/>
            </a:endParaRPr>
          </a:p>
        </p:txBody>
      </p:sp>
      <mc:AlternateContent xmlns:mc="http://schemas.openxmlformats.org/markup-compatibility/2006" xmlns:a14="http://schemas.microsoft.com/office/drawing/2010/main">
        <mc:Choice Requires="a14">
          <p:sp>
            <p:nvSpPr>
              <p:cNvPr id="31" name="文字方塊 30">
                <a:extLst>
                  <a:ext uri="{FF2B5EF4-FFF2-40B4-BE49-F238E27FC236}">
                    <a16:creationId xmlns:a16="http://schemas.microsoft.com/office/drawing/2014/main" id="{04A1B01A-D5EF-4941-BC9F-555F7C78D565}"/>
                  </a:ext>
                </a:extLst>
              </p:cNvPr>
              <p:cNvSpPr txBox="1"/>
              <p:nvPr/>
            </p:nvSpPr>
            <p:spPr>
              <a:xfrm>
                <a:off x="9006220" y="5810648"/>
                <a:ext cx="114778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FFABAB"/>
                    </a:solidFill>
                    <a:effectLst/>
                    <a:uLnTx/>
                    <a:uFillTx/>
                    <a:latin typeface="微軟正黑體" panose="020B0604030504040204" pitchFamily="34" charset="-120"/>
                    <a:ea typeface="微軟正黑體" panose="020B0604030504040204" pitchFamily="34" charset="-120"/>
                    <a:cs typeface="+mn-cs"/>
                  </a:rPr>
                  <a:t>頻率</a:t>
                </a:r>
                <a:r>
                  <a:rPr kumimoji="0" lang="en-US" altLang="zh-TW" sz="1400" b="1" i="0" u="none" strike="noStrike" kern="1200" cap="none" spc="0" normalizeH="0" baseline="0" noProof="0" dirty="0">
                    <a:ln>
                      <a:noFill/>
                    </a:ln>
                    <a:solidFill>
                      <a:srgbClr val="FFABAB"/>
                    </a:solidFill>
                    <a:effectLst/>
                    <a:uLnTx/>
                    <a:uFillTx/>
                    <a:latin typeface="微軟正黑體" panose="020B0604030504040204" pitchFamily="34" charset="-120"/>
                    <a:ea typeface="微軟正黑體" panose="020B0604030504040204" pitchFamily="34" charset="-120"/>
                    <a:cs typeface="+mn-cs"/>
                  </a:rPr>
                  <a:t>(1/</a:t>
                </a:r>
                <a14:m>
                  <m:oMath xmlns:m="http://schemas.openxmlformats.org/officeDocument/2006/math">
                    <m:r>
                      <a:rPr kumimoji="0" lang="zh-TW" altLang="en-US" sz="1400" b="1" i="1" u="none" strike="noStrike" kern="1200" cap="none" spc="0" normalizeH="0" baseline="0" noProof="0">
                        <a:ln>
                          <a:noFill/>
                        </a:ln>
                        <a:solidFill>
                          <a:srgbClr val="FFABAB"/>
                        </a:solidFill>
                        <a:effectLst/>
                        <a:uLnTx/>
                        <a:uFillTx/>
                        <a:latin typeface="Cambria Math" panose="02040503050406030204" pitchFamily="18" charset="0"/>
                        <a:cs typeface="+mn-cs"/>
                      </a:rPr>
                      <m:t>𝝁</m:t>
                    </m:r>
                    <m:r>
                      <a:rPr kumimoji="0" lang="en-US" altLang="zh-TW" sz="1400" b="1" i="1" u="none" strike="noStrike" kern="1200" cap="none" spc="0" normalizeH="0" baseline="0" noProof="0">
                        <a:ln>
                          <a:noFill/>
                        </a:ln>
                        <a:solidFill>
                          <a:srgbClr val="FFABAB"/>
                        </a:solidFill>
                        <a:effectLst/>
                        <a:uLnTx/>
                        <a:uFillTx/>
                        <a:latin typeface="Cambria Math" panose="02040503050406030204" pitchFamily="18" charset="0"/>
                        <a:cs typeface="+mn-cs"/>
                      </a:rPr>
                      <m:t>𝑺</m:t>
                    </m:r>
                  </m:oMath>
                </a14:m>
                <a:r>
                  <a:rPr kumimoji="0" lang="en-US" altLang="zh-TW" sz="1400" b="1" i="0" u="none" strike="noStrike" kern="1200" cap="none" spc="0" normalizeH="0" baseline="0" noProof="0" dirty="0">
                    <a:ln>
                      <a:noFill/>
                    </a:ln>
                    <a:solidFill>
                      <a:srgbClr val="FFABAB"/>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srgbClr val="FFABAB"/>
                  </a:solidFill>
                  <a:effectLst/>
                  <a:uLnTx/>
                  <a:uFillTx/>
                  <a:latin typeface="微軟正黑體" panose="020B0604030504040204" pitchFamily="34" charset="-120"/>
                  <a:ea typeface="微軟正黑體" panose="020B0604030504040204" pitchFamily="34" charset="-120"/>
                  <a:cs typeface="+mn-cs"/>
                </a:endParaRPr>
              </a:p>
            </p:txBody>
          </p:sp>
        </mc:Choice>
        <mc:Fallback xmlns="">
          <p:sp>
            <p:nvSpPr>
              <p:cNvPr id="31" name="文字方塊 30">
                <a:extLst>
                  <a:ext uri="{FF2B5EF4-FFF2-40B4-BE49-F238E27FC236}">
                    <a16:creationId xmlns:a16="http://schemas.microsoft.com/office/drawing/2014/main" id="{04A1B01A-D5EF-4941-BC9F-555F7C78D565}"/>
                  </a:ext>
                </a:extLst>
              </p:cNvPr>
              <p:cNvSpPr txBox="1">
                <a:spLocks noRot="1" noChangeAspect="1" noMove="1" noResize="1" noEditPoints="1" noAdjustHandles="1" noChangeArrowheads="1" noChangeShapeType="1" noTextEdit="1"/>
              </p:cNvSpPr>
              <p:nvPr/>
            </p:nvSpPr>
            <p:spPr>
              <a:xfrm>
                <a:off x="9006220" y="5810648"/>
                <a:ext cx="1147784" cy="523220"/>
              </a:xfrm>
              <a:prstGeom prst="rect">
                <a:avLst/>
              </a:prstGeom>
              <a:blipFill>
                <a:blip r:embed="rId5"/>
                <a:stretch>
                  <a:fillRect l="-1587" t="-3488"/>
                </a:stretch>
              </a:blipFill>
            </p:spPr>
            <p:txBody>
              <a:bodyPr/>
              <a:lstStyle/>
              <a:p>
                <a:r>
                  <a:rPr lang="zh-TW" altLang="en-US">
                    <a:noFill/>
                  </a:rPr>
                  <a:t> </a:t>
                </a:r>
              </a:p>
            </p:txBody>
          </p:sp>
        </mc:Fallback>
      </mc:AlternateContent>
      <p:sp>
        <p:nvSpPr>
          <p:cNvPr id="32" name="文字方塊 31">
            <a:extLst>
              <a:ext uri="{FF2B5EF4-FFF2-40B4-BE49-F238E27FC236}">
                <a16:creationId xmlns:a16="http://schemas.microsoft.com/office/drawing/2014/main" id="{040C927B-8599-48F3-99C1-F943D0109FA9}"/>
              </a:ext>
            </a:extLst>
          </p:cNvPr>
          <p:cNvSpPr txBox="1"/>
          <p:nvPr/>
        </p:nvSpPr>
        <p:spPr>
          <a:xfrm>
            <a:off x="7092276" y="5892463"/>
            <a:ext cx="129032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FFABAB"/>
                </a:solidFill>
                <a:effectLst/>
                <a:uLnTx/>
                <a:uFillTx/>
                <a:latin typeface="微軟正黑體" panose="020B0604030504040204" pitchFamily="34" charset="-120"/>
                <a:ea typeface="微軟正黑體" panose="020B0604030504040204" pitchFamily="34" charset="-120"/>
                <a:cs typeface="+mn-cs"/>
              </a:rPr>
              <a:t>封包大小</a:t>
            </a:r>
          </a:p>
        </p:txBody>
      </p:sp>
      <p:sp>
        <p:nvSpPr>
          <p:cNvPr id="33" name="文字方塊 32">
            <a:extLst>
              <a:ext uri="{FF2B5EF4-FFF2-40B4-BE49-F238E27FC236}">
                <a16:creationId xmlns:a16="http://schemas.microsoft.com/office/drawing/2014/main" id="{611F3199-AFEF-41A7-AC56-B258C11691A2}"/>
              </a:ext>
            </a:extLst>
          </p:cNvPr>
          <p:cNvSpPr txBox="1"/>
          <p:nvPr/>
        </p:nvSpPr>
        <p:spPr>
          <a:xfrm>
            <a:off x="5688627" y="5348159"/>
            <a:ext cx="167512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FFABAB"/>
                </a:solidFill>
                <a:effectLst/>
                <a:uLnTx/>
                <a:uFillTx/>
                <a:latin typeface="微軟正黑體" panose="020B0604030504040204" pitchFamily="34" charset="-120"/>
                <a:ea typeface="微軟正黑體" panose="020B0604030504040204" pitchFamily="34" charset="-120"/>
                <a:cs typeface="+mn-cs"/>
              </a:rPr>
              <a:t>封包發送數量總數</a:t>
            </a:r>
          </a:p>
        </p:txBody>
      </p:sp>
      <p:cxnSp>
        <p:nvCxnSpPr>
          <p:cNvPr id="24" name="直線接點 23">
            <a:extLst>
              <a:ext uri="{FF2B5EF4-FFF2-40B4-BE49-F238E27FC236}">
                <a16:creationId xmlns:a16="http://schemas.microsoft.com/office/drawing/2014/main" id="{A3065B07-D0DF-4839-8AD9-63686D1C9F33}"/>
              </a:ext>
            </a:extLst>
          </p:cNvPr>
          <p:cNvCxnSpPr>
            <a:cxnSpLocks/>
          </p:cNvCxnSpPr>
          <p:nvPr/>
        </p:nvCxnSpPr>
        <p:spPr>
          <a:xfrm>
            <a:off x="6564541" y="3618010"/>
            <a:ext cx="1009190" cy="0"/>
          </a:xfrm>
          <a:prstGeom prst="line">
            <a:avLst/>
          </a:prstGeom>
          <a:ln w="38100">
            <a:solidFill>
              <a:srgbClr val="FFABAB"/>
            </a:solidFill>
          </a:ln>
        </p:spPr>
        <p:style>
          <a:lnRef idx="1">
            <a:schemeClr val="accent1"/>
          </a:lnRef>
          <a:fillRef idx="0">
            <a:schemeClr val="accent1"/>
          </a:fillRef>
          <a:effectRef idx="0">
            <a:schemeClr val="accent1"/>
          </a:effectRef>
          <a:fontRef idx="minor">
            <a:schemeClr val="tx1"/>
          </a:fontRef>
        </p:style>
      </p:cxnSp>
      <p:sp>
        <p:nvSpPr>
          <p:cNvPr id="26" name="文字方塊 25">
            <a:extLst>
              <a:ext uri="{FF2B5EF4-FFF2-40B4-BE49-F238E27FC236}">
                <a16:creationId xmlns:a16="http://schemas.microsoft.com/office/drawing/2014/main" id="{534CE878-E5DB-4AE9-BCFD-6E4529049E97}"/>
              </a:ext>
            </a:extLst>
          </p:cNvPr>
          <p:cNvSpPr txBox="1"/>
          <p:nvPr/>
        </p:nvSpPr>
        <p:spPr>
          <a:xfrm>
            <a:off x="6308353" y="2973836"/>
            <a:ext cx="167512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FFABAB"/>
                </a:solidFill>
                <a:effectLst/>
                <a:uLnTx/>
                <a:uFillTx/>
                <a:latin typeface="微軟正黑體" panose="020B0604030504040204" pitchFamily="34" charset="-120"/>
                <a:ea typeface="微軟正黑體" panose="020B0604030504040204" pitchFamily="34" charset="-120"/>
                <a:cs typeface="+mn-cs"/>
              </a:rPr>
              <a:t>監聽模式設定腳本</a:t>
            </a:r>
          </a:p>
        </p:txBody>
      </p:sp>
      <p:cxnSp>
        <p:nvCxnSpPr>
          <p:cNvPr id="28" name="直線接點 27">
            <a:extLst>
              <a:ext uri="{FF2B5EF4-FFF2-40B4-BE49-F238E27FC236}">
                <a16:creationId xmlns:a16="http://schemas.microsoft.com/office/drawing/2014/main" id="{F467EECD-84B1-4E6B-A317-BE0BCA5B73A9}"/>
              </a:ext>
            </a:extLst>
          </p:cNvPr>
          <p:cNvCxnSpPr>
            <a:cxnSpLocks/>
          </p:cNvCxnSpPr>
          <p:nvPr/>
        </p:nvCxnSpPr>
        <p:spPr>
          <a:xfrm>
            <a:off x="7682878" y="3618010"/>
            <a:ext cx="559187" cy="0"/>
          </a:xfrm>
          <a:prstGeom prst="line">
            <a:avLst/>
          </a:prstGeom>
          <a:ln w="38100">
            <a:solidFill>
              <a:srgbClr val="FFABAB"/>
            </a:solidFill>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AF6BC53F-E5A1-4AFB-8117-8310CE564C1C}"/>
              </a:ext>
            </a:extLst>
          </p:cNvPr>
          <p:cNvSpPr txBox="1"/>
          <p:nvPr/>
        </p:nvSpPr>
        <p:spPr>
          <a:xfrm>
            <a:off x="7516227" y="3613223"/>
            <a:ext cx="93309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FFABAB"/>
                </a:solidFill>
                <a:effectLst/>
                <a:uLnTx/>
                <a:uFillTx/>
                <a:latin typeface="微軟正黑體" panose="020B0604030504040204" pitchFamily="34" charset="-120"/>
                <a:ea typeface="微軟正黑體" panose="020B0604030504040204" pitchFamily="34" charset="-120"/>
                <a:cs typeface="+mn-cs"/>
              </a:rPr>
              <a:t>網卡名稱</a:t>
            </a:r>
          </a:p>
        </p:txBody>
      </p:sp>
      <p:sp>
        <p:nvSpPr>
          <p:cNvPr id="34" name="文字方塊 33">
            <a:extLst>
              <a:ext uri="{FF2B5EF4-FFF2-40B4-BE49-F238E27FC236}">
                <a16:creationId xmlns:a16="http://schemas.microsoft.com/office/drawing/2014/main" id="{032A349C-E325-4D36-A549-FD56D05FE2D2}"/>
              </a:ext>
            </a:extLst>
          </p:cNvPr>
          <p:cNvSpPr txBox="1"/>
          <p:nvPr/>
        </p:nvSpPr>
        <p:spPr>
          <a:xfrm>
            <a:off x="8294248" y="2973836"/>
            <a:ext cx="93309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FFABAB"/>
                </a:solidFill>
                <a:effectLst/>
                <a:uLnTx/>
                <a:uFillTx/>
                <a:latin typeface="微軟正黑體" panose="020B0604030504040204" pitchFamily="34" charset="-120"/>
                <a:ea typeface="微軟正黑體" panose="020B0604030504040204" pitchFamily="34" charset="-120"/>
                <a:cs typeface="+mn-cs"/>
              </a:rPr>
              <a:t>通道模式</a:t>
            </a:r>
          </a:p>
        </p:txBody>
      </p:sp>
    </p:spTree>
    <p:extLst>
      <p:ext uri="{BB962C8B-B14F-4D97-AF65-F5344CB8AC3E}">
        <p14:creationId xmlns:p14="http://schemas.microsoft.com/office/powerpoint/2010/main" val="3855471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a:extLst>
              <a:ext uri="{FF2B5EF4-FFF2-40B4-BE49-F238E27FC236}">
                <a16:creationId xmlns:a16="http://schemas.microsoft.com/office/drawing/2014/main" id="{B5D8D69F-6735-4153-814D-1202CE1C46D1}"/>
              </a:ext>
            </a:extLst>
          </p:cNvPr>
          <p:cNvPicPr>
            <a:picLocks noChangeAspect="1"/>
          </p:cNvPicPr>
          <p:nvPr/>
        </p:nvPicPr>
        <p:blipFill>
          <a:blip r:embed="rId3"/>
          <a:stretch>
            <a:fillRect/>
          </a:stretch>
        </p:blipFill>
        <p:spPr>
          <a:xfrm>
            <a:off x="970489" y="904644"/>
            <a:ext cx="866752" cy="1505411"/>
          </a:xfrm>
          <a:prstGeom prst="rect">
            <a:avLst/>
          </a:prstGeom>
        </p:spPr>
      </p:pic>
      <p:sp>
        <p:nvSpPr>
          <p:cNvPr id="3" name="文本框 3">
            <a:extLst>
              <a:ext uri="{FF2B5EF4-FFF2-40B4-BE49-F238E27FC236}">
                <a16:creationId xmlns:a16="http://schemas.microsoft.com/office/drawing/2014/main" id="{8DAAD921-09E7-4678-8902-9B9B4E9076D3}"/>
              </a:ext>
            </a:extLst>
          </p:cNvPr>
          <p:cNvSpPr txBox="1"/>
          <p:nvPr/>
        </p:nvSpPr>
        <p:spPr>
          <a:xfrm rot="345071">
            <a:off x="3276289" y="870480"/>
            <a:ext cx="193806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1" i="0" u="none" strike="noStrike" kern="1200" cap="none" spc="0" normalizeH="0" baseline="0" noProof="0" dirty="0">
                <a:ln>
                  <a:noFill/>
                </a:ln>
                <a:solidFill>
                  <a:srgbClr val="FFFF99"/>
                </a:solidFill>
                <a:effectLst/>
                <a:uLnTx/>
                <a:uFillTx/>
                <a:latin typeface="SentyTEA 新蒂下午茶体" panose="03000600000000000000" pitchFamily="66" charset="-120"/>
                <a:ea typeface="SentyTEA 新蒂下午茶体" panose="03000600000000000000" pitchFamily="66" charset="-120"/>
                <a:cs typeface="+mn-cs"/>
              </a:rPr>
              <a:t>發射端</a:t>
            </a:r>
            <a:endParaRPr kumimoji="0" lang="zh-CN" altLang="en-US" sz="2000" b="1" i="0" u="none" strike="noStrike" kern="1200" cap="none" spc="0" normalizeH="0" baseline="0" noProof="0" dirty="0">
              <a:ln>
                <a:noFill/>
              </a:ln>
              <a:solidFill>
                <a:srgbClr val="FFFF99"/>
              </a:solidFill>
              <a:effectLst/>
              <a:uLnTx/>
              <a:uFillTx/>
              <a:latin typeface="SentyTEA 新蒂下午茶体" panose="03000600000000000000" pitchFamily="66" charset="-120"/>
              <a:ea typeface="SentyTEA 新蒂下午茶体" panose="03000600000000000000" pitchFamily="66" charset="-120"/>
              <a:cs typeface="+mn-cs"/>
            </a:endParaRPr>
          </a:p>
        </p:txBody>
      </p:sp>
      <p:pic>
        <p:nvPicPr>
          <p:cNvPr id="4" name="图片 1">
            <a:extLst>
              <a:ext uri="{FF2B5EF4-FFF2-40B4-BE49-F238E27FC236}">
                <a16:creationId xmlns:a16="http://schemas.microsoft.com/office/drawing/2014/main" id="{30ED6652-05E1-4AD6-997A-480BFA602FFF}"/>
              </a:ext>
            </a:extLst>
          </p:cNvPr>
          <p:cNvPicPr>
            <a:picLocks noChangeAspect="1"/>
          </p:cNvPicPr>
          <p:nvPr/>
        </p:nvPicPr>
        <p:blipFill>
          <a:blip r:embed="rId4"/>
          <a:stretch>
            <a:fillRect/>
          </a:stretch>
        </p:blipFill>
        <p:spPr>
          <a:xfrm>
            <a:off x="1837242" y="729942"/>
            <a:ext cx="3660044" cy="927407"/>
          </a:xfrm>
          <a:prstGeom prst="rect">
            <a:avLst/>
          </a:prstGeom>
        </p:spPr>
      </p:pic>
      <p:pic>
        <p:nvPicPr>
          <p:cNvPr id="14" name="圖片 13">
            <a:extLst>
              <a:ext uri="{FF2B5EF4-FFF2-40B4-BE49-F238E27FC236}">
                <a16:creationId xmlns:a16="http://schemas.microsoft.com/office/drawing/2014/main" id="{AD4B3C09-5016-4874-BF8F-E325236D8EB5}"/>
              </a:ext>
            </a:extLst>
          </p:cNvPr>
          <p:cNvPicPr>
            <a:picLocks noChangeAspect="1"/>
          </p:cNvPicPr>
          <p:nvPr/>
        </p:nvPicPr>
        <p:blipFill rotWithShape="1">
          <a:blip r:embed="rId5">
            <a:extLst>
              <a:ext uri="{28A0092B-C50C-407E-A947-70E740481C1C}">
                <a14:useLocalDpi xmlns:a14="http://schemas.microsoft.com/office/drawing/2010/main" val="0"/>
              </a:ext>
            </a:extLst>
          </a:blip>
          <a:srcRect t="231" r="751" b="1005"/>
          <a:stretch/>
        </p:blipFill>
        <p:spPr>
          <a:xfrm>
            <a:off x="3538124" y="1921889"/>
            <a:ext cx="6755433" cy="4057294"/>
          </a:xfrm>
          <a:prstGeom prst="rect">
            <a:avLst/>
          </a:prstGeom>
          <a:ln>
            <a:noFill/>
          </a:ln>
          <a:effectLst>
            <a:outerShdw blurRad="190500" algn="tl" rotWithShape="0">
              <a:srgbClr val="000000">
                <a:alpha val="70000"/>
              </a:srgbClr>
            </a:outerShdw>
          </a:effectLst>
        </p:spPr>
      </p:pic>
      <p:sp>
        <p:nvSpPr>
          <p:cNvPr id="30" name="文字方塊 29">
            <a:extLst>
              <a:ext uri="{FF2B5EF4-FFF2-40B4-BE49-F238E27FC236}">
                <a16:creationId xmlns:a16="http://schemas.microsoft.com/office/drawing/2014/main" id="{CE1AA447-635C-4B5C-8429-9EE621168C2C}"/>
              </a:ext>
            </a:extLst>
          </p:cNvPr>
          <p:cNvSpPr txBox="1"/>
          <p:nvPr/>
        </p:nvSpPr>
        <p:spPr>
          <a:xfrm>
            <a:off x="2109150" y="5518572"/>
            <a:ext cx="129011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FFABAB"/>
                </a:solidFill>
                <a:effectLst/>
                <a:uLnTx/>
                <a:uFillTx/>
                <a:latin typeface="微軟正黑體" panose="020B0604030504040204" pitchFamily="34" charset="-120"/>
                <a:ea typeface="微軟正黑體" panose="020B0604030504040204" pitchFamily="34" charset="-120"/>
                <a:cs typeface="+mn-cs"/>
              </a:rPr>
              <a:t>正在傳送封包</a:t>
            </a:r>
          </a:p>
        </p:txBody>
      </p:sp>
      <p:sp>
        <p:nvSpPr>
          <p:cNvPr id="34" name="文字方塊 33">
            <a:extLst>
              <a:ext uri="{FF2B5EF4-FFF2-40B4-BE49-F238E27FC236}">
                <a16:creationId xmlns:a16="http://schemas.microsoft.com/office/drawing/2014/main" id="{617CF3A8-E183-4CFB-A05B-DF87FFDACBD2}"/>
              </a:ext>
            </a:extLst>
          </p:cNvPr>
          <p:cNvSpPr txBox="1"/>
          <p:nvPr/>
        </p:nvSpPr>
        <p:spPr>
          <a:xfrm>
            <a:off x="2138880" y="4232090"/>
            <a:ext cx="129011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FFABAB"/>
                </a:solidFill>
                <a:effectLst/>
                <a:uLnTx/>
                <a:uFillTx/>
                <a:latin typeface="微軟正黑體" panose="020B0604030504040204" pitchFamily="34" charset="-120"/>
                <a:ea typeface="微軟正黑體" panose="020B0604030504040204" pitchFamily="34" charset="-120"/>
                <a:cs typeface="+mn-cs"/>
              </a:rPr>
              <a:t>網卡模式切換</a:t>
            </a:r>
          </a:p>
        </p:txBody>
      </p:sp>
      <p:sp>
        <p:nvSpPr>
          <p:cNvPr id="35" name="文字方塊 34">
            <a:extLst>
              <a:ext uri="{FF2B5EF4-FFF2-40B4-BE49-F238E27FC236}">
                <a16:creationId xmlns:a16="http://schemas.microsoft.com/office/drawing/2014/main" id="{052264FC-D188-4C9F-8B05-C2480D679687}"/>
              </a:ext>
            </a:extLst>
          </p:cNvPr>
          <p:cNvSpPr txBox="1"/>
          <p:nvPr/>
        </p:nvSpPr>
        <p:spPr>
          <a:xfrm>
            <a:off x="1789567" y="4632133"/>
            <a:ext cx="129011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FFABAB"/>
                </a:solidFill>
                <a:effectLst/>
                <a:uLnTx/>
                <a:uFillTx/>
                <a:latin typeface="微軟正黑體" panose="020B0604030504040204" pitchFamily="34" charset="-120"/>
                <a:ea typeface="微軟正黑體" panose="020B0604030504040204" pitchFamily="34" charset="-120"/>
                <a:cs typeface="+mn-cs"/>
              </a:rPr>
              <a:t>通道設定</a:t>
            </a:r>
            <a:endParaRPr kumimoji="0" lang="en-US" altLang="zh-TW" sz="1400" b="1" i="0" u="none" strike="noStrike" kern="1200" cap="none" spc="0" normalizeH="0" baseline="0" noProof="0" dirty="0">
              <a:ln>
                <a:noFill/>
              </a:ln>
              <a:solidFill>
                <a:srgbClr val="FFABAB"/>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FFABAB"/>
                </a:solidFill>
                <a:effectLst/>
                <a:uLnTx/>
                <a:uFillTx/>
                <a:latin typeface="微軟正黑體" panose="020B0604030504040204" pitchFamily="34" charset="-120"/>
                <a:ea typeface="微軟正黑體" panose="020B0604030504040204" pitchFamily="34" charset="-120"/>
                <a:cs typeface="+mn-cs"/>
              </a:rPr>
              <a:t>三發三收設定</a:t>
            </a:r>
          </a:p>
        </p:txBody>
      </p:sp>
      <p:sp>
        <p:nvSpPr>
          <p:cNvPr id="36" name="右中括弧 35">
            <a:extLst>
              <a:ext uri="{FF2B5EF4-FFF2-40B4-BE49-F238E27FC236}">
                <a16:creationId xmlns:a16="http://schemas.microsoft.com/office/drawing/2014/main" id="{0D759E61-6840-40EA-AAE4-8A52F6368774}"/>
              </a:ext>
            </a:extLst>
          </p:cNvPr>
          <p:cNvSpPr/>
          <p:nvPr/>
        </p:nvSpPr>
        <p:spPr>
          <a:xfrm rot="10800000">
            <a:off x="3383279" y="4072466"/>
            <a:ext cx="45719" cy="613443"/>
          </a:xfrm>
          <a:prstGeom prst="rightBracket">
            <a:avLst>
              <a:gd name="adj" fmla="val 0"/>
            </a:avLst>
          </a:prstGeom>
          <a:ln w="28575" cap="rnd">
            <a:solidFill>
              <a:srgbClr val="FFABAB"/>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sp>
        <p:nvSpPr>
          <p:cNvPr id="37" name="右中括弧 36">
            <a:extLst>
              <a:ext uri="{FF2B5EF4-FFF2-40B4-BE49-F238E27FC236}">
                <a16:creationId xmlns:a16="http://schemas.microsoft.com/office/drawing/2014/main" id="{FF009F1E-3AEB-4B59-B6C7-D14835350EC0}"/>
              </a:ext>
            </a:extLst>
          </p:cNvPr>
          <p:cNvSpPr/>
          <p:nvPr/>
        </p:nvSpPr>
        <p:spPr>
          <a:xfrm rot="10800000">
            <a:off x="3399269" y="5365740"/>
            <a:ext cx="45719" cy="613443"/>
          </a:xfrm>
          <a:prstGeom prst="rightBracket">
            <a:avLst>
              <a:gd name="adj" fmla="val 0"/>
            </a:avLst>
          </a:prstGeom>
          <a:ln w="28575" cap="rnd">
            <a:solidFill>
              <a:srgbClr val="FFABAB"/>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a:ea typeface="新細明體" panose="02020500000000000000" pitchFamily="18" charset="-120"/>
              <a:cs typeface="+mn-cs"/>
            </a:endParaRPr>
          </a:p>
        </p:txBody>
      </p:sp>
      <p:cxnSp>
        <p:nvCxnSpPr>
          <p:cNvPr id="38" name="直線接點 37">
            <a:extLst>
              <a:ext uri="{FF2B5EF4-FFF2-40B4-BE49-F238E27FC236}">
                <a16:creationId xmlns:a16="http://schemas.microsoft.com/office/drawing/2014/main" id="{2FC73A53-D56B-4B0F-9D58-43CF553E75D0}"/>
              </a:ext>
            </a:extLst>
          </p:cNvPr>
          <p:cNvCxnSpPr>
            <a:cxnSpLocks/>
          </p:cNvCxnSpPr>
          <p:nvPr/>
        </p:nvCxnSpPr>
        <p:spPr>
          <a:xfrm>
            <a:off x="2889250" y="4792133"/>
            <a:ext cx="555738" cy="0"/>
          </a:xfrm>
          <a:prstGeom prst="line">
            <a:avLst/>
          </a:prstGeom>
          <a:ln w="28575">
            <a:solidFill>
              <a:srgbClr val="FFABAB"/>
            </a:solidFill>
          </a:ln>
        </p:spPr>
        <p:style>
          <a:lnRef idx="1">
            <a:schemeClr val="accent1"/>
          </a:lnRef>
          <a:fillRef idx="0">
            <a:schemeClr val="accent1"/>
          </a:fillRef>
          <a:effectRef idx="0">
            <a:schemeClr val="accent1"/>
          </a:effectRef>
          <a:fontRef idx="minor">
            <a:schemeClr val="tx1"/>
          </a:fontRef>
        </p:style>
      </p:cxnSp>
      <p:cxnSp>
        <p:nvCxnSpPr>
          <p:cNvPr id="39" name="直線接點 38">
            <a:extLst>
              <a:ext uri="{FF2B5EF4-FFF2-40B4-BE49-F238E27FC236}">
                <a16:creationId xmlns:a16="http://schemas.microsoft.com/office/drawing/2014/main" id="{2703143F-E042-4BB4-891C-D4671F880232}"/>
              </a:ext>
            </a:extLst>
          </p:cNvPr>
          <p:cNvCxnSpPr>
            <a:cxnSpLocks/>
          </p:cNvCxnSpPr>
          <p:nvPr/>
        </p:nvCxnSpPr>
        <p:spPr>
          <a:xfrm>
            <a:off x="3149600" y="4950883"/>
            <a:ext cx="295388" cy="0"/>
          </a:xfrm>
          <a:prstGeom prst="line">
            <a:avLst/>
          </a:prstGeom>
          <a:ln w="28575">
            <a:solidFill>
              <a:srgbClr val="FFAB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7279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a:extLst>
              <a:ext uri="{FF2B5EF4-FFF2-40B4-BE49-F238E27FC236}">
                <a16:creationId xmlns:a16="http://schemas.microsoft.com/office/drawing/2014/main" id="{B5D8D69F-6735-4153-814D-1202CE1C46D1}"/>
              </a:ext>
            </a:extLst>
          </p:cNvPr>
          <p:cNvPicPr>
            <a:picLocks noChangeAspect="1"/>
          </p:cNvPicPr>
          <p:nvPr/>
        </p:nvPicPr>
        <p:blipFill>
          <a:blip r:embed="rId3"/>
          <a:stretch>
            <a:fillRect/>
          </a:stretch>
        </p:blipFill>
        <p:spPr>
          <a:xfrm>
            <a:off x="970489" y="904644"/>
            <a:ext cx="866752" cy="1505411"/>
          </a:xfrm>
          <a:prstGeom prst="rect">
            <a:avLst/>
          </a:prstGeom>
        </p:spPr>
      </p:pic>
      <p:sp>
        <p:nvSpPr>
          <p:cNvPr id="3" name="文本框 3">
            <a:extLst>
              <a:ext uri="{FF2B5EF4-FFF2-40B4-BE49-F238E27FC236}">
                <a16:creationId xmlns:a16="http://schemas.microsoft.com/office/drawing/2014/main" id="{8DAAD921-09E7-4678-8902-9B9B4E9076D3}"/>
              </a:ext>
            </a:extLst>
          </p:cNvPr>
          <p:cNvSpPr txBox="1"/>
          <p:nvPr/>
        </p:nvSpPr>
        <p:spPr>
          <a:xfrm rot="345071">
            <a:off x="3243632" y="825421"/>
            <a:ext cx="193806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1" i="0" u="none" strike="noStrike" kern="1200" cap="none" spc="0" normalizeH="0" baseline="0" noProof="0" dirty="0">
                <a:ln>
                  <a:noFill/>
                </a:ln>
                <a:solidFill>
                  <a:srgbClr val="FFFF99"/>
                </a:solidFill>
                <a:effectLst/>
                <a:uLnTx/>
                <a:uFillTx/>
                <a:latin typeface="SentyTEA 新蒂下午茶体" panose="03000600000000000000" pitchFamily="66" charset="-120"/>
                <a:ea typeface="SentyTEA 新蒂下午茶体" panose="03000600000000000000" pitchFamily="66" charset="-120"/>
                <a:cs typeface="+mn-cs"/>
              </a:rPr>
              <a:t>接收端</a:t>
            </a:r>
            <a:endParaRPr kumimoji="0" lang="zh-CN" altLang="en-US" sz="2000" b="1" i="0" u="none" strike="noStrike" kern="1200" cap="none" spc="0" normalizeH="0" baseline="0" noProof="0" dirty="0">
              <a:ln>
                <a:noFill/>
              </a:ln>
              <a:solidFill>
                <a:srgbClr val="FFFF99"/>
              </a:solidFill>
              <a:effectLst/>
              <a:uLnTx/>
              <a:uFillTx/>
              <a:latin typeface="SentyTEA 新蒂下午茶体" panose="03000600000000000000" pitchFamily="66" charset="-120"/>
              <a:ea typeface="SentyTEA 新蒂下午茶体" panose="03000600000000000000" pitchFamily="66" charset="-120"/>
              <a:cs typeface="+mn-cs"/>
            </a:endParaRPr>
          </a:p>
        </p:txBody>
      </p:sp>
      <p:pic>
        <p:nvPicPr>
          <p:cNvPr id="4" name="图片 1">
            <a:extLst>
              <a:ext uri="{FF2B5EF4-FFF2-40B4-BE49-F238E27FC236}">
                <a16:creationId xmlns:a16="http://schemas.microsoft.com/office/drawing/2014/main" id="{30ED6652-05E1-4AD6-997A-480BFA602FFF}"/>
              </a:ext>
            </a:extLst>
          </p:cNvPr>
          <p:cNvPicPr>
            <a:picLocks noChangeAspect="1"/>
          </p:cNvPicPr>
          <p:nvPr/>
        </p:nvPicPr>
        <p:blipFill>
          <a:blip r:embed="rId4"/>
          <a:stretch>
            <a:fillRect/>
          </a:stretch>
        </p:blipFill>
        <p:spPr>
          <a:xfrm>
            <a:off x="1837242" y="729942"/>
            <a:ext cx="3660044" cy="927407"/>
          </a:xfrm>
          <a:prstGeom prst="rect">
            <a:avLst/>
          </a:prstGeom>
        </p:spPr>
      </p:pic>
      <p:sp>
        <p:nvSpPr>
          <p:cNvPr id="5" name="內容版面配置區 2">
            <a:extLst>
              <a:ext uri="{FF2B5EF4-FFF2-40B4-BE49-F238E27FC236}">
                <a16:creationId xmlns:a16="http://schemas.microsoft.com/office/drawing/2014/main" id="{C42496B9-BBCF-43F1-BC15-37E383929BB0}"/>
              </a:ext>
            </a:extLst>
          </p:cNvPr>
          <p:cNvSpPr txBox="1">
            <a:spLocks/>
          </p:cNvSpPr>
          <p:nvPr/>
        </p:nvSpPr>
        <p:spPr>
          <a:xfrm>
            <a:off x="1837241" y="2130425"/>
            <a:ext cx="9146445" cy="347571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TW" altLang="en-US"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在接收端主機開啟終端機並輸入指令執行接收腳本</a:t>
            </a:r>
            <a:endParaRPr kumimoji="0" lang="en-US" altLang="zh-TW"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zh-TW"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TW" altLang="en-US"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腳本內包含以下參數設定</a:t>
            </a:r>
            <a:endParaRPr kumimoji="0" lang="en-US" altLang="zh-TW"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zh-TW"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457200" marR="0" lvl="1" indent="0" algn="l" defTabSz="914400" rtl="0" eaLnBrk="1" fontAlgn="auto" latinLnBrk="0" hangingPunct="1">
              <a:lnSpc>
                <a:spcPct val="90000"/>
              </a:lnSpc>
              <a:spcBef>
                <a:spcPts val="500"/>
              </a:spcBef>
              <a:spcAft>
                <a:spcPts val="0"/>
              </a:spcAft>
              <a:buClrTx/>
              <a:buSzTx/>
              <a:buFont typeface="Wingdings" panose="05000000000000000000" pitchFamily="2" charset="2"/>
              <a:buChar char="Ø"/>
              <a:tabLst/>
              <a:defRPr/>
            </a:pPr>
            <a:r>
              <a:rPr kumimoji="0" lang="zh-TW" alt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將網卡切換為監聽模式</a:t>
            </a:r>
            <a:endParaRPr kumimoji="0" lang="en-US" altLang="zh-TW"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457200" marR="0" lvl="1" indent="0" algn="l" defTabSz="914400" rtl="0" eaLnBrk="1" fontAlgn="auto" latinLnBrk="0" hangingPunct="1">
              <a:lnSpc>
                <a:spcPct val="90000"/>
              </a:lnSpc>
              <a:spcBef>
                <a:spcPts val="500"/>
              </a:spcBef>
              <a:spcAft>
                <a:spcPts val="0"/>
              </a:spcAft>
              <a:buClrTx/>
              <a:buSzTx/>
              <a:buFont typeface="Wingdings" panose="05000000000000000000" pitchFamily="2" charset="2"/>
              <a:buChar char="Ø"/>
              <a:tabLst/>
              <a:defRPr/>
            </a:pPr>
            <a:endParaRPr kumimoji="0" lang="en-US" altLang="zh-TW"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457200" marR="0" lvl="1" indent="0" algn="l" defTabSz="914400" rtl="0" eaLnBrk="1" fontAlgn="auto" latinLnBrk="0" hangingPunct="1">
              <a:lnSpc>
                <a:spcPct val="90000"/>
              </a:lnSpc>
              <a:spcBef>
                <a:spcPts val="500"/>
              </a:spcBef>
              <a:spcAft>
                <a:spcPts val="0"/>
              </a:spcAft>
              <a:buClrTx/>
              <a:buSzTx/>
              <a:buFont typeface="Wingdings" panose="05000000000000000000" pitchFamily="2" charset="2"/>
              <a:buChar char="Ø"/>
              <a:tabLst/>
              <a:defRPr/>
            </a:pPr>
            <a:r>
              <a:rPr kumimoji="0" lang="zh-TW" alt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設定</a:t>
            </a:r>
            <a:r>
              <a:rPr kumimoji="0" lang="en-US" altLang="zh-TW"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HT</a:t>
            </a:r>
            <a:r>
              <a:rPr kumimoji="0" lang="zh-TW" alt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模式</a:t>
            </a:r>
            <a:endParaRPr kumimoji="0" lang="en-US" altLang="zh-TW"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457200" marR="0" lvl="1" indent="0" algn="l" defTabSz="914400" rtl="0" eaLnBrk="1" fontAlgn="auto" latinLnBrk="0" hangingPunct="1">
              <a:lnSpc>
                <a:spcPct val="90000"/>
              </a:lnSpc>
              <a:spcBef>
                <a:spcPts val="500"/>
              </a:spcBef>
              <a:spcAft>
                <a:spcPts val="0"/>
              </a:spcAft>
              <a:buClrTx/>
              <a:buSzTx/>
              <a:buFont typeface="Wingdings" panose="05000000000000000000" pitchFamily="2" charset="2"/>
              <a:buChar char="Ø"/>
              <a:tabLst/>
              <a:defRPr/>
            </a:pPr>
            <a:endParaRPr kumimoji="0" lang="en-US" altLang="zh-TW"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457200" marR="0" lvl="1" indent="0" algn="l" defTabSz="914400" rtl="0" eaLnBrk="1" fontAlgn="auto" latinLnBrk="0" hangingPunct="1">
              <a:lnSpc>
                <a:spcPct val="90000"/>
              </a:lnSpc>
              <a:spcBef>
                <a:spcPts val="500"/>
              </a:spcBef>
              <a:spcAft>
                <a:spcPts val="0"/>
              </a:spcAft>
              <a:buClrTx/>
              <a:buSzTx/>
              <a:buFont typeface="Wingdings" panose="05000000000000000000" pitchFamily="2" charset="2"/>
              <a:buChar char="Ø"/>
              <a:tabLst/>
              <a:defRPr/>
            </a:pPr>
            <a:r>
              <a:rPr kumimoji="0" lang="zh-TW" alt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執行</a:t>
            </a:r>
            <a:r>
              <a:rPr kumimoji="0" lang="en-US" altLang="zh-TW" sz="1800" b="0" i="0" u="none" strike="noStrike" kern="1200" cap="none" spc="0" normalizeH="0" baseline="0" noProof="0" dirty="0" err="1">
                <a:ln>
                  <a:noFill/>
                </a:ln>
                <a:solidFill>
                  <a:prstClr val="white"/>
                </a:solidFill>
                <a:effectLst/>
                <a:uLnTx/>
                <a:uFillTx/>
                <a:latin typeface="微軟正黑體" panose="020B0604030504040204" pitchFamily="34" charset="-120"/>
                <a:ea typeface="微軟正黑體" panose="020B0604030504040204" pitchFamily="34" charset="-120"/>
                <a:cs typeface="+mn-cs"/>
              </a:rPr>
              <a:t>log_to_file</a:t>
            </a:r>
            <a:r>
              <a:rPr kumimoji="0" lang="zh-TW" alt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收包</a:t>
            </a:r>
            <a:endParaRPr kumimoji="0" lang="en-US" altLang="zh-TW"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457200" marR="0" lvl="1" indent="0" algn="l" defTabSz="914400" rtl="0" eaLnBrk="1" fontAlgn="auto" latinLnBrk="0" hangingPunct="1">
              <a:lnSpc>
                <a:spcPct val="90000"/>
              </a:lnSpc>
              <a:spcBef>
                <a:spcPts val="500"/>
              </a:spcBef>
              <a:spcAft>
                <a:spcPts val="0"/>
              </a:spcAft>
              <a:buClrTx/>
              <a:buSzTx/>
              <a:buFont typeface="Wingdings" panose="05000000000000000000" pitchFamily="2" charset="2"/>
              <a:buChar char="Ø"/>
              <a:tabLst/>
              <a:defRPr/>
            </a:pPr>
            <a:endParaRPr kumimoji="0" lang="en-US" altLang="zh-TW"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457200" marR="0" lvl="1" indent="0" algn="l" defTabSz="914400" rtl="0" eaLnBrk="1" fontAlgn="auto" latinLnBrk="0" hangingPunct="1">
              <a:lnSpc>
                <a:spcPct val="90000"/>
              </a:lnSpc>
              <a:spcBef>
                <a:spcPts val="500"/>
              </a:spcBef>
              <a:spcAft>
                <a:spcPts val="0"/>
              </a:spcAft>
              <a:buClrTx/>
              <a:buSzTx/>
              <a:buFont typeface="Wingdings" panose="05000000000000000000" pitchFamily="2" charset="2"/>
              <a:buChar char="Ø"/>
              <a:tabLst/>
              <a:defRPr/>
            </a:pPr>
            <a:endParaRPr kumimoji="0" lang="en-US" altLang="zh-TW" sz="16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457200" marR="0" lvl="1" indent="0" algn="l" defTabSz="914400" rtl="0" eaLnBrk="1" fontAlgn="auto" latinLnBrk="0" hangingPunct="1">
              <a:lnSpc>
                <a:spcPct val="90000"/>
              </a:lnSpc>
              <a:spcBef>
                <a:spcPts val="500"/>
              </a:spcBef>
              <a:spcAft>
                <a:spcPts val="0"/>
              </a:spcAft>
              <a:buClrTx/>
              <a:buSzTx/>
              <a:buFont typeface="Wingdings" panose="05000000000000000000" pitchFamily="2" charset="2"/>
              <a:buChar char="Ø"/>
              <a:tabLst/>
              <a:defRPr/>
            </a:pPr>
            <a:endParaRPr kumimoji="0" lang="en-US" altLang="zh-TW" sz="16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zh-TW"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zh-TW"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zh-TW" altLang="en-US"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6" name="文字方塊 5">
            <a:extLst>
              <a:ext uri="{FF2B5EF4-FFF2-40B4-BE49-F238E27FC236}">
                <a16:creationId xmlns:a16="http://schemas.microsoft.com/office/drawing/2014/main" id="{ACE21240-817A-4AE1-B1B2-9D19037EB450}"/>
              </a:ext>
            </a:extLst>
          </p:cNvPr>
          <p:cNvSpPr txBox="1"/>
          <p:nvPr/>
        </p:nvSpPr>
        <p:spPr>
          <a:xfrm>
            <a:off x="5497286" y="3947587"/>
            <a:ext cx="5161788"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err="1">
                <a:ln>
                  <a:noFill/>
                </a:ln>
                <a:solidFill>
                  <a:srgbClr val="FFFF99"/>
                </a:solidFill>
                <a:effectLst/>
                <a:uLnTx/>
                <a:uFillTx/>
                <a:latin typeface="Calibri"/>
                <a:ea typeface="微軟正黑體" panose="020B0604030504040204" pitchFamily="34" charset="-120"/>
                <a:cs typeface="+mn-cs"/>
              </a:rPr>
              <a:t>sudo</a:t>
            </a:r>
            <a:r>
              <a:rPr kumimoji="0" lang="en-US" altLang="zh-TW" sz="2000" b="0" i="0" u="none" strike="noStrike" kern="1200" cap="none" spc="0" normalizeH="0" baseline="0" noProof="0" dirty="0">
                <a:ln>
                  <a:noFill/>
                </a:ln>
                <a:solidFill>
                  <a:srgbClr val="FFFF99"/>
                </a:solidFill>
                <a:effectLst/>
                <a:uLnTx/>
                <a:uFillTx/>
                <a:latin typeface="Calibri"/>
                <a:ea typeface="微軟正黑體" panose="020B0604030504040204" pitchFamily="34" charset="-120"/>
                <a:cs typeface="+mn-cs"/>
              </a:rPr>
              <a:t> bash ./monitor.sh wlan0 64 HT20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7" name="文字方塊 6">
            <a:extLst>
              <a:ext uri="{FF2B5EF4-FFF2-40B4-BE49-F238E27FC236}">
                <a16:creationId xmlns:a16="http://schemas.microsoft.com/office/drawing/2014/main" id="{C0F74BBD-21DC-41AE-8A9B-B4821A082D15}"/>
              </a:ext>
            </a:extLst>
          </p:cNvPr>
          <p:cNvSpPr txBox="1"/>
          <p:nvPr/>
        </p:nvSpPr>
        <p:spPr>
          <a:xfrm>
            <a:off x="5497286" y="4883936"/>
            <a:ext cx="4286238" cy="40011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err="1">
                <a:ln>
                  <a:noFill/>
                </a:ln>
                <a:solidFill>
                  <a:srgbClr val="FFFF99"/>
                </a:solidFill>
                <a:effectLst/>
                <a:uLnTx/>
                <a:uFillTx/>
                <a:latin typeface="Calibri"/>
                <a:ea typeface="微軟正黑體" panose="020B0604030504040204" pitchFamily="34" charset="-120"/>
                <a:cs typeface="+mn-cs"/>
              </a:rPr>
              <a:t>sudo</a:t>
            </a:r>
            <a:r>
              <a:rPr kumimoji="0" lang="en-US" altLang="zh-TW" sz="2000" b="0" i="0" u="none" strike="noStrike" kern="1200" cap="none" spc="0" normalizeH="0" baseline="0" noProof="0" dirty="0">
                <a:ln>
                  <a:noFill/>
                </a:ln>
                <a:solidFill>
                  <a:srgbClr val="FFFF99"/>
                </a:solidFill>
                <a:effectLst/>
                <a:uLnTx/>
                <a:uFillTx/>
                <a:latin typeface="Calibri"/>
                <a:ea typeface="微軟正黑體" panose="020B0604030504040204" pitchFamily="34" charset="-120"/>
                <a:cs typeface="+mn-cs"/>
              </a:rPr>
              <a:t> ./</a:t>
            </a:r>
            <a:r>
              <a:rPr kumimoji="0" lang="en-US" altLang="zh-TW" sz="2000" b="0" i="0" u="none" strike="noStrike" kern="1200" cap="none" spc="0" normalizeH="0" baseline="0" noProof="0" dirty="0" err="1">
                <a:ln>
                  <a:noFill/>
                </a:ln>
                <a:solidFill>
                  <a:srgbClr val="FFFF99"/>
                </a:solidFill>
                <a:effectLst/>
                <a:uLnTx/>
                <a:uFillTx/>
                <a:latin typeface="Calibri"/>
                <a:ea typeface="微軟正黑體" panose="020B0604030504040204" pitchFamily="34" charset="-120"/>
                <a:cs typeface="+mn-cs"/>
              </a:rPr>
              <a:t>log_to_file</a:t>
            </a:r>
            <a:r>
              <a:rPr kumimoji="0" lang="en-US" altLang="zh-TW" sz="2000" b="0" i="0" u="none" strike="noStrike" kern="1200" cap="none" spc="0" normalizeH="0" baseline="0" noProof="0" dirty="0">
                <a:ln>
                  <a:noFill/>
                </a:ln>
                <a:solidFill>
                  <a:srgbClr val="FFFF99"/>
                </a:solidFill>
                <a:effectLst/>
                <a:uLnTx/>
                <a:uFillTx/>
                <a:latin typeface="Calibri"/>
                <a:ea typeface="微軟正黑體" panose="020B0604030504040204" pitchFamily="34" charset="-120"/>
                <a:cs typeface="+mn-cs"/>
              </a:rPr>
              <a:t> </a:t>
            </a:r>
            <a:r>
              <a:rPr kumimoji="0" lang="zh-TW" altLang="en-US" sz="2000" b="0" i="0" u="none" strike="noStrike" kern="1200" cap="none" spc="0" normalizeH="0" baseline="0" noProof="0" dirty="0">
                <a:ln>
                  <a:noFill/>
                </a:ln>
                <a:solidFill>
                  <a:srgbClr val="FFFF99"/>
                </a:solidFill>
                <a:effectLst/>
                <a:uLnTx/>
                <a:uFillTx/>
                <a:latin typeface="Calibri"/>
                <a:ea typeface="微軟正黑體" panose="020B0604030504040204" pitchFamily="34" charset="-120"/>
                <a:cs typeface="+mn-cs"/>
              </a:rPr>
              <a:t> </a:t>
            </a:r>
            <a:r>
              <a:rPr kumimoji="0" lang="en-US" altLang="zh-TW" sz="2000" b="0" i="0" u="none" strike="noStrike" kern="1200" cap="none" spc="0" normalizeH="0" baseline="0" noProof="0" dirty="0">
                <a:ln>
                  <a:noFill/>
                </a:ln>
                <a:solidFill>
                  <a:srgbClr val="FFFF99"/>
                </a:solidFill>
                <a:effectLst/>
                <a:uLnTx/>
                <a:uFillTx/>
                <a:latin typeface="Calibri"/>
                <a:ea typeface="微軟正黑體" panose="020B0604030504040204" pitchFamily="34" charset="-120"/>
                <a:cs typeface="+mn-cs"/>
              </a:rPr>
              <a:t>CSI.dat</a:t>
            </a:r>
            <a:r>
              <a:rPr kumimoji="0" lang="zh-TW" altLang="en-US" sz="2000" b="0" i="0" u="none" strike="noStrike" kern="1200" cap="none" spc="0" normalizeH="0" baseline="0" noProof="0" dirty="0">
                <a:ln>
                  <a:noFill/>
                </a:ln>
                <a:solidFill>
                  <a:srgbClr val="FFFF99"/>
                </a:solidFill>
                <a:effectLst/>
                <a:uLnTx/>
                <a:uFillTx/>
                <a:latin typeface="Calibri"/>
                <a:ea typeface="微軟正黑體" panose="020B0604030504040204" pitchFamily="34" charset="-120"/>
                <a:cs typeface="+mn-cs"/>
              </a:rPr>
              <a:t> </a:t>
            </a:r>
            <a:r>
              <a:rPr kumimoji="0" lang="en-US" altLang="zh-TW" sz="2000" b="0" i="0" u="none" strike="noStrike" kern="1200" cap="none" spc="0" normalizeH="0" baseline="0" noProof="0" dirty="0">
                <a:ln>
                  <a:noFill/>
                </a:ln>
                <a:solidFill>
                  <a:srgbClr val="FFFF99"/>
                </a:solidFill>
                <a:effectLst/>
                <a:uLnTx/>
                <a:uFillTx/>
                <a:latin typeface="Calibri"/>
                <a:ea typeface="微軟正黑體" panose="020B0604030504040204" pitchFamily="34" charset="-120"/>
                <a:cs typeface="+mn-cs"/>
              </a:rPr>
              <a:t>(</a:t>
            </a:r>
            <a:r>
              <a:rPr kumimoji="0" lang="zh-TW" altLang="en-US" sz="2000" b="0" i="0" u="none" strike="noStrike" kern="1200" cap="none" spc="0" normalizeH="0" baseline="0" noProof="0" dirty="0">
                <a:ln>
                  <a:noFill/>
                </a:ln>
                <a:solidFill>
                  <a:srgbClr val="FFFF99"/>
                </a:solidFill>
                <a:effectLst/>
                <a:uLnTx/>
                <a:uFillTx/>
                <a:latin typeface="Calibri"/>
                <a:ea typeface="微軟正黑體" panose="020B0604030504040204" pitchFamily="34" charset="-120"/>
                <a:cs typeface="+mn-cs"/>
              </a:rPr>
              <a:t>檔名</a:t>
            </a:r>
            <a:r>
              <a:rPr kumimoji="0" lang="en-US" altLang="zh-TW" sz="2000" b="0" i="0" u="none" strike="noStrike" kern="1200" cap="none" spc="0" normalizeH="0" baseline="0" noProof="0" dirty="0">
                <a:ln>
                  <a:noFill/>
                </a:ln>
                <a:solidFill>
                  <a:srgbClr val="FFFF99"/>
                </a:solidFill>
                <a:effectLst/>
                <a:uLnTx/>
                <a:uFillTx/>
                <a:latin typeface="Calibri"/>
                <a:ea typeface="微軟正黑體" panose="020B0604030504040204" pitchFamily="34" charset="-120"/>
                <a:cs typeface="+mn-cs"/>
              </a:rPr>
              <a:t>.</a:t>
            </a:r>
            <a:r>
              <a:rPr kumimoji="0" lang="en-US" altLang="zh-TW" sz="2000" b="0" i="0" u="none" strike="noStrike" kern="1200" cap="none" spc="0" normalizeH="0" baseline="0" noProof="0" dirty="0" err="1">
                <a:ln>
                  <a:noFill/>
                </a:ln>
                <a:solidFill>
                  <a:srgbClr val="FFFF99"/>
                </a:solidFill>
                <a:effectLst/>
                <a:uLnTx/>
                <a:uFillTx/>
                <a:latin typeface="Calibri"/>
                <a:ea typeface="微軟正黑體" panose="020B0604030504040204" pitchFamily="34" charset="-120"/>
                <a:cs typeface="+mn-cs"/>
              </a:rPr>
              <a:t>dat</a:t>
            </a:r>
            <a:r>
              <a:rPr kumimoji="0" lang="en-US" altLang="zh-TW" sz="2000" b="0" i="0" u="none" strike="noStrike" kern="1200" cap="none" spc="0" normalizeH="0" baseline="0" noProof="0" dirty="0">
                <a:ln>
                  <a:noFill/>
                </a:ln>
                <a:solidFill>
                  <a:srgbClr val="FFFF99"/>
                </a:solidFill>
                <a:effectLst/>
                <a:uLnTx/>
                <a:uFillTx/>
                <a:latin typeface="Calibri"/>
                <a:ea typeface="微軟正黑體" panose="020B0604030504040204" pitchFamily="34" charset="-120"/>
                <a:cs typeface="+mn-cs"/>
              </a:rPr>
              <a:t>)</a:t>
            </a:r>
            <a:endParaRPr kumimoji="0" lang="zh-TW" altLang="en-US" sz="2000" b="0" i="0" u="none" strike="noStrike" kern="1200" cap="none" spc="0" normalizeH="0" baseline="0" noProof="0" dirty="0">
              <a:ln>
                <a:noFill/>
              </a:ln>
              <a:solidFill>
                <a:srgbClr val="FFFF99"/>
              </a:solidFill>
              <a:effectLst/>
              <a:uLnTx/>
              <a:uFillTx/>
              <a:latin typeface="Calibri"/>
              <a:ea typeface="微軟正黑體" panose="020B0604030504040204" pitchFamily="34" charset="-120"/>
              <a:cs typeface="+mn-cs"/>
            </a:endParaRPr>
          </a:p>
        </p:txBody>
      </p:sp>
      <p:sp>
        <p:nvSpPr>
          <p:cNvPr id="8" name="右大括弧 7">
            <a:extLst>
              <a:ext uri="{FF2B5EF4-FFF2-40B4-BE49-F238E27FC236}">
                <a16:creationId xmlns:a16="http://schemas.microsoft.com/office/drawing/2014/main" id="{57E814D5-9305-462F-9F6F-F71891E416B0}"/>
              </a:ext>
            </a:extLst>
          </p:cNvPr>
          <p:cNvSpPr/>
          <p:nvPr/>
        </p:nvSpPr>
        <p:spPr>
          <a:xfrm>
            <a:off x="5108666" y="3814892"/>
            <a:ext cx="283464" cy="658368"/>
          </a:xfrm>
          <a:prstGeom prst="rightBrace">
            <a:avLst/>
          </a:prstGeom>
          <a:ln w="28575">
            <a:solidFill>
              <a:srgbClr val="FFFF99"/>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cxnSp>
        <p:nvCxnSpPr>
          <p:cNvPr id="9" name="直線單箭頭接點 8">
            <a:extLst>
              <a:ext uri="{FF2B5EF4-FFF2-40B4-BE49-F238E27FC236}">
                <a16:creationId xmlns:a16="http://schemas.microsoft.com/office/drawing/2014/main" id="{1C2E37F3-7906-4CBE-8AC0-4508C97ECC83}"/>
              </a:ext>
            </a:extLst>
          </p:cNvPr>
          <p:cNvCxnSpPr>
            <a:cxnSpLocks/>
          </p:cNvCxnSpPr>
          <p:nvPr/>
        </p:nvCxnSpPr>
        <p:spPr>
          <a:xfrm>
            <a:off x="4830692" y="5101211"/>
            <a:ext cx="666594" cy="0"/>
          </a:xfrm>
          <a:prstGeom prst="straightConnector1">
            <a:avLst/>
          </a:prstGeom>
          <a:ln w="28575">
            <a:solidFill>
              <a:srgbClr val="FFFF99"/>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id="{32BC8F21-0893-4FD3-9E4A-223869B9D08C}"/>
              </a:ext>
            </a:extLst>
          </p:cNvPr>
          <p:cNvCxnSpPr>
            <a:cxnSpLocks/>
          </p:cNvCxnSpPr>
          <p:nvPr/>
        </p:nvCxnSpPr>
        <p:spPr>
          <a:xfrm>
            <a:off x="8711104" y="4316298"/>
            <a:ext cx="827515" cy="0"/>
          </a:xfrm>
          <a:prstGeom prst="line">
            <a:avLst/>
          </a:prstGeom>
          <a:ln w="38100">
            <a:solidFill>
              <a:srgbClr val="FFABAB"/>
            </a:solidFill>
          </a:ln>
        </p:spPr>
        <p:style>
          <a:lnRef idx="1">
            <a:schemeClr val="accent1"/>
          </a:lnRef>
          <a:fillRef idx="0">
            <a:schemeClr val="accent1"/>
          </a:fillRef>
          <a:effectRef idx="0">
            <a:schemeClr val="accent1"/>
          </a:effectRef>
          <a:fontRef idx="minor">
            <a:schemeClr val="tx1"/>
          </a:fontRef>
        </p:style>
      </p:cxnSp>
      <p:cxnSp>
        <p:nvCxnSpPr>
          <p:cNvPr id="11" name="直線接點 10">
            <a:extLst>
              <a:ext uri="{FF2B5EF4-FFF2-40B4-BE49-F238E27FC236}">
                <a16:creationId xmlns:a16="http://schemas.microsoft.com/office/drawing/2014/main" id="{AFF9BE74-48D0-40F2-818A-9531B53DDCC9}"/>
              </a:ext>
            </a:extLst>
          </p:cNvPr>
          <p:cNvCxnSpPr>
            <a:cxnSpLocks/>
          </p:cNvCxnSpPr>
          <p:nvPr/>
        </p:nvCxnSpPr>
        <p:spPr>
          <a:xfrm>
            <a:off x="6678414" y="4311511"/>
            <a:ext cx="1265378" cy="0"/>
          </a:xfrm>
          <a:prstGeom prst="line">
            <a:avLst/>
          </a:prstGeom>
          <a:ln w="38100">
            <a:solidFill>
              <a:srgbClr val="FFABAB"/>
            </a:solidFill>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D877D333-30DB-4299-AEEC-5879BF48D1EB}"/>
              </a:ext>
            </a:extLst>
          </p:cNvPr>
          <p:cNvSpPr txBox="1"/>
          <p:nvPr/>
        </p:nvSpPr>
        <p:spPr>
          <a:xfrm>
            <a:off x="6512780" y="3784189"/>
            <a:ext cx="167512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FFABAB"/>
                </a:solidFill>
                <a:effectLst/>
                <a:uLnTx/>
                <a:uFillTx/>
                <a:latin typeface="微軟正黑體" panose="020B0604030504040204" pitchFamily="34" charset="-120"/>
                <a:ea typeface="微軟正黑體" panose="020B0604030504040204" pitchFamily="34" charset="-120"/>
                <a:cs typeface="+mn-cs"/>
              </a:rPr>
              <a:t>監聽模式設定腳本</a:t>
            </a:r>
          </a:p>
        </p:txBody>
      </p:sp>
      <p:cxnSp>
        <p:nvCxnSpPr>
          <p:cNvPr id="13" name="直線接點 12">
            <a:extLst>
              <a:ext uri="{FF2B5EF4-FFF2-40B4-BE49-F238E27FC236}">
                <a16:creationId xmlns:a16="http://schemas.microsoft.com/office/drawing/2014/main" id="{C081E49C-2DCD-4BE6-943B-121714F80D8F}"/>
              </a:ext>
            </a:extLst>
          </p:cNvPr>
          <p:cNvCxnSpPr>
            <a:cxnSpLocks/>
          </p:cNvCxnSpPr>
          <p:nvPr/>
        </p:nvCxnSpPr>
        <p:spPr>
          <a:xfrm>
            <a:off x="8046943" y="4316298"/>
            <a:ext cx="559187" cy="0"/>
          </a:xfrm>
          <a:prstGeom prst="line">
            <a:avLst/>
          </a:prstGeom>
          <a:ln w="38100">
            <a:solidFill>
              <a:srgbClr val="FFABAB"/>
            </a:solidFill>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013C0F1E-7D1E-4CD9-AF5F-6B0DE3C40780}"/>
              </a:ext>
            </a:extLst>
          </p:cNvPr>
          <p:cNvSpPr txBox="1"/>
          <p:nvPr/>
        </p:nvSpPr>
        <p:spPr>
          <a:xfrm>
            <a:off x="7880292" y="4311511"/>
            <a:ext cx="93309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FFABAB"/>
                </a:solidFill>
                <a:effectLst/>
                <a:uLnTx/>
                <a:uFillTx/>
                <a:latin typeface="微軟正黑體" panose="020B0604030504040204" pitchFamily="34" charset="-120"/>
                <a:ea typeface="微軟正黑體" panose="020B0604030504040204" pitchFamily="34" charset="-120"/>
                <a:cs typeface="+mn-cs"/>
              </a:rPr>
              <a:t>網卡名稱</a:t>
            </a:r>
          </a:p>
        </p:txBody>
      </p:sp>
      <p:sp>
        <p:nvSpPr>
          <p:cNvPr id="16" name="文字方塊 15">
            <a:extLst>
              <a:ext uri="{FF2B5EF4-FFF2-40B4-BE49-F238E27FC236}">
                <a16:creationId xmlns:a16="http://schemas.microsoft.com/office/drawing/2014/main" id="{7428D098-AA38-42B6-AE2B-6D8B396AE051}"/>
              </a:ext>
            </a:extLst>
          </p:cNvPr>
          <p:cNvSpPr txBox="1"/>
          <p:nvPr/>
        </p:nvSpPr>
        <p:spPr>
          <a:xfrm>
            <a:off x="8663555" y="3743874"/>
            <a:ext cx="93309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FFABAB"/>
                </a:solidFill>
                <a:effectLst/>
                <a:uLnTx/>
                <a:uFillTx/>
                <a:latin typeface="微軟正黑體" panose="020B0604030504040204" pitchFamily="34" charset="-120"/>
                <a:ea typeface="微軟正黑體" panose="020B0604030504040204" pitchFamily="34" charset="-120"/>
                <a:cs typeface="+mn-cs"/>
              </a:rPr>
              <a:t>通道模式</a:t>
            </a:r>
          </a:p>
        </p:txBody>
      </p:sp>
    </p:spTree>
    <p:extLst>
      <p:ext uri="{BB962C8B-B14F-4D97-AF65-F5344CB8AC3E}">
        <p14:creationId xmlns:p14="http://schemas.microsoft.com/office/powerpoint/2010/main" val="1978273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a:extLst>
              <a:ext uri="{FF2B5EF4-FFF2-40B4-BE49-F238E27FC236}">
                <a16:creationId xmlns:a16="http://schemas.microsoft.com/office/drawing/2014/main" id="{B5D8D69F-6735-4153-814D-1202CE1C46D1}"/>
              </a:ext>
            </a:extLst>
          </p:cNvPr>
          <p:cNvPicPr>
            <a:picLocks noChangeAspect="1"/>
          </p:cNvPicPr>
          <p:nvPr/>
        </p:nvPicPr>
        <p:blipFill>
          <a:blip r:embed="rId3"/>
          <a:stretch>
            <a:fillRect/>
          </a:stretch>
        </p:blipFill>
        <p:spPr>
          <a:xfrm>
            <a:off x="970489" y="904644"/>
            <a:ext cx="866752" cy="1505411"/>
          </a:xfrm>
          <a:prstGeom prst="rect">
            <a:avLst/>
          </a:prstGeom>
        </p:spPr>
      </p:pic>
      <p:sp>
        <p:nvSpPr>
          <p:cNvPr id="3" name="文本框 3">
            <a:extLst>
              <a:ext uri="{FF2B5EF4-FFF2-40B4-BE49-F238E27FC236}">
                <a16:creationId xmlns:a16="http://schemas.microsoft.com/office/drawing/2014/main" id="{8DAAD921-09E7-4678-8902-9B9B4E9076D3}"/>
              </a:ext>
            </a:extLst>
          </p:cNvPr>
          <p:cNvSpPr txBox="1"/>
          <p:nvPr/>
        </p:nvSpPr>
        <p:spPr>
          <a:xfrm rot="345071">
            <a:off x="3243632" y="825421"/>
            <a:ext cx="193806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1" i="0" u="none" strike="noStrike" kern="1200" cap="none" spc="0" normalizeH="0" baseline="0" noProof="0" dirty="0">
                <a:ln>
                  <a:noFill/>
                </a:ln>
                <a:solidFill>
                  <a:srgbClr val="FFFF99"/>
                </a:solidFill>
                <a:effectLst/>
                <a:uLnTx/>
                <a:uFillTx/>
                <a:latin typeface="SentyTEA 新蒂下午茶体" panose="03000600000000000000" pitchFamily="66" charset="-120"/>
                <a:ea typeface="SentyTEA 新蒂下午茶体" panose="03000600000000000000" pitchFamily="66" charset="-120"/>
                <a:cs typeface="+mn-cs"/>
              </a:rPr>
              <a:t>接收端</a:t>
            </a:r>
            <a:endParaRPr kumimoji="0" lang="zh-CN" altLang="en-US" sz="2000" b="1" i="0" u="none" strike="noStrike" kern="1200" cap="none" spc="0" normalizeH="0" baseline="0" noProof="0" dirty="0">
              <a:ln>
                <a:noFill/>
              </a:ln>
              <a:solidFill>
                <a:srgbClr val="FFFF99"/>
              </a:solidFill>
              <a:effectLst/>
              <a:uLnTx/>
              <a:uFillTx/>
              <a:latin typeface="SentyTEA 新蒂下午茶体" panose="03000600000000000000" pitchFamily="66" charset="-120"/>
              <a:ea typeface="SentyTEA 新蒂下午茶体" panose="03000600000000000000" pitchFamily="66" charset="-120"/>
              <a:cs typeface="+mn-cs"/>
            </a:endParaRPr>
          </a:p>
        </p:txBody>
      </p:sp>
      <p:pic>
        <p:nvPicPr>
          <p:cNvPr id="4" name="图片 1">
            <a:extLst>
              <a:ext uri="{FF2B5EF4-FFF2-40B4-BE49-F238E27FC236}">
                <a16:creationId xmlns:a16="http://schemas.microsoft.com/office/drawing/2014/main" id="{30ED6652-05E1-4AD6-997A-480BFA602FFF}"/>
              </a:ext>
            </a:extLst>
          </p:cNvPr>
          <p:cNvPicPr>
            <a:picLocks noChangeAspect="1"/>
          </p:cNvPicPr>
          <p:nvPr/>
        </p:nvPicPr>
        <p:blipFill>
          <a:blip r:embed="rId4"/>
          <a:stretch>
            <a:fillRect/>
          </a:stretch>
        </p:blipFill>
        <p:spPr>
          <a:xfrm>
            <a:off x="1837242" y="729942"/>
            <a:ext cx="3660044" cy="927407"/>
          </a:xfrm>
          <a:prstGeom prst="rect">
            <a:avLst/>
          </a:prstGeom>
        </p:spPr>
      </p:pic>
      <p:pic>
        <p:nvPicPr>
          <p:cNvPr id="16" name="圖片 15">
            <a:extLst>
              <a:ext uri="{FF2B5EF4-FFF2-40B4-BE49-F238E27FC236}">
                <a16:creationId xmlns:a16="http://schemas.microsoft.com/office/drawing/2014/main" id="{2E355AE1-8279-4414-819D-B9A74A8CC51A}"/>
              </a:ext>
            </a:extLst>
          </p:cNvPr>
          <p:cNvPicPr>
            <a:picLocks noChangeAspect="1"/>
          </p:cNvPicPr>
          <p:nvPr/>
        </p:nvPicPr>
        <p:blipFill rotWithShape="1">
          <a:blip r:embed="rId5">
            <a:extLst>
              <a:ext uri="{28A0092B-C50C-407E-A947-70E740481C1C}">
                <a14:useLocalDpi xmlns:a14="http://schemas.microsoft.com/office/drawing/2010/main" val="0"/>
              </a:ext>
            </a:extLst>
          </a:blip>
          <a:srcRect b="7464"/>
          <a:stretch/>
        </p:blipFill>
        <p:spPr>
          <a:xfrm>
            <a:off x="3667264" y="1966205"/>
            <a:ext cx="6604791" cy="3927869"/>
          </a:xfrm>
          <a:prstGeom prst="rect">
            <a:avLst/>
          </a:prstGeom>
          <a:ln>
            <a:noFill/>
          </a:ln>
          <a:effectLst>
            <a:outerShdw blurRad="190500" algn="tl" rotWithShape="0">
              <a:srgbClr val="000000">
                <a:alpha val="70000"/>
              </a:srgbClr>
            </a:outerShdw>
          </a:effectLst>
        </p:spPr>
      </p:pic>
      <p:sp>
        <p:nvSpPr>
          <p:cNvPr id="17" name="文字方塊 16">
            <a:extLst>
              <a:ext uri="{FF2B5EF4-FFF2-40B4-BE49-F238E27FC236}">
                <a16:creationId xmlns:a16="http://schemas.microsoft.com/office/drawing/2014/main" id="{0973268C-8031-407A-AA6D-185F07F487BB}"/>
              </a:ext>
            </a:extLst>
          </p:cNvPr>
          <p:cNvSpPr txBox="1"/>
          <p:nvPr/>
        </p:nvSpPr>
        <p:spPr>
          <a:xfrm>
            <a:off x="1403865" y="5645579"/>
            <a:ext cx="227116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FFABAB"/>
                </a:solidFill>
                <a:effectLst/>
                <a:uLnTx/>
                <a:uFillTx/>
                <a:latin typeface="微軟正黑體" panose="020B0604030504040204" pitchFamily="34" charset="-120"/>
                <a:ea typeface="微軟正黑體" panose="020B0604030504040204" pitchFamily="34" charset="-120"/>
                <a:cs typeface="+mn-cs"/>
              </a:rPr>
              <a:t>每一行代表收到一個封包</a:t>
            </a:r>
          </a:p>
        </p:txBody>
      </p:sp>
    </p:spTree>
    <p:extLst>
      <p:ext uri="{BB962C8B-B14F-4D97-AF65-F5344CB8AC3E}">
        <p14:creationId xmlns:p14="http://schemas.microsoft.com/office/powerpoint/2010/main" val="4026525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a:extLst>
              <a:ext uri="{FF2B5EF4-FFF2-40B4-BE49-F238E27FC236}">
                <a16:creationId xmlns:a16="http://schemas.microsoft.com/office/drawing/2014/main" id="{B5D8D69F-6735-4153-814D-1202CE1C46D1}"/>
              </a:ext>
            </a:extLst>
          </p:cNvPr>
          <p:cNvPicPr>
            <a:picLocks noChangeAspect="1"/>
          </p:cNvPicPr>
          <p:nvPr/>
        </p:nvPicPr>
        <p:blipFill>
          <a:blip r:embed="rId3"/>
          <a:stretch>
            <a:fillRect/>
          </a:stretch>
        </p:blipFill>
        <p:spPr>
          <a:xfrm>
            <a:off x="970489" y="904644"/>
            <a:ext cx="866752" cy="1505411"/>
          </a:xfrm>
          <a:prstGeom prst="rect">
            <a:avLst/>
          </a:prstGeom>
        </p:spPr>
      </p:pic>
      <p:sp>
        <p:nvSpPr>
          <p:cNvPr id="3" name="文本框 3">
            <a:extLst>
              <a:ext uri="{FF2B5EF4-FFF2-40B4-BE49-F238E27FC236}">
                <a16:creationId xmlns:a16="http://schemas.microsoft.com/office/drawing/2014/main" id="{8DAAD921-09E7-4678-8902-9B9B4E9076D3}"/>
              </a:ext>
            </a:extLst>
          </p:cNvPr>
          <p:cNvSpPr txBox="1"/>
          <p:nvPr/>
        </p:nvSpPr>
        <p:spPr>
          <a:xfrm rot="345071">
            <a:off x="3276289" y="870480"/>
            <a:ext cx="193806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1" i="0" u="none" strike="noStrike" kern="1200" cap="none" spc="0" normalizeH="0" baseline="0" noProof="0" dirty="0">
                <a:ln>
                  <a:noFill/>
                </a:ln>
                <a:solidFill>
                  <a:srgbClr val="FFFF99"/>
                </a:solidFill>
                <a:effectLst/>
                <a:uLnTx/>
                <a:uFillTx/>
                <a:latin typeface="SentyTEA 新蒂下午茶体" panose="03000600000000000000" pitchFamily="66" charset="-120"/>
                <a:ea typeface="SentyTEA 新蒂下午茶体" panose="03000600000000000000" pitchFamily="66" charset="-120"/>
                <a:cs typeface="+mn-cs"/>
              </a:rPr>
              <a:t>發射端</a:t>
            </a:r>
            <a:endParaRPr kumimoji="0" lang="zh-CN" altLang="en-US" sz="2000" b="1" i="0" u="none" strike="noStrike" kern="1200" cap="none" spc="0" normalizeH="0" baseline="0" noProof="0" dirty="0">
              <a:ln>
                <a:noFill/>
              </a:ln>
              <a:solidFill>
                <a:srgbClr val="FFFF99"/>
              </a:solidFill>
              <a:effectLst/>
              <a:uLnTx/>
              <a:uFillTx/>
              <a:latin typeface="SentyTEA 新蒂下午茶体" panose="03000600000000000000" pitchFamily="66" charset="-120"/>
              <a:ea typeface="SentyTEA 新蒂下午茶体" panose="03000600000000000000" pitchFamily="66" charset="-120"/>
              <a:cs typeface="+mn-cs"/>
            </a:endParaRPr>
          </a:p>
        </p:txBody>
      </p:sp>
      <p:pic>
        <p:nvPicPr>
          <p:cNvPr id="4" name="图片 1">
            <a:extLst>
              <a:ext uri="{FF2B5EF4-FFF2-40B4-BE49-F238E27FC236}">
                <a16:creationId xmlns:a16="http://schemas.microsoft.com/office/drawing/2014/main" id="{30ED6652-05E1-4AD6-997A-480BFA602FFF}"/>
              </a:ext>
            </a:extLst>
          </p:cNvPr>
          <p:cNvPicPr>
            <a:picLocks noChangeAspect="1"/>
          </p:cNvPicPr>
          <p:nvPr/>
        </p:nvPicPr>
        <p:blipFill>
          <a:blip r:embed="rId4"/>
          <a:stretch>
            <a:fillRect/>
          </a:stretch>
        </p:blipFill>
        <p:spPr>
          <a:xfrm>
            <a:off x="1837242" y="729942"/>
            <a:ext cx="3660044" cy="927407"/>
          </a:xfrm>
          <a:prstGeom prst="rect">
            <a:avLst/>
          </a:prstGeom>
        </p:spPr>
      </p:pic>
      <p:sp>
        <p:nvSpPr>
          <p:cNvPr id="5" name="內容版面配置區 2">
            <a:extLst>
              <a:ext uri="{FF2B5EF4-FFF2-40B4-BE49-F238E27FC236}">
                <a16:creationId xmlns:a16="http://schemas.microsoft.com/office/drawing/2014/main" id="{1275C714-F33E-46F1-8A63-F7D122841567}"/>
              </a:ext>
            </a:extLst>
          </p:cNvPr>
          <p:cNvSpPr txBox="1">
            <a:spLocks/>
          </p:cNvSpPr>
          <p:nvPr/>
        </p:nvSpPr>
        <p:spPr>
          <a:xfrm>
            <a:off x="2159000" y="2410055"/>
            <a:ext cx="8833832" cy="105083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just"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zh-TW" altLang="en-US"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開啟</a:t>
            </a:r>
            <a:r>
              <a:rPr kumimoji="0" lang="en-US" altLang="zh-TW" sz="2000" b="0" i="0" u="none" strike="noStrike" kern="1200" cap="none" spc="0" normalizeH="0" baseline="0" noProof="0" dirty="0" err="1">
                <a:ln>
                  <a:noFill/>
                </a:ln>
                <a:solidFill>
                  <a:prstClr val="white"/>
                </a:solidFill>
                <a:effectLst/>
                <a:uLnTx/>
                <a:uFillTx/>
                <a:latin typeface="微軟正黑體" panose="020B0604030504040204" pitchFamily="34" charset="-120"/>
                <a:ea typeface="微軟正黑體" panose="020B0604030504040204" pitchFamily="34" charset="-120"/>
                <a:cs typeface="+mn-cs"/>
              </a:rPr>
              <a:t>Matlab</a:t>
            </a:r>
            <a:r>
              <a:rPr kumimoji="0" lang="zh-TW" altLang="en-US"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，執行</a:t>
            </a:r>
            <a:r>
              <a:rPr kumimoji="0" lang="en-US" altLang="zh-TW" sz="2000" b="0" i="0" u="none" strike="noStrike" kern="1200" cap="none" spc="0" normalizeH="0" baseline="0" noProof="0" dirty="0" err="1">
                <a:ln>
                  <a:noFill/>
                </a:ln>
                <a:solidFill>
                  <a:prstClr val="white"/>
                </a:solidFill>
                <a:effectLst/>
                <a:uLnTx/>
                <a:uFillTx/>
                <a:latin typeface="微軟正黑體" panose="020B0604030504040204" pitchFamily="34" charset="-120"/>
                <a:ea typeface="微軟正黑體" panose="020B0604030504040204" pitchFamily="34" charset="-120"/>
                <a:cs typeface="+mn-cs"/>
              </a:rPr>
              <a:t>realtime_csi_music.m</a:t>
            </a:r>
            <a:r>
              <a:rPr kumimoji="0" lang="zh-TW" altLang="en-US"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 建立連線並等待接收端回傳數據</a:t>
            </a:r>
            <a:endParaRPr kumimoji="0" lang="en-US" altLang="zh-TW"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zh-TW"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pic>
        <p:nvPicPr>
          <p:cNvPr id="13" name="圖片 12">
            <a:extLst>
              <a:ext uri="{FF2B5EF4-FFF2-40B4-BE49-F238E27FC236}">
                <a16:creationId xmlns:a16="http://schemas.microsoft.com/office/drawing/2014/main" id="{53C5EA83-238C-4B7E-A8B5-31497A70E8DB}"/>
              </a:ext>
            </a:extLst>
          </p:cNvPr>
          <p:cNvPicPr>
            <a:picLocks noChangeAspect="1"/>
          </p:cNvPicPr>
          <p:nvPr/>
        </p:nvPicPr>
        <p:blipFill>
          <a:blip r:embed="rId5"/>
          <a:stretch>
            <a:fillRect/>
          </a:stretch>
        </p:blipFill>
        <p:spPr>
          <a:xfrm>
            <a:off x="2250884" y="3429000"/>
            <a:ext cx="6492803" cy="104860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680175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FF6DEF51-F273-4822-9C1D-478B08B9658B}"/>
              </a:ext>
            </a:extLst>
          </p:cNvPr>
          <p:cNvPicPr>
            <a:picLocks noChangeAspect="1"/>
          </p:cNvPicPr>
          <p:nvPr/>
        </p:nvPicPr>
        <p:blipFill rotWithShape="1">
          <a:blip r:embed="rId3">
            <a:extLst>
              <a:ext uri="{28A0092B-C50C-407E-A947-70E740481C1C}">
                <a14:useLocalDpi xmlns:a14="http://schemas.microsoft.com/office/drawing/2010/main" val="0"/>
              </a:ext>
            </a:extLst>
          </a:blip>
          <a:srcRect t="17669" r="39383"/>
          <a:stretch/>
        </p:blipFill>
        <p:spPr>
          <a:xfrm>
            <a:off x="3871504" y="4975782"/>
            <a:ext cx="6036505" cy="966300"/>
          </a:xfrm>
          <a:prstGeom prst="rect">
            <a:avLst/>
          </a:prstGeom>
          <a:ln>
            <a:noFill/>
          </a:ln>
          <a:effectLst>
            <a:outerShdw blurRad="190500" algn="tl" rotWithShape="0">
              <a:srgbClr val="000000">
                <a:alpha val="70000"/>
              </a:srgbClr>
            </a:outerShdw>
          </a:effectLst>
        </p:spPr>
      </p:pic>
      <p:pic>
        <p:nvPicPr>
          <p:cNvPr id="2" name="图片 2">
            <a:extLst>
              <a:ext uri="{FF2B5EF4-FFF2-40B4-BE49-F238E27FC236}">
                <a16:creationId xmlns:a16="http://schemas.microsoft.com/office/drawing/2014/main" id="{B5D8D69F-6735-4153-814D-1202CE1C46D1}"/>
              </a:ext>
            </a:extLst>
          </p:cNvPr>
          <p:cNvPicPr>
            <a:picLocks noChangeAspect="1"/>
          </p:cNvPicPr>
          <p:nvPr/>
        </p:nvPicPr>
        <p:blipFill>
          <a:blip r:embed="rId4"/>
          <a:stretch>
            <a:fillRect/>
          </a:stretch>
        </p:blipFill>
        <p:spPr>
          <a:xfrm>
            <a:off x="970489" y="904644"/>
            <a:ext cx="866752" cy="1505411"/>
          </a:xfrm>
          <a:prstGeom prst="rect">
            <a:avLst/>
          </a:prstGeom>
        </p:spPr>
      </p:pic>
      <p:sp>
        <p:nvSpPr>
          <p:cNvPr id="3" name="文本框 3">
            <a:extLst>
              <a:ext uri="{FF2B5EF4-FFF2-40B4-BE49-F238E27FC236}">
                <a16:creationId xmlns:a16="http://schemas.microsoft.com/office/drawing/2014/main" id="{8DAAD921-09E7-4678-8902-9B9B4E9076D3}"/>
              </a:ext>
            </a:extLst>
          </p:cNvPr>
          <p:cNvSpPr txBox="1"/>
          <p:nvPr/>
        </p:nvSpPr>
        <p:spPr>
          <a:xfrm rot="345071">
            <a:off x="3243632" y="825421"/>
            <a:ext cx="193806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1" i="0" u="none" strike="noStrike" kern="1200" cap="none" spc="0" normalizeH="0" baseline="0" noProof="0" dirty="0">
                <a:ln>
                  <a:noFill/>
                </a:ln>
                <a:solidFill>
                  <a:srgbClr val="FFFF99"/>
                </a:solidFill>
                <a:effectLst/>
                <a:uLnTx/>
                <a:uFillTx/>
                <a:latin typeface="SentyTEA 新蒂下午茶体" panose="03000600000000000000" pitchFamily="66" charset="-120"/>
                <a:ea typeface="SentyTEA 新蒂下午茶体" panose="03000600000000000000" pitchFamily="66" charset="-120"/>
                <a:cs typeface="+mn-cs"/>
              </a:rPr>
              <a:t>接收端</a:t>
            </a:r>
            <a:endParaRPr kumimoji="0" lang="zh-CN" altLang="en-US" sz="2000" b="1" i="0" u="none" strike="noStrike" kern="1200" cap="none" spc="0" normalizeH="0" baseline="0" noProof="0" dirty="0">
              <a:ln>
                <a:noFill/>
              </a:ln>
              <a:solidFill>
                <a:srgbClr val="FFFF99"/>
              </a:solidFill>
              <a:effectLst/>
              <a:uLnTx/>
              <a:uFillTx/>
              <a:latin typeface="SentyTEA 新蒂下午茶体" panose="03000600000000000000" pitchFamily="66" charset="-120"/>
              <a:ea typeface="SentyTEA 新蒂下午茶体" panose="03000600000000000000" pitchFamily="66" charset="-120"/>
              <a:cs typeface="+mn-cs"/>
            </a:endParaRPr>
          </a:p>
        </p:txBody>
      </p:sp>
      <p:pic>
        <p:nvPicPr>
          <p:cNvPr id="4" name="图片 1">
            <a:extLst>
              <a:ext uri="{FF2B5EF4-FFF2-40B4-BE49-F238E27FC236}">
                <a16:creationId xmlns:a16="http://schemas.microsoft.com/office/drawing/2014/main" id="{30ED6652-05E1-4AD6-997A-480BFA602FFF}"/>
              </a:ext>
            </a:extLst>
          </p:cNvPr>
          <p:cNvPicPr>
            <a:picLocks noChangeAspect="1"/>
          </p:cNvPicPr>
          <p:nvPr/>
        </p:nvPicPr>
        <p:blipFill>
          <a:blip r:embed="rId5"/>
          <a:stretch>
            <a:fillRect/>
          </a:stretch>
        </p:blipFill>
        <p:spPr>
          <a:xfrm>
            <a:off x="1837242" y="729942"/>
            <a:ext cx="3660044" cy="927407"/>
          </a:xfrm>
          <a:prstGeom prst="rect">
            <a:avLst/>
          </a:prstGeom>
        </p:spPr>
      </p:pic>
      <p:sp>
        <p:nvSpPr>
          <p:cNvPr id="5" name="內容版面配置區 2">
            <a:extLst>
              <a:ext uri="{FF2B5EF4-FFF2-40B4-BE49-F238E27FC236}">
                <a16:creationId xmlns:a16="http://schemas.microsoft.com/office/drawing/2014/main" id="{C42496B9-BBCF-43F1-BC15-37E383929BB0}"/>
              </a:ext>
            </a:extLst>
          </p:cNvPr>
          <p:cNvSpPr txBox="1">
            <a:spLocks/>
          </p:cNvSpPr>
          <p:nvPr/>
        </p:nvSpPr>
        <p:spPr>
          <a:xfrm>
            <a:off x="1960270" y="2152456"/>
            <a:ext cx="9336280" cy="203500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TW" altLang="en-US"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在終端機開啟一視窗 </a:t>
            </a:r>
            <a:r>
              <a:rPr kumimoji="0" lang="en-US" altLang="zh-TW" sz="2000" b="0" i="0" u="none" strike="noStrike" kern="1200" cap="none" spc="0" normalizeH="0" baseline="0" noProof="0" dirty="0" err="1">
                <a:ln>
                  <a:noFill/>
                </a:ln>
                <a:solidFill>
                  <a:srgbClr val="FFFF99"/>
                </a:solidFill>
                <a:effectLst/>
                <a:uLnTx/>
                <a:uFillTx/>
                <a:latin typeface="微軟正黑體" panose="020B0604030504040204" pitchFamily="34" charset="-120"/>
                <a:ea typeface="微軟正黑體" panose="020B0604030504040204" pitchFamily="34" charset="-120"/>
                <a:cs typeface="+mn-cs"/>
              </a:rPr>
              <a:t>sudo</a:t>
            </a:r>
            <a:r>
              <a:rPr kumimoji="0" lang="en-US" altLang="zh-TW" sz="2000" b="0" i="0" u="none" strike="noStrike" kern="1200" cap="none" spc="0" normalizeH="0" baseline="0" noProof="0" dirty="0">
                <a:ln>
                  <a:noFill/>
                </a:ln>
                <a:solidFill>
                  <a:srgbClr val="FFFF99"/>
                </a:solidFill>
                <a:effectLst/>
                <a:uLnTx/>
                <a:uFillTx/>
                <a:latin typeface="微軟正黑體" panose="020B0604030504040204" pitchFamily="34" charset="-120"/>
                <a:ea typeface="微軟正黑體" panose="020B0604030504040204" pitchFamily="34" charset="-120"/>
                <a:cs typeface="+mn-cs"/>
              </a:rPr>
              <a:t> service network-manager restart</a:t>
            </a:r>
            <a:r>
              <a:rPr kumimoji="0" lang="zh-TW" altLang="en-US" sz="2000" b="0" i="0" u="none" strike="noStrike" kern="1200" cap="none" spc="0" normalizeH="0" baseline="0" noProof="0" dirty="0">
                <a:ln>
                  <a:noFill/>
                </a:ln>
                <a:solidFill>
                  <a:srgbClr val="FFFF99"/>
                </a:solidFill>
                <a:effectLst/>
                <a:uLnTx/>
                <a:uFillTx/>
                <a:latin typeface="微軟正黑體" panose="020B0604030504040204" pitchFamily="34" charset="-120"/>
                <a:ea typeface="微軟正黑體" panose="020B0604030504040204" pitchFamily="34" charset="-120"/>
                <a:cs typeface="+mn-cs"/>
              </a:rPr>
              <a:t> </a:t>
            </a:r>
            <a:r>
              <a:rPr kumimoji="0" lang="zh-TW" altLang="en-US"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重新開啟網路連線</a:t>
            </a:r>
            <a:endParaRPr kumimoji="0" lang="en-US" altLang="zh-TW"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zh-TW"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TW" altLang="en-US"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在終端機開啟另一視窗並 </a:t>
            </a:r>
            <a:r>
              <a:rPr kumimoji="0" lang="en-US" altLang="zh-TW" sz="2000" b="0" i="0" u="none" strike="noStrike" kern="1200" cap="none" spc="0" normalizeH="0" baseline="0" noProof="0" dirty="0">
                <a:ln>
                  <a:noFill/>
                </a:ln>
                <a:solidFill>
                  <a:srgbClr val="FFFF99"/>
                </a:solidFill>
                <a:effectLst/>
                <a:uLnTx/>
                <a:uFillTx/>
                <a:latin typeface="微軟正黑體" panose="020B0604030504040204" pitchFamily="34" charset="-120"/>
                <a:ea typeface="微軟正黑體" panose="020B0604030504040204" pitchFamily="34" charset="-120"/>
                <a:cs typeface="+mn-cs"/>
              </a:rPr>
              <a:t>Ping</a:t>
            </a:r>
            <a:r>
              <a:rPr kumimoji="0" lang="zh-TW" altLang="en-US" sz="2000" b="0" i="0" u="none" strike="noStrike" kern="1200" cap="none" spc="0" normalizeH="0" baseline="0" noProof="0" dirty="0">
                <a:ln>
                  <a:noFill/>
                </a:ln>
                <a:solidFill>
                  <a:srgbClr val="FFFF99"/>
                </a:solidFill>
                <a:effectLst/>
                <a:uLnTx/>
                <a:uFillTx/>
                <a:latin typeface="微軟正黑體" panose="020B0604030504040204" pitchFamily="34" charset="-120"/>
                <a:ea typeface="微軟正黑體" panose="020B0604030504040204" pitchFamily="34" charset="-120"/>
                <a:cs typeface="+mn-cs"/>
              </a:rPr>
              <a:t> </a:t>
            </a:r>
            <a:r>
              <a:rPr kumimoji="0" lang="en-US" altLang="zh-TW" sz="2000" b="0" i="0" u="none" strike="noStrike" kern="1200" cap="none" spc="0" normalizeH="0" baseline="0" noProof="0" dirty="0">
                <a:ln>
                  <a:noFill/>
                </a:ln>
                <a:solidFill>
                  <a:srgbClr val="FFFF99"/>
                </a:solidFill>
                <a:effectLst/>
                <a:uLnTx/>
                <a:uFillTx/>
                <a:latin typeface="微軟正黑體" panose="020B0604030504040204" pitchFamily="34" charset="-120"/>
                <a:ea typeface="微軟正黑體" panose="020B0604030504040204" pitchFamily="34" charset="-120"/>
                <a:cs typeface="+mn-cs"/>
              </a:rPr>
              <a:t>AP</a:t>
            </a:r>
            <a:r>
              <a:rPr kumimoji="0" lang="zh-TW" altLang="en-US" sz="2000" b="0" i="0" u="none" strike="noStrike" kern="1200" cap="none" spc="0" normalizeH="0" baseline="0" noProof="0" dirty="0">
                <a:ln>
                  <a:noFill/>
                </a:ln>
                <a:solidFill>
                  <a:srgbClr val="FFFF99"/>
                </a:solidFill>
                <a:effectLst/>
                <a:uLnTx/>
                <a:uFillTx/>
                <a:latin typeface="微軟正黑體" panose="020B0604030504040204" pitchFamily="34" charset="-120"/>
                <a:ea typeface="微軟正黑體" panose="020B0604030504040204" pitchFamily="34" charset="-120"/>
                <a:cs typeface="+mn-cs"/>
              </a:rPr>
              <a:t> </a:t>
            </a:r>
            <a:r>
              <a:rPr kumimoji="0" lang="en-US" altLang="zh-TW" sz="2000" b="0" i="0" u="none" strike="noStrike" kern="1200" cap="none" spc="0" normalizeH="0" baseline="0" noProof="0" dirty="0">
                <a:ln>
                  <a:noFill/>
                </a:ln>
                <a:solidFill>
                  <a:srgbClr val="FFFF99"/>
                </a:solidFill>
                <a:effectLst/>
                <a:uLnTx/>
                <a:uFillTx/>
                <a:latin typeface="微軟正黑體" panose="020B0604030504040204" pitchFamily="34" charset="-120"/>
                <a:ea typeface="微軟正黑體" panose="020B0604030504040204" pitchFamily="34" charset="-120"/>
                <a:cs typeface="+mn-cs"/>
              </a:rPr>
              <a:t>address</a:t>
            </a:r>
            <a:r>
              <a:rPr kumimoji="0" lang="zh-TW" altLang="en-US" sz="2000" b="0" i="0" u="none" strike="noStrike" kern="1200" cap="none" spc="0" normalizeH="0" baseline="0" noProof="0" dirty="0">
                <a:ln>
                  <a:noFill/>
                </a:ln>
                <a:solidFill>
                  <a:srgbClr val="FFFF99"/>
                </a:solidFill>
                <a:effectLst/>
                <a:uLnTx/>
                <a:uFillTx/>
                <a:latin typeface="微軟正黑體" panose="020B0604030504040204" pitchFamily="34" charset="-120"/>
                <a:ea typeface="微軟正黑體" panose="020B0604030504040204" pitchFamily="34" charset="-120"/>
                <a:cs typeface="+mn-cs"/>
              </a:rPr>
              <a:t> </a:t>
            </a:r>
            <a:endParaRPr kumimoji="0" lang="en-US" altLang="zh-TW" sz="2000" b="0" i="0" u="none" strike="noStrike" kern="1200" cap="none" spc="0" normalizeH="0" baseline="0" noProof="0" dirty="0">
              <a:ln>
                <a:noFill/>
              </a:ln>
              <a:solidFill>
                <a:srgbClr val="FFFF99"/>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zh-TW"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TW" altLang="en-US"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在終端機執行 </a:t>
            </a:r>
            <a:r>
              <a:rPr kumimoji="0" lang="en-US" altLang="zh-TW" sz="2000" b="0" i="0" u="none" strike="noStrike" kern="1200" cap="none" spc="0" normalizeH="0" baseline="0" noProof="0" dirty="0" err="1">
                <a:ln>
                  <a:noFill/>
                </a:ln>
                <a:solidFill>
                  <a:srgbClr val="FFFF99"/>
                </a:solidFill>
                <a:effectLst/>
                <a:uLnTx/>
                <a:uFillTx/>
                <a:latin typeface="微軟正黑體" panose="020B0604030504040204" pitchFamily="34" charset="-120"/>
                <a:ea typeface="微軟正黑體" panose="020B0604030504040204" pitchFamily="34" charset="-120"/>
                <a:cs typeface="+mn-cs"/>
              </a:rPr>
              <a:t>sudo</a:t>
            </a:r>
            <a:r>
              <a:rPr kumimoji="0" lang="en-US" altLang="zh-TW" sz="2000" b="0" i="0" u="none" strike="noStrike" kern="1200" cap="none" spc="0" normalizeH="0" baseline="0" noProof="0" dirty="0">
                <a:ln>
                  <a:noFill/>
                </a:ln>
                <a:solidFill>
                  <a:srgbClr val="FFFF99"/>
                </a:solidFill>
                <a:effectLst/>
                <a:uLnTx/>
                <a:uFillTx/>
                <a:latin typeface="微軟正黑體" panose="020B0604030504040204" pitchFamily="34" charset="-120"/>
                <a:ea typeface="微軟正黑體" panose="020B0604030504040204" pitchFamily="34" charset="-120"/>
                <a:cs typeface="+mn-cs"/>
              </a:rPr>
              <a:t> ./</a:t>
            </a:r>
            <a:r>
              <a:rPr kumimoji="0" lang="en-US" altLang="zh-TW" sz="2000" b="0" i="0" u="none" strike="noStrike" kern="1200" cap="none" spc="0" normalizeH="0" baseline="0" noProof="0" dirty="0" err="1">
                <a:ln>
                  <a:noFill/>
                </a:ln>
                <a:solidFill>
                  <a:srgbClr val="FFFF99"/>
                </a:solidFill>
                <a:effectLst/>
                <a:uLnTx/>
                <a:uFillTx/>
                <a:latin typeface="微軟正黑體" panose="020B0604030504040204" pitchFamily="34" charset="-120"/>
                <a:ea typeface="微軟正黑體" panose="020B0604030504040204" pitchFamily="34" charset="-120"/>
                <a:cs typeface="+mn-cs"/>
              </a:rPr>
              <a:t>log_to_server</a:t>
            </a:r>
            <a:r>
              <a:rPr kumimoji="0" lang="en-US" altLang="zh-TW" sz="2000" b="0" i="0" u="none" strike="noStrike" kern="1200" cap="none" spc="0" normalizeH="0" baseline="0" noProof="0" dirty="0">
                <a:ln>
                  <a:noFill/>
                </a:ln>
                <a:solidFill>
                  <a:srgbClr val="FFFF99"/>
                </a:solidFill>
                <a:effectLst/>
                <a:uLnTx/>
                <a:uFillTx/>
                <a:latin typeface="微軟正黑體" panose="020B0604030504040204" pitchFamily="34" charset="-120"/>
                <a:ea typeface="微軟正黑體" panose="020B0604030504040204" pitchFamily="34" charset="-120"/>
                <a:cs typeface="+mn-cs"/>
              </a:rPr>
              <a:t> </a:t>
            </a:r>
            <a:r>
              <a:rPr kumimoji="0" lang="zh-TW" altLang="en-US" sz="2000" b="1" i="0" u="none" strike="noStrike" kern="1200" cap="none" spc="0" normalizeH="0" baseline="0" noProof="0" dirty="0">
                <a:ln>
                  <a:noFill/>
                </a:ln>
                <a:solidFill>
                  <a:srgbClr val="FFFF99"/>
                </a:solidFill>
                <a:effectLst/>
                <a:uLnTx/>
                <a:uFillTx/>
                <a:latin typeface="微軟正黑體" panose="020B0604030504040204" pitchFamily="34" charset="-120"/>
                <a:ea typeface="微軟正黑體" panose="020B0604030504040204" pitchFamily="34" charset="-120"/>
                <a:cs typeface="+mn-cs"/>
              </a:rPr>
              <a:t>發射端主機</a:t>
            </a:r>
            <a:r>
              <a:rPr kumimoji="0" lang="en-US" altLang="zh-TW" sz="2000" b="1" i="0" u="none" strike="noStrike" kern="1200" cap="none" spc="0" normalizeH="0" baseline="0" noProof="0" dirty="0">
                <a:ln>
                  <a:noFill/>
                </a:ln>
                <a:solidFill>
                  <a:srgbClr val="FFFF99"/>
                </a:solidFill>
                <a:effectLst/>
                <a:uLnTx/>
                <a:uFillTx/>
                <a:latin typeface="微軟正黑體" panose="020B0604030504040204" pitchFamily="34" charset="-120"/>
                <a:ea typeface="微軟正黑體" panose="020B0604030504040204" pitchFamily="34" charset="-120"/>
                <a:cs typeface="+mn-cs"/>
              </a:rPr>
              <a:t>IP</a:t>
            </a:r>
            <a:r>
              <a:rPr kumimoji="0" lang="zh-TW" altLang="en-US" sz="2000" b="1" i="0" u="none" strike="noStrike" kern="1200" cap="none" spc="0" normalizeH="0" baseline="0" noProof="0" dirty="0">
                <a:ln>
                  <a:noFill/>
                </a:ln>
                <a:solidFill>
                  <a:srgbClr val="FFFF99"/>
                </a:solidFill>
                <a:effectLst/>
                <a:uLnTx/>
                <a:uFillTx/>
                <a:latin typeface="微軟正黑體" panose="020B0604030504040204" pitchFamily="34" charset="-120"/>
                <a:ea typeface="微軟正黑體" panose="020B0604030504040204" pitchFamily="34" charset="-120"/>
                <a:cs typeface="+mn-cs"/>
              </a:rPr>
              <a:t>位址</a:t>
            </a:r>
            <a:r>
              <a:rPr kumimoji="0" lang="en-US" altLang="zh-TW" sz="2000" b="1" i="0" u="none" strike="noStrike" kern="1200" cap="none" spc="0" normalizeH="0" baseline="0" noProof="0" dirty="0">
                <a:ln>
                  <a:noFill/>
                </a:ln>
                <a:solidFill>
                  <a:srgbClr val="FFFF99"/>
                </a:solidFill>
                <a:effectLst/>
                <a:uLnTx/>
                <a:uFillTx/>
                <a:latin typeface="微軟正黑體" panose="020B0604030504040204" pitchFamily="34" charset="-120"/>
                <a:ea typeface="微軟正黑體" panose="020B0604030504040204" pitchFamily="34" charset="-120"/>
                <a:cs typeface="+mn-cs"/>
              </a:rPr>
              <a:t> </a:t>
            </a:r>
            <a:r>
              <a:rPr kumimoji="0" lang="en-US" altLang="zh-TW" sz="2000" b="0" i="0" u="none" strike="noStrike" kern="1200" cap="none" spc="0" normalizeH="0" baseline="0" noProof="0" dirty="0">
                <a:ln>
                  <a:noFill/>
                </a:ln>
                <a:solidFill>
                  <a:srgbClr val="FFFF99"/>
                </a:solidFill>
                <a:effectLst/>
                <a:uLnTx/>
                <a:uFillTx/>
                <a:latin typeface="微軟正黑體" panose="020B0604030504040204" pitchFamily="34" charset="-120"/>
                <a:ea typeface="微軟正黑體" panose="020B0604030504040204" pitchFamily="34" charset="-120"/>
                <a:cs typeface="+mn-cs"/>
              </a:rPr>
              <a:t>8090</a:t>
            </a:r>
            <a:r>
              <a:rPr kumimoji="0" lang="zh-TW" altLang="en-US" sz="2000" b="0" i="0" u="none" strike="noStrike" kern="1200" cap="none" spc="0" normalizeH="0" baseline="0" noProof="0" dirty="0">
                <a:ln>
                  <a:noFill/>
                </a:ln>
                <a:solidFill>
                  <a:srgbClr val="FFFF99"/>
                </a:solidFill>
                <a:effectLst/>
                <a:uLnTx/>
                <a:uFillTx/>
                <a:latin typeface="微軟正黑體" panose="020B0604030504040204" pitchFamily="34" charset="-120"/>
                <a:ea typeface="微軟正黑體" panose="020B0604030504040204" pitchFamily="34" charset="-120"/>
                <a:cs typeface="+mn-cs"/>
              </a:rPr>
              <a:t> </a:t>
            </a:r>
            <a:r>
              <a:rPr kumimoji="0" lang="zh-TW" altLang="en-US"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將數據傳送至發射端</a:t>
            </a:r>
            <a:endParaRPr kumimoji="0" lang="en-US" altLang="zh-TW" sz="2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457200" marR="0" lvl="1" indent="0" algn="l" defTabSz="914400" rtl="0" eaLnBrk="1" fontAlgn="auto" latinLnBrk="0" hangingPunct="1">
              <a:lnSpc>
                <a:spcPct val="90000"/>
              </a:lnSpc>
              <a:spcBef>
                <a:spcPts val="500"/>
              </a:spcBef>
              <a:spcAft>
                <a:spcPts val="0"/>
              </a:spcAft>
              <a:buClrTx/>
              <a:buSzTx/>
              <a:buFont typeface="Wingdings" panose="05000000000000000000" pitchFamily="2" charset="2"/>
              <a:buChar char="Ø"/>
              <a:tabLst/>
              <a:defRPr/>
            </a:pPr>
            <a:endParaRPr kumimoji="0" lang="en-US" altLang="zh-TW" sz="16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zh-TW"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zh-TW"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zh-TW" altLang="en-US"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7" name="內容版面配置區 2">
            <a:extLst>
              <a:ext uri="{FF2B5EF4-FFF2-40B4-BE49-F238E27FC236}">
                <a16:creationId xmlns:a16="http://schemas.microsoft.com/office/drawing/2014/main" id="{23535184-CD8F-497A-B38F-70E2E92FCEBC}"/>
              </a:ext>
            </a:extLst>
          </p:cNvPr>
          <p:cNvSpPr txBox="1">
            <a:spLocks/>
          </p:cNvSpPr>
          <p:nvPr/>
        </p:nvSpPr>
        <p:spPr>
          <a:xfrm rot="21183768">
            <a:off x="1300128" y="4298687"/>
            <a:ext cx="3188764" cy="45108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zh-TW"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zh-TW"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zh-TW" altLang="en-US"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10" name="語音泡泡: 圓角矩形 9">
            <a:extLst>
              <a:ext uri="{FF2B5EF4-FFF2-40B4-BE49-F238E27FC236}">
                <a16:creationId xmlns:a16="http://schemas.microsoft.com/office/drawing/2014/main" id="{3B0A0CD4-615F-46B3-966A-AC1B72DA3FE8}"/>
              </a:ext>
            </a:extLst>
          </p:cNvPr>
          <p:cNvSpPr/>
          <p:nvPr/>
        </p:nvSpPr>
        <p:spPr>
          <a:xfrm rot="21322818">
            <a:off x="1434015" y="4641095"/>
            <a:ext cx="2920988" cy="469443"/>
          </a:xfrm>
          <a:prstGeom prst="wedgeRoundRectCallout">
            <a:avLst>
              <a:gd name="adj1" fmla="val 35498"/>
              <a:gd name="adj2" fmla="val 102882"/>
              <a:gd name="adj3" fmla="val 16667"/>
            </a:avLst>
          </a:prstGeom>
          <a:solidFill>
            <a:srgbClr val="F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發射端即會顯示成功連線</a:t>
            </a:r>
            <a:endParaRPr kumimoji="0" lang="en-US" altLang="zh-TW" sz="14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892457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1">
            <a:extLst>
              <a:ext uri="{FF2B5EF4-FFF2-40B4-BE49-F238E27FC236}">
                <a16:creationId xmlns:a16="http://schemas.microsoft.com/office/drawing/2014/main" id="{6DA6C1A7-65E6-4F8B-B3EE-970D60B38ECE}"/>
              </a:ext>
            </a:extLst>
          </p:cNvPr>
          <p:cNvPicPr>
            <a:picLocks noChangeAspect="1"/>
          </p:cNvPicPr>
          <p:nvPr/>
        </p:nvPicPr>
        <p:blipFill>
          <a:blip r:embed="rId3"/>
          <a:stretch>
            <a:fillRect/>
          </a:stretch>
        </p:blipFill>
        <p:spPr>
          <a:xfrm>
            <a:off x="1837242" y="729942"/>
            <a:ext cx="3660044" cy="927407"/>
          </a:xfrm>
          <a:prstGeom prst="rect">
            <a:avLst/>
          </a:prstGeom>
        </p:spPr>
      </p:pic>
      <p:pic>
        <p:nvPicPr>
          <p:cNvPr id="6" name="图片 2">
            <a:extLst>
              <a:ext uri="{FF2B5EF4-FFF2-40B4-BE49-F238E27FC236}">
                <a16:creationId xmlns:a16="http://schemas.microsoft.com/office/drawing/2014/main" id="{C6AD5501-D743-494B-AC11-7AE216AA9047}"/>
              </a:ext>
            </a:extLst>
          </p:cNvPr>
          <p:cNvPicPr>
            <a:picLocks noChangeAspect="1"/>
          </p:cNvPicPr>
          <p:nvPr/>
        </p:nvPicPr>
        <p:blipFill>
          <a:blip r:embed="rId4"/>
          <a:stretch>
            <a:fillRect/>
          </a:stretch>
        </p:blipFill>
        <p:spPr>
          <a:xfrm>
            <a:off x="970489" y="904644"/>
            <a:ext cx="866752" cy="1505411"/>
          </a:xfrm>
          <a:prstGeom prst="rect">
            <a:avLst/>
          </a:prstGeom>
        </p:spPr>
      </p:pic>
      <p:sp>
        <p:nvSpPr>
          <p:cNvPr id="8" name="文本框 3">
            <a:extLst>
              <a:ext uri="{FF2B5EF4-FFF2-40B4-BE49-F238E27FC236}">
                <a16:creationId xmlns:a16="http://schemas.microsoft.com/office/drawing/2014/main" id="{E3B597D8-1C31-4BCC-AC54-FD56AABCC99F}"/>
              </a:ext>
            </a:extLst>
          </p:cNvPr>
          <p:cNvSpPr txBox="1"/>
          <p:nvPr/>
        </p:nvSpPr>
        <p:spPr>
          <a:xfrm rot="345071">
            <a:off x="3102118" y="814534"/>
            <a:ext cx="193806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1" i="0" u="none" strike="noStrike" kern="1200" cap="none" spc="0" normalizeH="0" baseline="0" noProof="0" dirty="0">
                <a:ln>
                  <a:noFill/>
                </a:ln>
                <a:solidFill>
                  <a:srgbClr val="FFFF99"/>
                </a:solidFill>
                <a:effectLst/>
                <a:uLnTx/>
                <a:uFillTx/>
                <a:latin typeface="SentyTEA 新蒂下午茶体" panose="03000600000000000000" pitchFamily="66" charset="-120"/>
                <a:ea typeface="SentyTEA 新蒂下午茶体" panose="03000600000000000000" pitchFamily="66" charset="-120"/>
                <a:cs typeface="+mn-cs"/>
              </a:rPr>
              <a:t>系統架構</a:t>
            </a:r>
            <a:endParaRPr kumimoji="0" lang="zh-CN" altLang="en-US" sz="2000" b="1" i="0" u="none" strike="noStrike" kern="1200" cap="none" spc="0" normalizeH="0" baseline="0" noProof="0" dirty="0">
              <a:ln>
                <a:noFill/>
              </a:ln>
              <a:solidFill>
                <a:srgbClr val="FFFF99"/>
              </a:solidFill>
              <a:effectLst/>
              <a:uLnTx/>
              <a:uFillTx/>
              <a:latin typeface="SentyTEA 新蒂下午茶体" panose="03000600000000000000" pitchFamily="66" charset="-120"/>
              <a:ea typeface="SentyTEA 新蒂下午茶体" panose="03000600000000000000" pitchFamily="66" charset="-120"/>
              <a:cs typeface="+mn-cs"/>
            </a:endParaRPr>
          </a:p>
        </p:txBody>
      </p:sp>
      <p:sp>
        <p:nvSpPr>
          <p:cNvPr id="10" name="內容版面配置區 2">
            <a:extLst>
              <a:ext uri="{FF2B5EF4-FFF2-40B4-BE49-F238E27FC236}">
                <a16:creationId xmlns:a16="http://schemas.microsoft.com/office/drawing/2014/main" id="{9E497B8D-4347-4CD4-A0CE-93C722296E16}"/>
              </a:ext>
            </a:extLst>
          </p:cNvPr>
          <p:cNvSpPr txBox="1">
            <a:spLocks/>
          </p:cNvSpPr>
          <p:nvPr/>
        </p:nvSpPr>
        <p:spPr>
          <a:xfrm>
            <a:off x="970489" y="2806814"/>
            <a:ext cx="4768871" cy="29656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zh-TW" altLang="en-US"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執行完以上步驟即可</a:t>
            </a:r>
            <a:endParaRPr kumimoji="0" lang="en-US" altLang="zh-TW"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endParaRPr lang="en-US" altLang="zh-TW" sz="1400" dirty="0">
              <a:solidFill>
                <a:schemeClr val="bg1"/>
              </a:solidFill>
              <a:latin typeface="微軟正黑體" panose="020B0604030504040204" pitchFamily="34" charset="-120"/>
              <a:ea typeface="微軟正黑體" panose="020B0604030504040204" pitchFamily="34" charset="-120"/>
            </a:endParaRPr>
          </a:p>
          <a:p>
            <a:pPr marL="342900" indent="-342900" algn="just">
              <a:lnSpc>
                <a:spcPct val="150000"/>
              </a:lnSpc>
              <a:buFontTx/>
              <a:buAutoNum type="arabicPeriod"/>
            </a:pPr>
            <a:r>
              <a:rPr lang="zh-TW" altLang="en-US" sz="2000" dirty="0">
                <a:solidFill>
                  <a:schemeClr val="bg1"/>
                </a:solidFill>
                <a:latin typeface="微軟正黑體" panose="020B0604030504040204" pitchFamily="34" charset="-120"/>
                <a:ea typeface="微軟正黑體" panose="020B0604030504040204" pitchFamily="34" charset="-120"/>
              </a:rPr>
              <a:t>實時可視化觀察</a:t>
            </a:r>
            <a:r>
              <a:rPr lang="en-US" altLang="zh-TW" sz="2000" dirty="0">
                <a:solidFill>
                  <a:schemeClr val="bg1"/>
                </a:solidFill>
                <a:latin typeface="微軟正黑體" panose="020B0604030504040204" pitchFamily="34" charset="-120"/>
                <a:ea typeface="微軟正黑體" panose="020B0604030504040204" pitchFamily="34" charset="-120"/>
              </a:rPr>
              <a:t>CSI</a:t>
            </a:r>
            <a:r>
              <a:rPr lang="zh-TW" altLang="en-US" sz="2000" dirty="0">
                <a:solidFill>
                  <a:schemeClr val="bg1"/>
                </a:solidFill>
                <a:latin typeface="微軟正黑體" panose="020B0604030504040204" pitchFamily="34" charset="-120"/>
                <a:ea typeface="微軟正黑體" panose="020B0604030504040204" pitchFamily="34" charset="-120"/>
              </a:rPr>
              <a:t>隨通道環境的變化</a:t>
            </a:r>
            <a:endParaRPr lang="en-US" altLang="zh-TW" sz="2000" dirty="0">
              <a:solidFill>
                <a:schemeClr val="bg1"/>
              </a:solidFill>
              <a:latin typeface="微軟正黑體" panose="020B0604030504040204" pitchFamily="34" charset="-120"/>
              <a:ea typeface="微軟正黑體" panose="020B0604030504040204" pitchFamily="34" charset="-120"/>
            </a:endParaRPr>
          </a:p>
          <a:p>
            <a:pPr marL="342900" indent="-342900" algn="just">
              <a:lnSpc>
                <a:spcPct val="150000"/>
              </a:lnSpc>
              <a:buAutoNum type="arabicPeriod"/>
            </a:pPr>
            <a:r>
              <a:rPr lang="zh-TW" altLang="en-US" sz="2000" dirty="0">
                <a:solidFill>
                  <a:schemeClr val="bg1"/>
                </a:solidFill>
                <a:latin typeface="微軟正黑體" panose="020B0604030504040204" pitchFamily="34" charset="-120"/>
                <a:ea typeface="微軟正黑體" panose="020B0604030504040204" pitchFamily="34" charset="-120"/>
              </a:rPr>
              <a:t>呼吸頻率估算</a:t>
            </a:r>
            <a:endParaRPr lang="en-US" altLang="zh-TW" sz="2000" dirty="0">
              <a:solidFill>
                <a:schemeClr val="bg1"/>
              </a:solidFill>
              <a:latin typeface="微軟正黑體" panose="020B0604030504040204" pitchFamily="34" charset="-120"/>
              <a:ea typeface="微軟正黑體" panose="020B0604030504040204" pitchFamily="34" charset="-120"/>
            </a:endParaRPr>
          </a:p>
          <a:p>
            <a:pPr marL="342900" indent="-342900" algn="just">
              <a:lnSpc>
                <a:spcPct val="150000"/>
              </a:lnSpc>
              <a:buAutoNum type="arabicPeriod"/>
            </a:pPr>
            <a:r>
              <a:rPr lang="zh-TW" altLang="en-US" sz="2000" dirty="0">
                <a:solidFill>
                  <a:schemeClr val="bg1"/>
                </a:solidFill>
                <a:latin typeface="微軟正黑體" panose="020B0604030504040204" pitchFamily="34" charset="-120"/>
                <a:ea typeface="微軟正黑體" panose="020B0604030504040204" pitchFamily="34" charset="-120"/>
              </a:rPr>
              <a:t>與手機 </a:t>
            </a:r>
            <a:r>
              <a:rPr lang="en-US" altLang="zh-TW" sz="2000" dirty="0">
                <a:solidFill>
                  <a:schemeClr val="bg1"/>
                </a:solidFill>
                <a:latin typeface="微軟正黑體" panose="020B0604030504040204" pitchFamily="34" charset="-120"/>
                <a:ea typeface="微軟正黑體" panose="020B0604030504040204" pitchFamily="34" charset="-120"/>
              </a:rPr>
              <a:t>APP</a:t>
            </a:r>
            <a:r>
              <a:rPr lang="zh-TW" altLang="en-US" sz="2000" dirty="0">
                <a:solidFill>
                  <a:schemeClr val="bg1"/>
                </a:solidFill>
                <a:latin typeface="微軟正黑體" panose="020B0604030504040204" pitchFamily="34" charset="-120"/>
                <a:ea typeface="微軟正黑體" panose="020B0604030504040204" pitchFamily="34" charset="-120"/>
              </a:rPr>
              <a:t> 連線</a:t>
            </a:r>
            <a:endParaRPr lang="en-US" altLang="zh-TW" sz="2000" dirty="0">
              <a:solidFill>
                <a:schemeClr val="bg1"/>
              </a:solidFill>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zh-TW" sz="16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zh-TW"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zh-TW"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zh-TW" altLang="en-US" sz="20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pic>
        <p:nvPicPr>
          <p:cNvPr id="12" name="圖片 11">
            <a:extLst>
              <a:ext uri="{FF2B5EF4-FFF2-40B4-BE49-F238E27FC236}">
                <a16:creationId xmlns:a16="http://schemas.microsoft.com/office/drawing/2014/main" id="{09E8E4AD-7384-4E80-B404-0B77CC33897D}"/>
              </a:ext>
            </a:extLst>
          </p:cNvPr>
          <p:cNvPicPr>
            <a:picLocks noChangeAspect="1"/>
          </p:cNvPicPr>
          <p:nvPr/>
        </p:nvPicPr>
        <p:blipFill>
          <a:blip r:embed="rId5"/>
          <a:stretch>
            <a:fillRect/>
          </a:stretch>
        </p:blipFill>
        <p:spPr>
          <a:xfrm>
            <a:off x="5994400" y="2230355"/>
            <a:ext cx="5378422" cy="3342568"/>
          </a:xfrm>
          <a:prstGeom prst="rect">
            <a:avLst/>
          </a:prstGeom>
          <a:ln w="57150">
            <a:solidFill>
              <a:schemeClr val="bg1"/>
            </a:solidFill>
          </a:ln>
        </p:spPr>
      </p:pic>
      <p:sp>
        <p:nvSpPr>
          <p:cNvPr id="13" name="文字方塊 12">
            <a:extLst>
              <a:ext uri="{FF2B5EF4-FFF2-40B4-BE49-F238E27FC236}">
                <a16:creationId xmlns:a16="http://schemas.microsoft.com/office/drawing/2014/main" id="{D60D3C8D-2847-4F9E-A870-7752BF9C2C25}"/>
              </a:ext>
            </a:extLst>
          </p:cNvPr>
          <p:cNvSpPr txBox="1"/>
          <p:nvPr/>
        </p:nvSpPr>
        <p:spPr>
          <a:xfrm>
            <a:off x="9579273" y="4570968"/>
            <a:ext cx="1757212" cy="369332"/>
          </a:xfrm>
          <a:prstGeom prst="rect">
            <a:avLst/>
          </a:prstGeom>
          <a:solidFill>
            <a:schemeClr val="bg1"/>
          </a:solidFill>
        </p:spPr>
        <p:txBody>
          <a:bodyPr wrap="none" rtlCol="0">
            <a:spAutoFit/>
          </a:bodyPr>
          <a:lstStyle/>
          <a:p>
            <a:r>
              <a:rPr lang="en-US" altLang="zh-TW" b="1" dirty="0">
                <a:solidFill>
                  <a:srgbClr val="FF0000"/>
                </a:solidFill>
                <a:latin typeface="微軟正黑體" panose="020B0604030504040204" pitchFamily="34" charset="-120"/>
                <a:ea typeface="微軟正黑體" panose="020B0604030504040204" pitchFamily="34" charset="-120"/>
              </a:rPr>
              <a:t>CSI</a:t>
            </a:r>
            <a:r>
              <a:rPr lang="zh-TW" altLang="en-US" b="1" dirty="0">
                <a:solidFill>
                  <a:srgbClr val="FF0000"/>
                </a:solidFill>
                <a:latin typeface="微軟正黑體" panose="020B0604030504040204" pitchFamily="34" charset="-120"/>
                <a:ea typeface="微軟正黑體" panose="020B0604030504040204" pitchFamily="34" charset="-120"/>
              </a:rPr>
              <a:t> 實時變化圖</a:t>
            </a:r>
          </a:p>
        </p:txBody>
      </p:sp>
      <p:sp>
        <p:nvSpPr>
          <p:cNvPr id="14" name="文字方塊 13">
            <a:extLst>
              <a:ext uri="{FF2B5EF4-FFF2-40B4-BE49-F238E27FC236}">
                <a16:creationId xmlns:a16="http://schemas.microsoft.com/office/drawing/2014/main" id="{541B9A91-5F7F-4BAE-9A45-A82561C71781}"/>
              </a:ext>
            </a:extLst>
          </p:cNvPr>
          <p:cNvSpPr txBox="1"/>
          <p:nvPr/>
        </p:nvSpPr>
        <p:spPr>
          <a:xfrm>
            <a:off x="8248388" y="5209268"/>
            <a:ext cx="1988045" cy="369332"/>
          </a:xfrm>
          <a:prstGeom prst="rect">
            <a:avLst/>
          </a:prstGeom>
          <a:solidFill>
            <a:schemeClr val="bg1"/>
          </a:solidFill>
        </p:spPr>
        <p:txBody>
          <a:bodyPr wrap="none" rtlCol="0">
            <a:spAutoFit/>
          </a:bodyPr>
          <a:lstStyle/>
          <a:p>
            <a:r>
              <a:rPr lang="en-US" altLang="zh-TW" b="1" dirty="0">
                <a:solidFill>
                  <a:srgbClr val="FF0000"/>
                </a:solidFill>
                <a:latin typeface="微軟正黑體" panose="020B0604030504040204" pitchFamily="34" charset="-120"/>
                <a:ea typeface="微軟正黑體" panose="020B0604030504040204" pitchFamily="34" charset="-120"/>
              </a:rPr>
              <a:t>CSI</a:t>
            </a:r>
            <a:r>
              <a:rPr lang="zh-TW" altLang="en-US" b="1" dirty="0">
                <a:solidFill>
                  <a:srgbClr val="FF0000"/>
                </a:solidFill>
                <a:latin typeface="微軟正黑體" panose="020B0604030504040204" pitchFamily="34" charset="-120"/>
                <a:ea typeface="微軟正黑體" panose="020B0604030504040204" pitchFamily="34" charset="-120"/>
              </a:rPr>
              <a:t> 封包相關資訊</a:t>
            </a:r>
          </a:p>
        </p:txBody>
      </p:sp>
      <p:sp>
        <p:nvSpPr>
          <p:cNvPr id="15" name="文字方塊 14">
            <a:extLst>
              <a:ext uri="{FF2B5EF4-FFF2-40B4-BE49-F238E27FC236}">
                <a16:creationId xmlns:a16="http://schemas.microsoft.com/office/drawing/2014/main" id="{908E6CA4-3A12-4E61-AA8F-8E553349FC00}"/>
              </a:ext>
            </a:extLst>
          </p:cNvPr>
          <p:cNvSpPr txBox="1"/>
          <p:nvPr/>
        </p:nvSpPr>
        <p:spPr>
          <a:xfrm>
            <a:off x="6597387" y="3233150"/>
            <a:ext cx="2218877" cy="369332"/>
          </a:xfrm>
          <a:prstGeom prst="rect">
            <a:avLst/>
          </a:prstGeom>
          <a:solidFill>
            <a:schemeClr val="bg1"/>
          </a:solidFill>
        </p:spPr>
        <p:txBody>
          <a:bodyPr wrap="none" rtlCol="0">
            <a:spAutoFit/>
          </a:bodyPr>
          <a:lstStyle/>
          <a:p>
            <a:r>
              <a:rPr lang="en-US" altLang="zh-TW" b="1" dirty="0">
                <a:solidFill>
                  <a:srgbClr val="FF0000"/>
                </a:solidFill>
                <a:latin typeface="微軟正黑體" panose="020B0604030504040204" pitchFamily="34" charset="-120"/>
                <a:ea typeface="微軟正黑體" panose="020B0604030504040204" pitchFamily="34" charset="-120"/>
              </a:rPr>
              <a:t>CSI</a:t>
            </a:r>
            <a:r>
              <a:rPr lang="zh-TW" altLang="en-US" b="1" dirty="0">
                <a:solidFill>
                  <a:srgbClr val="FF0000"/>
                </a:solidFill>
                <a:latin typeface="微軟正黑體" panose="020B0604030504040204" pitchFamily="34" charset="-120"/>
                <a:ea typeface="微軟正黑體" panose="020B0604030504040204" pitchFamily="34" charset="-120"/>
              </a:rPr>
              <a:t> 計算之呼吸頻率</a:t>
            </a:r>
          </a:p>
        </p:txBody>
      </p:sp>
    </p:spTree>
    <p:extLst>
      <p:ext uri="{BB962C8B-B14F-4D97-AF65-F5344CB8AC3E}">
        <p14:creationId xmlns:p14="http://schemas.microsoft.com/office/powerpoint/2010/main" val="2673732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1">
            <a:extLst>
              <a:ext uri="{FF2B5EF4-FFF2-40B4-BE49-F238E27FC236}">
                <a16:creationId xmlns:a16="http://schemas.microsoft.com/office/drawing/2014/main" id="{2FCA409C-67A2-4804-ABEA-8CF48DB25987}"/>
              </a:ext>
            </a:extLst>
          </p:cNvPr>
          <p:cNvPicPr>
            <a:picLocks noChangeAspect="1"/>
          </p:cNvPicPr>
          <p:nvPr/>
        </p:nvPicPr>
        <p:blipFill>
          <a:blip r:embed="rId5"/>
          <a:stretch>
            <a:fillRect/>
          </a:stretch>
        </p:blipFill>
        <p:spPr>
          <a:xfrm>
            <a:off x="1837242" y="729943"/>
            <a:ext cx="2683958" cy="821852"/>
          </a:xfrm>
          <a:prstGeom prst="rect">
            <a:avLst/>
          </a:prstGeom>
        </p:spPr>
      </p:pic>
      <p:pic>
        <p:nvPicPr>
          <p:cNvPr id="10" name="图片 2">
            <a:extLst>
              <a:ext uri="{FF2B5EF4-FFF2-40B4-BE49-F238E27FC236}">
                <a16:creationId xmlns:a16="http://schemas.microsoft.com/office/drawing/2014/main" id="{98570369-DEA7-43D9-A456-21684D221EFF}"/>
              </a:ext>
            </a:extLst>
          </p:cNvPr>
          <p:cNvPicPr>
            <a:picLocks noChangeAspect="1"/>
          </p:cNvPicPr>
          <p:nvPr/>
        </p:nvPicPr>
        <p:blipFill>
          <a:blip r:embed="rId6"/>
          <a:stretch>
            <a:fillRect/>
          </a:stretch>
        </p:blipFill>
        <p:spPr>
          <a:xfrm>
            <a:off x="970489" y="904644"/>
            <a:ext cx="866752" cy="1505411"/>
          </a:xfrm>
          <a:prstGeom prst="rect">
            <a:avLst/>
          </a:prstGeom>
        </p:spPr>
      </p:pic>
      <p:sp>
        <p:nvSpPr>
          <p:cNvPr id="11" name="文本框 3">
            <a:extLst>
              <a:ext uri="{FF2B5EF4-FFF2-40B4-BE49-F238E27FC236}">
                <a16:creationId xmlns:a16="http://schemas.microsoft.com/office/drawing/2014/main" id="{D33FBD7A-DAAE-482E-A7CF-CF68AF708DCD}"/>
              </a:ext>
            </a:extLst>
          </p:cNvPr>
          <p:cNvSpPr txBox="1"/>
          <p:nvPr/>
        </p:nvSpPr>
        <p:spPr>
          <a:xfrm rot="345071">
            <a:off x="3202358" y="885882"/>
            <a:ext cx="1036864" cy="584775"/>
          </a:xfrm>
          <a:prstGeom prst="rect">
            <a:avLst/>
          </a:prstGeom>
          <a:noFill/>
        </p:spPr>
        <p:txBody>
          <a:bodyPr wrap="square" rtlCol="0">
            <a:spAutoFit/>
          </a:bodyPr>
          <a:lstStyle/>
          <a:p>
            <a:r>
              <a:rPr lang="zh-TW" altLang="en-US" sz="3200" b="1" dirty="0">
                <a:solidFill>
                  <a:srgbClr val="FFFF99"/>
                </a:solidFill>
                <a:latin typeface="SentyTEA 新蒂下午茶体" panose="03000600000000000000" pitchFamily="66" charset="-120"/>
                <a:ea typeface="SentyTEA 新蒂下午茶体" panose="03000600000000000000" pitchFamily="66" charset="-120"/>
              </a:rPr>
              <a:t>動機</a:t>
            </a:r>
            <a:endParaRPr lang="zh-CN" altLang="en-US" b="1" dirty="0">
              <a:solidFill>
                <a:srgbClr val="FFFF99"/>
              </a:solidFill>
              <a:latin typeface="SentyTEA 新蒂下午茶体" panose="03000600000000000000" pitchFamily="66" charset="-120"/>
              <a:ea typeface="SentyTEA 新蒂下午茶体" panose="03000600000000000000" pitchFamily="66" charset="-120"/>
            </a:endParaRPr>
          </a:p>
        </p:txBody>
      </p:sp>
      <p:sp>
        <p:nvSpPr>
          <p:cNvPr id="2" name="文字方塊 1">
            <a:extLst>
              <a:ext uri="{FF2B5EF4-FFF2-40B4-BE49-F238E27FC236}">
                <a16:creationId xmlns:a16="http://schemas.microsoft.com/office/drawing/2014/main" id="{D20149D5-AF10-4AB5-864A-DAE8A4636B01}"/>
              </a:ext>
            </a:extLst>
          </p:cNvPr>
          <p:cNvSpPr txBox="1"/>
          <p:nvPr/>
        </p:nvSpPr>
        <p:spPr>
          <a:xfrm>
            <a:off x="3046085" y="4576214"/>
            <a:ext cx="2031325" cy="461665"/>
          </a:xfrm>
          <a:prstGeom prst="rect">
            <a:avLst/>
          </a:prstGeom>
          <a:noFill/>
        </p:spPr>
        <p:txBody>
          <a:bodyPr wrap="none" rtlCol="0">
            <a:spAutoFit/>
          </a:bodyPr>
          <a:lstStyle/>
          <a:p>
            <a:r>
              <a:rPr lang="zh-TW" altLang="en-US" sz="2400" dirty="0">
                <a:solidFill>
                  <a:schemeClr val="bg1"/>
                </a:solidFill>
                <a:latin typeface="微軟正黑體" panose="020B0604030504040204" pitchFamily="34" charset="-120"/>
                <a:ea typeface="微軟正黑體" panose="020B0604030504040204" pitchFamily="34" charset="-120"/>
              </a:rPr>
              <a:t>呼吸困難、喘</a:t>
            </a:r>
            <a:endParaRPr lang="en-US" altLang="zh-TW" sz="2400" dirty="0">
              <a:solidFill>
                <a:schemeClr val="bg1"/>
              </a:solidFill>
              <a:latin typeface="微軟正黑體" panose="020B0604030504040204" pitchFamily="34" charset="-120"/>
              <a:ea typeface="微軟正黑體" panose="020B0604030504040204" pitchFamily="34" charset="-120"/>
            </a:endParaRPr>
          </a:p>
        </p:txBody>
      </p:sp>
      <p:pic>
        <p:nvPicPr>
          <p:cNvPr id="5" name="圖形 4" descr="警告">
            <a:extLst>
              <a:ext uri="{FF2B5EF4-FFF2-40B4-BE49-F238E27FC236}">
                <a16:creationId xmlns:a16="http://schemas.microsoft.com/office/drawing/2014/main" id="{7C428283-1CE7-4DA0-88D8-88D2DC28B1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76109" y="4504233"/>
            <a:ext cx="605626" cy="605626"/>
          </a:xfrm>
          <a:prstGeom prst="rect">
            <a:avLst/>
          </a:prstGeom>
        </p:spPr>
      </p:pic>
      <p:sp>
        <p:nvSpPr>
          <p:cNvPr id="6" name="箭號: 向右 5">
            <a:extLst>
              <a:ext uri="{FF2B5EF4-FFF2-40B4-BE49-F238E27FC236}">
                <a16:creationId xmlns:a16="http://schemas.microsoft.com/office/drawing/2014/main" id="{E10DD6C1-C67E-4B85-AA0A-4FDFF8FE4955}"/>
              </a:ext>
            </a:extLst>
          </p:cNvPr>
          <p:cNvSpPr/>
          <p:nvPr/>
        </p:nvSpPr>
        <p:spPr>
          <a:xfrm>
            <a:off x="5570006" y="4576214"/>
            <a:ext cx="863451" cy="461665"/>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558F7549-CE98-417C-BEE7-05B9CB13BD75}"/>
              </a:ext>
            </a:extLst>
          </p:cNvPr>
          <p:cNvSpPr txBox="1"/>
          <p:nvPr/>
        </p:nvSpPr>
        <p:spPr>
          <a:xfrm>
            <a:off x="6852560" y="4576214"/>
            <a:ext cx="1723549" cy="461665"/>
          </a:xfrm>
          <a:prstGeom prst="rect">
            <a:avLst/>
          </a:prstGeom>
          <a:noFill/>
        </p:spPr>
        <p:txBody>
          <a:bodyPr wrap="none" rtlCol="0">
            <a:spAutoFit/>
          </a:bodyPr>
          <a:lstStyle/>
          <a:p>
            <a:r>
              <a:rPr lang="zh-TW" altLang="en-US" sz="2400" dirty="0">
                <a:solidFill>
                  <a:schemeClr val="bg1"/>
                </a:solidFill>
                <a:latin typeface="微軟正黑體" panose="020B0604030504040204" pitchFamily="34" charset="-120"/>
                <a:ea typeface="微軟正黑體" panose="020B0604030504040204" pitchFamily="34" charset="-120"/>
              </a:rPr>
              <a:t>健康有異狀</a:t>
            </a:r>
          </a:p>
        </p:txBody>
      </p:sp>
      <p:pic>
        <p:nvPicPr>
          <p:cNvPr id="7" name="音訊 6">
            <a:hlinkClick r:id="" action="ppaction://media"/>
            <a:extLst>
              <a:ext uri="{FF2B5EF4-FFF2-40B4-BE49-F238E27FC236}">
                <a16:creationId xmlns:a16="http://schemas.microsoft.com/office/drawing/2014/main" id="{F9470C62-BDB4-405C-8261-6F7FD2B873E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69700" y="6235700"/>
            <a:ext cx="406400" cy="406400"/>
          </a:xfrm>
          <a:prstGeom prst="rect">
            <a:avLst/>
          </a:prstGeom>
        </p:spPr>
      </p:pic>
      <p:sp>
        <p:nvSpPr>
          <p:cNvPr id="3" name="矩形 2">
            <a:extLst>
              <a:ext uri="{FF2B5EF4-FFF2-40B4-BE49-F238E27FC236}">
                <a16:creationId xmlns:a16="http://schemas.microsoft.com/office/drawing/2014/main" id="{4D78B23B-8277-4CD3-87D8-2AE56019F7B9}"/>
              </a:ext>
            </a:extLst>
          </p:cNvPr>
          <p:cNvSpPr/>
          <p:nvPr/>
        </p:nvSpPr>
        <p:spPr>
          <a:xfrm>
            <a:off x="2259517" y="3051404"/>
            <a:ext cx="8247771" cy="646331"/>
          </a:xfrm>
          <a:prstGeom prst="rect">
            <a:avLst/>
          </a:prstGeom>
        </p:spPr>
        <p:txBody>
          <a:bodyPr wrap="none">
            <a:spAutoFit/>
          </a:bodyPr>
          <a:lstStyle/>
          <a:p>
            <a:r>
              <a:rPr lang="zh-TW" altLang="zh-TW" sz="3600" b="1" dirty="0">
                <a:solidFill>
                  <a:srgbClr val="FFFF99"/>
                </a:solidFill>
                <a:latin typeface="微軟正黑體" panose="020B0604030504040204" pitchFamily="34" charset="-120"/>
                <a:ea typeface="微軟正黑體" panose="020B0604030504040204" pitchFamily="34" charset="-120"/>
                <a:cs typeface="Calibri" panose="020F0502020204030204" pitchFamily="34" charset="0"/>
              </a:rPr>
              <a:t>呼吸頻率</a:t>
            </a:r>
            <a:r>
              <a:rPr lang="zh-TW" altLang="en-US" sz="3600" b="1" dirty="0">
                <a:solidFill>
                  <a:srgbClr val="FFFF99"/>
                </a:solidFill>
                <a:latin typeface="微軟正黑體" panose="020B0604030504040204" pitchFamily="34" charset="-120"/>
                <a:ea typeface="微軟正黑體" panose="020B0604030504040204" pitchFamily="34" charset="-120"/>
                <a:cs typeface="Calibri" panose="020F0502020204030204" pitchFamily="34" charset="0"/>
              </a:rPr>
              <a:t>為</a:t>
            </a:r>
            <a:r>
              <a:rPr lang="zh-TW" altLang="zh-TW" sz="3600" b="1" dirty="0">
                <a:solidFill>
                  <a:srgbClr val="FFFF99"/>
                </a:solidFill>
                <a:latin typeface="微軟正黑體" panose="020B0604030504040204" pitchFamily="34" charset="-120"/>
                <a:ea typeface="微軟正黑體" panose="020B0604030504040204" pitchFamily="34" charset="-120"/>
                <a:cs typeface="Calibri" panose="020F0502020204030204" pitchFamily="34" charset="0"/>
              </a:rPr>
              <a:t>生命監測的一項重要依據</a:t>
            </a:r>
            <a:r>
              <a:rPr lang="zh-TW" altLang="en-US" sz="3600" b="1" dirty="0">
                <a:solidFill>
                  <a:srgbClr val="FFFF99"/>
                </a:solidFill>
                <a:latin typeface="微軟正黑體" panose="020B0604030504040204" pitchFamily="34" charset="-120"/>
                <a:ea typeface="微軟正黑體" panose="020B0604030504040204" pitchFamily="34" charset="-120"/>
                <a:cs typeface="Calibri" panose="020F0502020204030204" pitchFamily="34" charset="0"/>
              </a:rPr>
              <a:t> </a:t>
            </a:r>
            <a:r>
              <a:rPr lang="en-US" altLang="zh-TW" sz="3600" b="1" dirty="0">
                <a:solidFill>
                  <a:srgbClr val="FFFF99"/>
                </a:solidFill>
                <a:latin typeface="微軟正黑體" panose="020B0604030504040204" pitchFamily="34" charset="-120"/>
                <a:ea typeface="微軟正黑體" panose="020B0604030504040204" pitchFamily="34" charset="-120"/>
                <a:cs typeface="Calibri" panose="020F0502020204030204" pitchFamily="34" charset="0"/>
              </a:rPr>
              <a:t>!</a:t>
            </a:r>
            <a:r>
              <a:rPr lang="zh-TW" altLang="en-US" sz="3600" b="1" dirty="0">
                <a:solidFill>
                  <a:srgbClr val="FFFF99"/>
                </a:solidFill>
                <a:latin typeface="微軟正黑體" panose="020B0604030504040204" pitchFamily="34" charset="-120"/>
                <a:ea typeface="微軟正黑體" panose="020B0604030504040204" pitchFamily="34" charset="-120"/>
                <a:cs typeface="Calibri" panose="020F0502020204030204" pitchFamily="34" charset="0"/>
              </a:rPr>
              <a:t> </a:t>
            </a:r>
            <a:r>
              <a:rPr lang="en-US" altLang="zh-TW" sz="3600" b="1" dirty="0">
                <a:solidFill>
                  <a:srgbClr val="FFFF99"/>
                </a:solidFill>
                <a:latin typeface="微軟正黑體" panose="020B0604030504040204" pitchFamily="34" charset="-120"/>
                <a:ea typeface="微軟正黑體" panose="020B0604030504040204" pitchFamily="34" charset="-120"/>
                <a:cs typeface="Calibri" panose="020F0502020204030204" pitchFamily="34" charset="0"/>
              </a:rPr>
              <a:t>!</a:t>
            </a:r>
            <a:endParaRPr lang="zh-TW" altLang="en-US" sz="3600" b="1" dirty="0">
              <a:solidFill>
                <a:srgbClr val="FFFF99"/>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006161688"/>
      </p:ext>
    </p:extLst>
  </p:cSld>
  <p:clrMapOvr>
    <a:masterClrMapping/>
  </p:clrMapOvr>
  <mc:AlternateContent xmlns:mc="http://schemas.openxmlformats.org/markup-compatibility/2006" xmlns:p14="http://schemas.microsoft.com/office/powerpoint/2010/main">
    <mc:Choice Requires="p14">
      <p:transition p14:dur="0" advTm="5331"/>
    </mc:Choice>
    <mc:Fallback xmlns="">
      <p:transition advTm="53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a:extLst>
              <a:ext uri="{FF2B5EF4-FFF2-40B4-BE49-F238E27FC236}">
                <a16:creationId xmlns:a16="http://schemas.microsoft.com/office/drawing/2014/main" id="{B5D8D69F-6735-4153-814D-1202CE1C46D1}"/>
              </a:ext>
            </a:extLst>
          </p:cNvPr>
          <p:cNvPicPr>
            <a:picLocks noChangeAspect="1"/>
          </p:cNvPicPr>
          <p:nvPr/>
        </p:nvPicPr>
        <p:blipFill>
          <a:blip r:embed="rId3"/>
          <a:stretch>
            <a:fillRect/>
          </a:stretch>
        </p:blipFill>
        <p:spPr>
          <a:xfrm>
            <a:off x="970489" y="904644"/>
            <a:ext cx="866752" cy="1505411"/>
          </a:xfrm>
          <a:prstGeom prst="rect">
            <a:avLst/>
          </a:prstGeom>
        </p:spPr>
      </p:pic>
      <p:sp>
        <p:nvSpPr>
          <p:cNvPr id="3" name="文本框 3">
            <a:extLst>
              <a:ext uri="{FF2B5EF4-FFF2-40B4-BE49-F238E27FC236}">
                <a16:creationId xmlns:a16="http://schemas.microsoft.com/office/drawing/2014/main" id="{8DAAD921-09E7-4678-8902-9B9B4E9076D3}"/>
              </a:ext>
            </a:extLst>
          </p:cNvPr>
          <p:cNvSpPr txBox="1"/>
          <p:nvPr/>
        </p:nvSpPr>
        <p:spPr>
          <a:xfrm rot="345071">
            <a:off x="2784370" y="900158"/>
            <a:ext cx="1356576" cy="646331"/>
          </a:xfrm>
          <a:prstGeom prst="rect">
            <a:avLst/>
          </a:prstGeom>
          <a:noFill/>
        </p:spPr>
        <p:txBody>
          <a:bodyPr wrap="square" rtlCol="0">
            <a:spAutoFit/>
          </a:bodyPr>
          <a:lstStyle/>
          <a:p>
            <a:r>
              <a:rPr lang="en-US" altLang="zh-TW" sz="3600" b="1" dirty="0">
                <a:solidFill>
                  <a:srgbClr val="FFFF99"/>
                </a:solidFill>
                <a:latin typeface="Segoe Print" panose="02000600000000000000" pitchFamily="2" charset="0"/>
                <a:ea typeface="SentyTEA 新蒂下午茶体" panose="03000600000000000000" pitchFamily="66" charset="-120"/>
              </a:rPr>
              <a:t>APP</a:t>
            </a:r>
            <a:endParaRPr lang="zh-CN" altLang="en-US" sz="2000" b="1" dirty="0">
              <a:solidFill>
                <a:srgbClr val="FFFF99"/>
              </a:solidFill>
              <a:latin typeface="Segoe Print" panose="02000600000000000000" pitchFamily="2" charset="0"/>
              <a:ea typeface="SentyTEA 新蒂下午茶体" panose="03000600000000000000" pitchFamily="66" charset="-120"/>
            </a:endParaRPr>
          </a:p>
        </p:txBody>
      </p:sp>
      <p:pic>
        <p:nvPicPr>
          <p:cNvPr id="4" name="图片 1">
            <a:extLst>
              <a:ext uri="{FF2B5EF4-FFF2-40B4-BE49-F238E27FC236}">
                <a16:creationId xmlns:a16="http://schemas.microsoft.com/office/drawing/2014/main" id="{30ED6652-05E1-4AD6-997A-480BFA602FFF}"/>
              </a:ext>
            </a:extLst>
          </p:cNvPr>
          <p:cNvPicPr>
            <a:picLocks noChangeAspect="1"/>
          </p:cNvPicPr>
          <p:nvPr/>
        </p:nvPicPr>
        <p:blipFill>
          <a:blip r:embed="rId4"/>
          <a:stretch>
            <a:fillRect/>
          </a:stretch>
        </p:blipFill>
        <p:spPr>
          <a:xfrm>
            <a:off x="1837243" y="729942"/>
            <a:ext cx="2411372" cy="927407"/>
          </a:xfrm>
          <a:prstGeom prst="rect">
            <a:avLst/>
          </a:prstGeom>
        </p:spPr>
      </p:pic>
      <p:pic>
        <p:nvPicPr>
          <p:cNvPr id="18" name="圖片 17">
            <a:extLst>
              <a:ext uri="{FF2B5EF4-FFF2-40B4-BE49-F238E27FC236}">
                <a16:creationId xmlns:a16="http://schemas.microsoft.com/office/drawing/2014/main" id="{FA8A5BBA-ED4B-48D5-9B8D-69560A0B073E}"/>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a14:imgEffect>
                  </a14:imgLayer>
                </a14:imgProps>
              </a:ext>
            </a:extLst>
          </a:blip>
          <a:stretch>
            <a:fillRect/>
          </a:stretch>
        </p:blipFill>
        <p:spPr>
          <a:xfrm rot="473451">
            <a:off x="8624924" y="1329782"/>
            <a:ext cx="2396177" cy="566103"/>
          </a:xfrm>
          <a:prstGeom prst="rect">
            <a:avLst/>
          </a:prstGeom>
          <a:ln>
            <a:noFill/>
          </a:ln>
          <a:effectLst>
            <a:outerShdw blurRad="190500" algn="tl" rotWithShape="0">
              <a:srgbClr val="000000">
                <a:alpha val="70000"/>
              </a:srgbClr>
            </a:outerShdw>
          </a:effectLst>
        </p:spPr>
      </p:pic>
      <p:grpSp>
        <p:nvGrpSpPr>
          <p:cNvPr id="20" name="群組 19">
            <a:extLst>
              <a:ext uri="{FF2B5EF4-FFF2-40B4-BE49-F238E27FC236}">
                <a16:creationId xmlns:a16="http://schemas.microsoft.com/office/drawing/2014/main" id="{BF9ED6AE-1602-460A-B507-84A9022DA964}"/>
              </a:ext>
            </a:extLst>
          </p:cNvPr>
          <p:cNvGrpSpPr/>
          <p:nvPr/>
        </p:nvGrpSpPr>
        <p:grpSpPr>
          <a:xfrm>
            <a:off x="8821053" y="2469729"/>
            <a:ext cx="972603" cy="990553"/>
            <a:chOff x="6808546" y="2650792"/>
            <a:chExt cx="1320068" cy="1195604"/>
          </a:xfrm>
        </p:grpSpPr>
        <p:pic>
          <p:nvPicPr>
            <p:cNvPr id="23" name="圖形 22" descr="智慧型手機">
              <a:extLst>
                <a:ext uri="{FF2B5EF4-FFF2-40B4-BE49-F238E27FC236}">
                  <a16:creationId xmlns:a16="http://schemas.microsoft.com/office/drawing/2014/main" id="{3D00C7A5-A71D-4946-9739-5E168DF77C7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08546" y="2650792"/>
              <a:ext cx="1320068" cy="1195604"/>
            </a:xfrm>
            <a:prstGeom prst="rect">
              <a:avLst/>
            </a:prstGeom>
          </p:spPr>
        </p:pic>
        <p:pic>
          <p:nvPicPr>
            <p:cNvPr id="27" name="圖片 26">
              <a:extLst>
                <a:ext uri="{FF2B5EF4-FFF2-40B4-BE49-F238E27FC236}">
                  <a16:creationId xmlns:a16="http://schemas.microsoft.com/office/drawing/2014/main" id="{9D684047-80BE-4FC2-BDB4-AA63B143DDB6}"/>
                </a:ext>
              </a:extLst>
            </p:cNvPr>
            <p:cNvPicPr>
              <a:picLocks noChangeAspect="1"/>
            </p:cNvPicPr>
            <p:nvPr/>
          </p:nvPicPr>
          <p:blipFill>
            <a:blip r:embed="rId9" cstate="print">
              <a:extLst>
                <a:ext uri="{BEBA8EAE-BF5A-486C-A8C5-ECC9F3942E4B}">
                  <a14:imgProps xmlns:a14="http://schemas.microsoft.com/office/drawing/2010/main">
                    <a14:imgLayer r:embed="rId10">
                      <a14:imgEffect>
                        <a14:backgroundRemoval t="10000" b="90000" l="10000" r="90000">
                          <a14:foregroundMark x1="37091" y1="38798" x2="37091" y2="38798"/>
                          <a14:foregroundMark x1="48727" y1="20765" x2="48727" y2="20765"/>
                          <a14:foregroundMark x1="64364" y1="37158" x2="64364" y2="37158"/>
                        </a14:backgroundRemoval>
                      </a14:imgEffect>
                    </a14:imgLayer>
                  </a14:imgProps>
                </a:ext>
                <a:ext uri="{28A0092B-C50C-407E-A947-70E740481C1C}">
                  <a14:useLocalDpi xmlns:a14="http://schemas.microsoft.com/office/drawing/2010/main" val="0"/>
                </a:ext>
              </a:extLst>
            </a:blip>
            <a:stretch>
              <a:fillRect/>
            </a:stretch>
          </p:blipFill>
          <p:spPr>
            <a:xfrm>
              <a:off x="6877962" y="2933931"/>
              <a:ext cx="1181236" cy="786059"/>
            </a:xfrm>
            <a:prstGeom prst="rect">
              <a:avLst/>
            </a:prstGeom>
          </p:spPr>
        </p:pic>
      </p:grpSp>
      <p:cxnSp>
        <p:nvCxnSpPr>
          <p:cNvPr id="40" name="直線單箭頭接點 39">
            <a:extLst>
              <a:ext uri="{FF2B5EF4-FFF2-40B4-BE49-F238E27FC236}">
                <a16:creationId xmlns:a16="http://schemas.microsoft.com/office/drawing/2014/main" id="{07A6855C-8F27-42D4-A855-EFEC8152C105}"/>
              </a:ext>
            </a:extLst>
          </p:cNvPr>
          <p:cNvCxnSpPr>
            <a:cxnSpLocks/>
          </p:cNvCxnSpPr>
          <p:nvPr/>
        </p:nvCxnSpPr>
        <p:spPr>
          <a:xfrm>
            <a:off x="5083165" y="3088034"/>
            <a:ext cx="3403469"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id="{E5E3FE9D-BE96-48A5-BA3C-2161589078CA}"/>
              </a:ext>
            </a:extLst>
          </p:cNvPr>
          <p:cNvCxnSpPr>
            <a:cxnSpLocks/>
          </p:cNvCxnSpPr>
          <p:nvPr/>
        </p:nvCxnSpPr>
        <p:spPr>
          <a:xfrm flipH="1">
            <a:off x="5083165" y="2803130"/>
            <a:ext cx="3316842"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0B6C89F2-1E52-4BAF-8C22-008741839F43}"/>
              </a:ext>
            </a:extLst>
          </p:cNvPr>
          <p:cNvSpPr/>
          <p:nvPr/>
        </p:nvSpPr>
        <p:spPr>
          <a:xfrm>
            <a:off x="5571341" y="2173493"/>
            <a:ext cx="2427115" cy="497444"/>
          </a:xfrm>
          <a:prstGeom prst="rect">
            <a:avLst/>
          </a:prstGeom>
        </p:spPr>
        <p:txBody>
          <a:bodyPr wrap="square">
            <a:spAutoFit/>
          </a:bodyPr>
          <a:lstStyle/>
          <a:p>
            <a:pPr algn="just">
              <a:lnSpc>
                <a:spcPct val="150000"/>
              </a:lnSpc>
            </a:pPr>
            <a:r>
              <a:rPr lang="zh-TW" altLang="en-US" sz="2000" b="1" dirty="0">
                <a:solidFill>
                  <a:schemeClr val="bg1"/>
                </a:solidFill>
                <a:latin typeface="微軟正黑體" panose="020B0604030504040204" pitchFamily="34" charset="-120"/>
                <a:ea typeface="微軟正黑體" panose="020B0604030504040204" pitchFamily="34" charset="-120"/>
              </a:rPr>
              <a:t>定時請求存取數據</a:t>
            </a:r>
            <a:endParaRPr lang="en-US" altLang="zh-TW" sz="2000" b="1" dirty="0">
              <a:solidFill>
                <a:schemeClr val="bg1"/>
              </a:solidFill>
              <a:latin typeface="微軟正黑體" panose="020B0604030504040204" pitchFamily="34" charset="-120"/>
              <a:ea typeface="微軟正黑體" panose="020B0604030504040204" pitchFamily="34" charset="-120"/>
            </a:endParaRPr>
          </a:p>
        </p:txBody>
      </p:sp>
      <p:sp>
        <p:nvSpPr>
          <p:cNvPr id="68" name="矩形 67">
            <a:extLst>
              <a:ext uri="{FF2B5EF4-FFF2-40B4-BE49-F238E27FC236}">
                <a16:creationId xmlns:a16="http://schemas.microsoft.com/office/drawing/2014/main" id="{0B37C77E-9040-4B9A-8077-1FB68CD83A90}"/>
              </a:ext>
            </a:extLst>
          </p:cNvPr>
          <p:cNvSpPr/>
          <p:nvPr/>
        </p:nvSpPr>
        <p:spPr>
          <a:xfrm>
            <a:off x="5884889" y="3306619"/>
            <a:ext cx="744498" cy="497444"/>
          </a:xfrm>
          <a:prstGeom prst="rect">
            <a:avLst/>
          </a:prstGeom>
        </p:spPr>
        <p:txBody>
          <a:bodyPr wrap="square">
            <a:spAutoFit/>
          </a:bodyPr>
          <a:lstStyle/>
          <a:p>
            <a:pPr algn="just">
              <a:lnSpc>
                <a:spcPct val="150000"/>
              </a:lnSpc>
            </a:pPr>
            <a:r>
              <a:rPr lang="zh-TW" altLang="en-US" sz="2000" b="1" dirty="0">
                <a:solidFill>
                  <a:schemeClr val="bg1"/>
                </a:solidFill>
                <a:latin typeface="微軟正黑體" panose="020B0604030504040204" pitchFamily="34" charset="-120"/>
                <a:ea typeface="微軟正黑體" panose="020B0604030504040204" pitchFamily="34" charset="-120"/>
              </a:rPr>
              <a:t>傳送</a:t>
            </a:r>
            <a:endParaRPr lang="en-US" altLang="zh-TW" sz="2000" b="1" dirty="0">
              <a:solidFill>
                <a:schemeClr val="bg1"/>
              </a:solidFill>
              <a:latin typeface="微軟正黑體" panose="020B0604030504040204" pitchFamily="34" charset="-120"/>
              <a:ea typeface="微軟正黑體" panose="020B0604030504040204" pitchFamily="34" charset="-120"/>
            </a:endParaRPr>
          </a:p>
        </p:txBody>
      </p:sp>
      <p:grpSp>
        <p:nvGrpSpPr>
          <p:cNvPr id="74" name="群組 73">
            <a:extLst>
              <a:ext uri="{FF2B5EF4-FFF2-40B4-BE49-F238E27FC236}">
                <a16:creationId xmlns:a16="http://schemas.microsoft.com/office/drawing/2014/main" id="{08993CBE-FA1A-49CB-B0AE-A5D7103D6F74}"/>
              </a:ext>
            </a:extLst>
          </p:cNvPr>
          <p:cNvGrpSpPr/>
          <p:nvPr/>
        </p:nvGrpSpPr>
        <p:grpSpPr>
          <a:xfrm>
            <a:off x="6629387" y="3296448"/>
            <a:ext cx="829002" cy="626417"/>
            <a:chOff x="2099733" y="4668256"/>
            <a:chExt cx="655667" cy="501289"/>
          </a:xfrm>
        </p:grpSpPr>
        <p:sp>
          <p:nvSpPr>
            <p:cNvPr id="72" name="矩形 71">
              <a:extLst>
                <a:ext uri="{FF2B5EF4-FFF2-40B4-BE49-F238E27FC236}">
                  <a16:creationId xmlns:a16="http://schemas.microsoft.com/office/drawing/2014/main" id="{F2960E11-352E-4F82-A37C-2612659CEAFA}"/>
                </a:ext>
              </a:extLst>
            </p:cNvPr>
            <p:cNvSpPr/>
            <p:nvPr/>
          </p:nvSpPr>
          <p:spPr>
            <a:xfrm>
              <a:off x="2099733" y="4668256"/>
              <a:ext cx="655667" cy="2621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微軟正黑體" panose="020B0604030504040204" pitchFamily="34" charset="-120"/>
                  <a:ea typeface="微軟正黑體" panose="020B0604030504040204" pitchFamily="34" charset="-120"/>
                </a:rPr>
                <a:t>識別碼</a:t>
              </a:r>
              <a:endParaRPr lang="en-US" altLang="zh-TW" sz="1400" b="1" dirty="0">
                <a:solidFill>
                  <a:schemeClr val="bg1"/>
                </a:solidFill>
                <a:latin typeface="微軟正黑體" panose="020B0604030504040204" pitchFamily="34" charset="-120"/>
                <a:ea typeface="微軟正黑體" panose="020B0604030504040204" pitchFamily="34" charset="-120"/>
              </a:endParaRPr>
            </a:p>
          </p:txBody>
        </p:sp>
        <p:sp>
          <p:nvSpPr>
            <p:cNvPr id="73" name="矩形 72">
              <a:extLst>
                <a:ext uri="{FF2B5EF4-FFF2-40B4-BE49-F238E27FC236}">
                  <a16:creationId xmlns:a16="http://schemas.microsoft.com/office/drawing/2014/main" id="{5B223F86-5CB5-4833-B02D-537A6E99F965}"/>
                </a:ext>
              </a:extLst>
            </p:cNvPr>
            <p:cNvSpPr/>
            <p:nvPr/>
          </p:nvSpPr>
          <p:spPr>
            <a:xfrm>
              <a:off x="2099733" y="4907437"/>
              <a:ext cx="655667" cy="2621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tx1"/>
                  </a:solidFill>
                  <a:latin typeface="微軟正黑體" panose="020B0604030504040204" pitchFamily="34" charset="-120"/>
                  <a:ea typeface="微軟正黑體" panose="020B0604030504040204" pitchFamily="34" charset="-120"/>
                </a:rPr>
                <a:t>數據</a:t>
              </a:r>
              <a:endParaRPr lang="en-US" altLang="zh-TW" sz="1400" b="1" dirty="0">
                <a:solidFill>
                  <a:schemeClr val="tx1"/>
                </a:solidFill>
                <a:latin typeface="微軟正黑體" panose="020B0604030504040204" pitchFamily="34" charset="-120"/>
                <a:ea typeface="微軟正黑體" panose="020B0604030504040204" pitchFamily="34" charset="-120"/>
              </a:endParaRPr>
            </a:p>
          </p:txBody>
        </p:sp>
      </p:grpSp>
      <p:sp>
        <p:nvSpPr>
          <p:cNvPr id="75" name="矩形 74">
            <a:extLst>
              <a:ext uri="{FF2B5EF4-FFF2-40B4-BE49-F238E27FC236}">
                <a16:creationId xmlns:a16="http://schemas.microsoft.com/office/drawing/2014/main" id="{025548A7-784F-49DB-8863-02439667E4B3}"/>
              </a:ext>
            </a:extLst>
          </p:cNvPr>
          <p:cNvSpPr/>
          <p:nvPr/>
        </p:nvSpPr>
        <p:spPr>
          <a:xfrm>
            <a:off x="6312847" y="1928564"/>
            <a:ext cx="795772" cy="258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schemeClr val="bg1"/>
                </a:solidFill>
                <a:latin typeface="微軟正黑體" panose="020B0604030504040204" pitchFamily="34" charset="-120"/>
                <a:ea typeface="微軟正黑體" panose="020B0604030504040204" pitchFamily="34" charset="-120"/>
              </a:rPr>
              <a:t>識別碼</a:t>
            </a:r>
            <a:endParaRPr lang="en-US" altLang="zh-TW" sz="1400" b="1" dirty="0">
              <a:solidFill>
                <a:schemeClr val="bg1"/>
              </a:solidFill>
              <a:latin typeface="微軟正黑體" panose="020B0604030504040204" pitchFamily="34" charset="-120"/>
              <a:ea typeface="微軟正黑體" panose="020B0604030504040204" pitchFamily="34" charset="-120"/>
            </a:endParaRPr>
          </a:p>
        </p:txBody>
      </p:sp>
      <p:grpSp>
        <p:nvGrpSpPr>
          <p:cNvPr id="94" name="群組 93">
            <a:extLst>
              <a:ext uri="{FF2B5EF4-FFF2-40B4-BE49-F238E27FC236}">
                <a16:creationId xmlns:a16="http://schemas.microsoft.com/office/drawing/2014/main" id="{B5DF511D-09A1-4D3D-8393-5B6BD7117E53}"/>
              </a:ext>
            </a:extLst>
          </p:cNvPr>
          <p:cNvGrpSpPr/>
          <p:nvPr/>
        </p:nvGrpSpPr>
        <p:grpSpPr>
          <a:xfrm>
            <a:off x="1176993" y="2512666"/>
            <a:ext cx="3260728" cy="3177354"/>
            <a:chOff x="962023" y="2653804"/>
            <a:chExt cx="3260728" cy="3177354"/>
          </a:xfrm>
        </p:grpSpPr>
        <p:pic>
          <p:nvPicPr>
            <p:cNvPr id="21" name="圖形 20" descr="電腦">
              <a:extLst>
                <a:ext uri="{FF2B5EF4-FFF2-40B4-BE49-F238E27FC236}">
                  <a16:creationId xmlns:a16="http://schemas.microsoft.com/office/drawing/2014/main" id="{C399B722-594C-4DAA-8192-88D73BC8898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206779" y="2653804"/>
              <a:ext cx="972604" cy="972604"/>
            </a:xfrm>
            <a:prstGeom prst="rect">
              <a:avLst/>
            </a:prstGeom>
          </p:spPr>
        </p:pic>
        <p:pic>
          <p:nvPicPr>
            <p:cNvPr id="86" name="圖片 85">
              <a:extLst>
                <a:ext uri="{FF2B5EF4-FFF2-40B4-BE49-F238E27FC236}">
                  <a16:creationId xmlns:a16="http://schemas.microsoft.com/office/drawing/2014/main" id="{03E0B475-68EB-484E-9F0F-E0DBFF4828C3}"/>
                </a:ext>
              </a:extLst>
            </p:cNvPr>
            <p:cNvPicPr>
              <a:picLocks noChangeAspect="1"/>
            </p:cNvPicPr>
            <p:nvPr/>
          </p:nvPicPr>
          <p:blipFill>
            <a:blip r:embed="rId13"/>
            <a:stretch>
              <a:fillRect/>
            </a:stretch>
          </p:blipFill>
          <p:spPr>
            <a:xfrm>
              <a:off x="1002177" y="3954310"/>
              <a:ext cx="3177206" cy="18768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3" name="梯形 92">
              <a:extLst>
                <a:ext uri="{FF2B5EF4-FFF2-40B4-BE49-F238E27FC236}">
                  <a16:creationId xmlns:a16="http://schemas.microsoft.com/office/drawing/2014/main" id="{1EB8104E-0DB4-448E-9528-F143C6B1C161}"/>
                </a:ext>
              </a:extLst>
            </p:cNvPr>
            <p:cNvSpPr/>
            <p:nvPr/>
          </p:nvSpPr>
          <p:spPr>
            <a:xfrm>
              <a:off x="962023" y="3141353"/>
              <a:ext cx="3260728" cy="763285"/>
            </a:xfrm>
            <a:custGeom>
              <a:avLst/>
              <a:gdLst>
                <a:gd name="connsiteX0" fmla="*/ 0 w 3260728"/>
                <a:gd name="connsiteY0" fmla="*/ 911452 h 911452"/>
                <a:gd name="connsiteX1" fmla="*/ 947527 w 3260728"/>
                <a:gd name="connsiteY1" fmla="*/ 0 h 911452"/>
                <a:gd name="connsiteX2" fmla="*/ 2313201 w 3260728"/>
                <a:gd name="connsiteY2" fmla="*/ 0 h 911452"/>
                <a:gd name="connsiteX3" fmla="*/ 3260728 w 3260728"/>
                <a:gd name="connsiteY3" fmla="*/ 911452 h 911452"/>
                <a:gd name="connsiteX4" fmla="*/ 0 w 3260728"/>
                <a:gd name="connsiteY4" fmla="*/ 911452 h 911452"/>
                <a:gd name="connsiteX0" fmla="*/ 0 w 3260728"/>
                <a:gd name="connsiteY0" fmla="*/ 911452 h 911452"/>
                <a:gd name="connsiteX1" fmla="*/ 947527 w 3260728"/>
                <a:gd name="connsiteY1" fmla="*/ 0 h 911452"/>
                <a:gd name="connsiteX2" fmla="*/ 2800034 w 3260728"/>
                <a:gd name="connsiteY2" fmla="*/ 8467 h 911452"/>
                <a:gd name="connsiteX3" fmla="*/ 3260728 w 3260728"/>
                <a:gd name="connsiteY3" fmla="*/ 911452 h 911452"/>
                <a:gd name="connsiteX4" fmla="*/ 0 w 3260728"/>
                <a:gd name="connsiteY4" fmla="*/ 911452 h 911452"/>
                <a:gd name="connsiteX0" fmla="*/ 0 w 3260728"/>
                <a:gd name="connsiteY0" fmla="*/ 907219 h 907219"/>
                <a:gd name="connsiteX1" fmla="*/ 2331827 w 3260728"/>
                <a:gd name="connsiteY1" fmla="*/ 0 h 907219"/>
                <a:gd name="connsiteX2" fmla="*/ 2800034 w 3260728"/>
                <a:gd name="connsiteY2" fmla="*/ 4234 h 907219"/>
                <a:gd name="connsiteX3" fmla="*/ 3260728 w 3260728"/>
                <a:gd name="connsiteY3" fmla="*/ 907219 h 907219"/>
                <a:gd name="connsiteX4" fmla="*/ 0 w 3260728"/>
                <a:gd name="connsiteY4" fmla="*/ 907219 h 907219"/>
                <a:gd name="connsiteX0" fmla="*/ 0 w 3260728"/>
                <a:gd name="connsiteY0" fmla="*/ 902985 h 902985"/>
                <a:gd name="connsiteX1" fmla="*/ 2319127 w 3260728"/>
                <a:gd name="connsiteY1" fmla="*/ 4233 h 902985"/>
                <a:gd name="connsiteX2" fmla="*/ 2800034 w 3260728"/>
                <a:gd name="connsiteY2" fmla="*/ 0 h 902985"/>
                <a:gd name="connsiteX3" fmla="*/ 3260728 w 3260728"/>
                <a:gd name="connsiteY3" fmla="*/ 902985 h 902985"/>
                <a:gd name="connsiteX4" fmla="*/ 0 w 3260728"/>
                <a:gd name="connsiteY4" fmla="*/ 902985 h 902985"/>
                <a:gd name="connsiteX0" fmla="*/ 0 w 3260728"/>
                <a:gd name="connsiteY0" fmla="*/ 898752 h 898752"/>
                <a:gd name="connsiteX1" fmla="*/ 2319127 w 3260728"/>
                <a:gd name="connsiteY1" fmla="*/ 0 h 898752"/>
                <a:gd name="connsiteX2" fmla="*/ 2821201 w 3260728"/>
                <a:gd name="connsiteY2" fmla="*/ 135467 h 898752"/>
                <a:gd name="connsiteX3" fmla="*/ 3260728 w 3260728"/>
                <a:gd name="connsiteY3" fmla="*/ 898752 h 898752"/>
                <a:gd name="connsiteX4" fmla="*/ 0 w 3260728"/>
                <a:gd name="connsiteY4" fmla="*/ 898752 h 898752"/>
                <a:gd name="connsiteX0" fmla="*/ 0 w 3260728"/>
                <a:gd name="connsiteY0" fmla="*/ 763285 h 763285"/>
                <a:gd name="connsiteX1" fmla="*/ 2306427 w 3260728"/>
                <a:gd name="connsiteY1" fmla="*/ 0 h 763285"/>
                <a:gd name="connsiteX2" fmla="*/ 2821201 w 3260728"/>
                <a:gd name="connsiteY2" fmla="*/ 0 h 763285"/>
                <a:gd name="connsiteX3" fmla="*/ 3260728 w 3260728"/>
                <a:gd name="connsiteY3" fmla="*/ 763285 h 763285"/>
                <a:gd name="connsiteX4" fmla="*/ 0 w 3260728"/>
                <a:gd name="connsiteY4" fmla="*/ 763285 h 763285"/>
                <a:gd name="connsiteX0" fmla="*/ 0 w 3260728"/>
                <a:gd name="connsiteY0" fmla="*/ 763285 h 763285"/>
                <a:gd name="connsiteX1" fmla="*/ 2336061 w 3260728"/>
                <a:gd name="connsiteY1" fmla="*/ 0 h 763285"/>
                <a:gd name="connsiteX2" fmla="*/ 2821201 w 3260728"/>
                <a:gd name="connsiteY2" fmla="*/ 0 h 763285"/>
                <a:gd name="connsiteX3" fmla="*/ 3260728 w 3260728"/>
                <a:gd name="connsiteY3" fmla="*/ 763285 h 763285"/>
                <a:gd name="connsiteX4" fmla="*/ 0 w 3260728"/>
                <a:gd name="connsiteY4" fmla="*/ 763285 h 763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0728" h="763285">
                  <a:moveTo>
                    <a:pt x="0" y="763285"/>
                  </a:moveTo>
                  <a:lnTo>
                    <a:pt x="2336061" y="0"/>
                  </a:lnTo>
                  <a:lnTo>
                    <a:pt x="2821201" y="0"/>
                  </a:lnTo>
                  <a:lnTo>
                    <a:pt x="3260728" y="763285"/>
                  </a:lnTo>
                  <a:lnTo>
                    <a:pt x="0" y="763285"/>
                  </a:lnTo>
                  <a:close/>
                </a:path>
              </a:pathLst>
            </a:custGeom>
            <a:solidFill>
              <a:srgbClr val="E7E6E6">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Tree>
    <p:extLst>
      <p:ext uri="{BB962C8B-B14F-4D97-AF65-F5344CB8AC3E}">
        <p14:creationId xmlns:p14="http://schemas.microsoft.com/office/powerpoint/2010/main" val="31101865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a:extLst>
              <a:ext uri="{FF2B5EF4-FFF2-40B4-BE49-F238E27FC236}">
                <a16:creationId xmlns:a16="http://schemas.microsoft.com/office/drawing/2014/main" id="{B5D8D69F-6735-4153-814D-1202CE1C46D1}"/>
              </a:ext>
            </a:extLst>
          </p:cNvPr>
          <p:cNvPicPr>
            <a:picLocks noChangeAspect="1"/>
          </p:cNvPicPr>
          <p:nvPr/>
        </p:nvPicPr>
        <p:blipFill>
          <a:blip r:embed="rId3"/>
          <a:stretch>
            <a:fillRect/>
          </a:stretch>
        </p:blipFill>
        <p:spPr>
          <a:xfrm>
            <a:off x="970489" y="904644"/>
            <a:ext cx="866752" cy="1505411"/>
          </a:xfrm>
          <a:prstGeom prst="rect">
            <a:avLst/>
          </a:prstGeom>
        </p:spPr>
      </p:pic>
      <p:sp>
        <p:nvSpPr>
          <p:cNvPr id="3" name="文本框 3">
            <a:extLst>
              <a:ext uri="{FF2B5EF4-FFF2-40B4-BE49-F238E27FC236}">
                <a16:creationId xmlns:a16="http://schemas.microsoft.com/office/drawing/2014/main" id="{8DAAD921-09E7-4678-8902-9B9B4E9076D3}"/>
              </a:ext>
            </a:extLst>
          </p:cNvPr>
          <p:cNvSpPr txBox="1"/>
          <p:nvPr/>
        </p:nvSpPr>
        <p:spPr>
          <a:xfrm rot="345071">
            <a:off x="2784370" y="900158"/>
            <a:ext cx="1356576" cy="646331"/>
          </a:xfrm>
          <a:prstGeom prst="rect">
            <a:avLst/>
          </a:prstGeom>
          <a:noFill/>
        </p:spPr>
        <p:txBody>
          <a:bodyPr wrap="square" rtlCol="0">
            <a:spAutoFit/>
          </a:bodyPr>
          <a:lstStyle/>
          <a:p>
            <a:r>
              <a:rPr lang="en-US" altLang="zh-TW" sz="3600" b="1" dirty="0">
                <a:solidFill>
                  <a:srgbClr val="FFFF99"/>
                </a:solidFill>
                <a:latin typeface="Segoe Print" panose="02000600000000000000" pitchFamily="2" charset="0"/>
                <a:ea typeface="SentyTEA 新蒂下午茶体" panose="03000600000000000000" pitchFamily="66" charset="-120"/>
              </a:rPr>
              <a:t>APP</a:t>
            </a:r>
            <a:endParaRPr lang="zh-CN" altLang="en-US" sz="2000" b="1" dirty="0">
              <a:solidFill>
                <a:srgbClr val="FFFF99"/>
              </a:solidFill>
              <a:latin typeface="Segoe Print" panose="02000600000000000000" pitchFamily="2" charset="0"/>
              <a:ea typeface="SentyTEA 新蒂下午茶体" panose="03000600000000000000" pitchFamily="66" charset="-120"/>
            </a:endParaRPr>
          </a:p>
        </p:txBody>
      </p:sp>
      <p:pic>
        <p:nvPicPr>
          <p:cNvPr id="4" name="图片 1">
            <a:extLst>
              <a:ext uri="{FF2B5EF4-FFF2-40B4-BE49-F238E27FC236}">
                <a16:creationId xmlns:a16="http://schemas.microsoft.com/office/drawing/2014/main" id="{30ED6652-05E1-4AD6-997A-480BFA602FFF}"/>
              </a:ext>
            </a:extLst>
          </p:cNvPr>
          <p:cNvPicPr>
            <a:picLocks noChangeAspect="1"/>
          </p:cNvPicPr>
          <p:nvPr/>
        </p:nvPicPr>
        <p:blipFill>
          <a:blip r:embed="rId4"/>
          <a:stretch>
            <a:fillRect/>
          </a:stretch>
        </p:blipFill>
        <p:spPr>
          <a:xfrm>
            <a:off x="1837243" y="729942"/>
            <a:ext cx="2411372" cy="927407"/>
          </a:xfrm>
          <a:prstGeom prst="rect">
            <a:avLst/>
          </a:prstGeom>
        </p:spPr>
      </p:pic>
      <p:sp>
        <p:nvSpPr>
          <p:cNvPr id="5" name="內容版面配置區 2">
            <a:extLst>
              <a:ext uri="{FF2B5EF4-FFF2-40B4-BE49-F238E27FC236}">
                <a16:creationId xmlns:a16="http://schemas.microsoft.com/office/drawing/2014/main" id="{1275C714-F33E-46F1-8A63-F7D122841567}"/>
              </a:ext>
            </a:extLst>
          </p:cNvPr>
          <p:cNvSpPr txBox="1">
            <a:spLocks/>
          </p:cNvSpPr>
          <p:nvPr/>
        </p:nvSpPr>
        <p:spPr>
          <a:xfrm>
            <a:off x="1202267" y="2746465"/>
            <a:ext cx="4939164" cy="105083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altLang="zh-TW" sz="2000" dirty="0">
              <a:solidFill>
                <a:schemeClr val="bg1"/>
              </a:solidFill>
              <a:latin typeface="微軟正黑體" panose="020B0604030504040204" pitchFamily="34" charset="-120"/>
              <a:ea typeface="微軟正黑體" panose="020B0604030504040204" pitchFamily="34" charset="-120"/>
            </a:endParaRPr>
          </a:p>
          <a:p>
            <a:endParaRPr lang="en-US" altLang="zh-TW" sz="2000" dirty="0">
              <a:latin typeface="微軟正黑體" panose="020B0604030504040204" pitchFamily="34" charset="-120"/>
              <a:ea typeface="微軟正黑體" panose="020B0604030504040204" pitchFamily="34" charset="-120"/>
            </a:endParaRPr>
          </a:p>
          <a:p>
            <a:endParaRPr lang="zh-TW" altLang="en-US" sz="2000" dirty="0">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114832E1-F144-41B9-8C97-FAA044D52E3E}"/>
              </a:ext>
            </a:extLst>
          </p:cNvPr>
          <p:cNvPicPr/>
          <p:nvPr/>
        </p:nvPicPr>
        <p:blipFill rotWithShape="1">
          <a:blip r:embed="rId5" cstate="print">
            <a:extLst>
              <a:ext uri="{28A0092B-C50C-407E-A947-70E740481C1C}">
                <a14:useLocalDpi xmlns:a14="http://schemas.microsoft.com/office/drawing/2010/main" val="0"/>
              </a:ext>
            </a:extLst>
          </a:blip>
          <a:srcRect b="6840"/>
          <a:stretch/>
        </p:blipFill>
        <p:spPr>
          <a:xfrm>
            <a:off x="4682022" y="808454"/>
            <a:ext cx="2780371" cy="5133431"/>
          </a:xfrm>
          <a:prstGeom prst="rect">
            <a:avLst/>
          </a:prstGeom>
          <a:ln>
            <a:noFill/>
          </a:ln>
          <a:effectLst>
            <a:outerShdw blurRad="190500" algn="tl" rotWithShape="0">
              <a:srgbClr val="000000">
                <a:alpha val="70000"/>
              </a:srgbClr>
            </a:outerShdw>
          </a:effectLst>
        </p:spPr>
      </p:pic>
      <p:sp>
        <p:nvSpPr>
          <p:cNvPr id="9" name="文字方塊 8">
            <a:extLst>
              <a:ext uri="{FF2B5EF4-FFF2-40B4-BE49-F238E27FC236}">
                <a16:creationId xmlns:a16="http://schemas.microsoft.com/office/drawing/2014/main" id="{830622F5-B4EE-4779-BE9F-83EF82817A3D}"/>
              </a:ext>
            </a:extLst>
          </p:cNvPr>
          <p:cNvSpPr txBox="1"/>
          <p:nvPr/>
        </p:nvSpPr>
        <p:spPr>
          <a:xfrm>
            <a:off x="7598174" y="992891"/>
            <a:ext cx="2114537" cy="400110"/>
          </a:xfrm>
          <a:prstGeom prst="rect">
            <a:avLst/>
          </a:prstGeom>
          <a:noFill/>
        </p:spPr>
        <p:txBody>
          <a:bodyPr wrap="square" rtlCol="0">
            <a:spAutoFit/>
          </a:bodyPr>
          <a:lstStyle/>
          <a:p>
            <a:r>
              <a:rPr lang="zh-TW" altLang="en-US" sz="2000" dirty="0">
                <a:solidFill>
                  <a:srgbClr val="FFABAB"/>
                </a:solidFill>
                <a:latin typeface="微軟正黑體" panose="020B0604030504040204" pitchFamily="34" charset="-120"/>
                <a:ea typeface="微軟正黑體" panose="020B0604030504040204" pitchFamily="34" charset="-120"/>
              </a:rPr>
              <a:t>音樂播放秒數</a:t>
            </a:r>
          </a:p>
        </p:txBody>
      </p:sp>
      <p:sp>
        <p:nvSpPr>
          <p:cNvPr id="10" name="文字方塊 9">
            <a:extLst>
              <a:ext uri="{FF2B5EF4-FFF2-40B4-BE49-F238E27FC236}">
                <a16:creationId xmlns:a16="http://schemas.microsoft.com/office/drawing/2014/main" id="{488282C3-172F-4113-A9F6-67E7860EDF15}"/>
              </a:ext>
            </a:extLst>
          </p:cNvPr>
          <p:cNvSpPr txBox="1"/>
          <p:nvPr/>
        </p:nvSpPr>
        <p:spPr>
          <a:xfrm>
            <a:off x="7622373" y="1567545"/>
            <a:ext cx="1620957" cy="400110"/>
          </a:xfrm>
          <a:prstGeom prst="rect">
            <a:avLst/>
          </a:prstGeom>
          <a:noFill/>
        </p:spPr>
        <p:txBody>
          <a:bodyPr wrap="square" rtlCol="0">
            <a:spAutoFit/>
          </a:bodyPr>
          <a:lstStyle/>
          <a:p>
            <a:r>
              <a:rPr lang="zh-TW" altLang="en-US" sz="2000" dirty="0">
                <a:solidFill>
                  <a:srgbClr val="FFABAB"/>
                </a:solidFill>
                <a:latin typeface="微軟正黑體" panose="020B0604030504040204" pitchFamily="34" charset="-120"/>
                <a:ea typeface="微軟正黑體" panose="020B0604030504040204" pitchFamily="34" charset="-120"/>
              </a:rPr>
              <a:t>播放</a:t>
            </a:r>
            <a:r>
              <a:rPr lang="en-US" altLang="zh-TW" sz="2000" dirty="0">
                <a:solidFill>
                  <a:srgbClr val="FFABAB"/>
                </a:solidFill>
                <a:latin typeface="微軟正黑體" panose="020B0604030504040204" pitchFamily="34" charset="-120"/>
                <a:ea typeface="微軟正黑體" panose="020B0604030504040204" pitchFamily="34" charset="-120"/>
              </a:rPr>
              <a:t>/</a:t>
            </a:r>
            <a:r>
              <a:rPr lang="zh-TW" altLang="en-US" sz="2000" dirty="0">
                <a:solidFill>
                  <a:srgbClr val="FFABAB"/>
                </a:solidFill>
                <a:latin typeface="微軟正黑體" panose="020B0604030504040204" pitchFamily="34" charset="-120"/>
                <a:ea typeface="微軟正黑體" panose="020B0604030504040204" pitchFamily="34" charset="-120"/>
              </a:rPr>
              <a:t>暫停</a:t>
            </a:r>
          </a:p>
        </p:txBody>
      </p:sp>
      <p:sp>
        <p:nvSpPr>
          <p:cNvPr id="11" name="文字方塊 10">
            <a:extLst>
              <a:ext uri="{FF2B5EF4-FFF2-40B4-BE49-F238E27FC236}">
                <a16:creationId xmlns:a16="http://schemas.microsoft.com/office/drawing/2014/main" id="{6BA426E2-1555-4C4D-80C4-D2E3D1DFE46B}"/>
              </a:ext>
            </a:extLst>
          </p:cNvPr>
          <p:cNvSpPr txBox="1"/>
          <p:nvPr/>
        </p:nvSpPr>
        <p:spPr>
          <a:xfrm>
            <a:off x="933362" y="3066511"/>
            <a:ext cx="3315253" cy="1420774"/>
          </a:xfrm>
          <a:prstGeom prst="rect">
            <a:avLst/>
          </a:prstGeom>
          <a:noFill/>
        </p:spPr>
        <p:txBody>
          <a:bodyPr wrap="square" rtlCol="0">
            <a:spAutoFit/>
          </a:bodyPr>
          <a:lstStyle/>
          <a:p>
            <a:pPr>
              <a:lnSpc>
                <a:spcPct val="150000"/>
              </a:lnSpc>
            </a:pPr>
            <a:r>
              <a:rPr lang="zh-TW" altLang="en-US" sz="2000" dirty="0">
                <a:solidFill>
                  <a:srgbClr val="FFABAB"/>
                </a:solidFill>
                <a:latin typeface="微軟正黑體" panose="020B0604030504040204" pitchFamily="34" charset="-120"/>
                <a:ea typeface="微軟正黑體" panose="020B0604030504040204" pitchFamily="34" charset="-120"/>
              </a:rPr>
              <a:t>歌單：呼吸頻率 </a:t>
            </a:r>
            <a:r>
              <a:rPr lang="en-US" altLang="zh-TW" sz="2000" dirty="0">
                <a:solidFill>
                  <a:srgbClr val="FFABAB"/>
                </a:solidFill>
                <a:latin typeface="微軟正黑體" panose="020B0604030504040204" pitchFamily="34" charset="-120"/>
                <a:ea typeface="微軟正黑體" panose="020B0604030504040204" pitchFamily="34" charset="-120"/>
              </a:rPr>
              <a:t>&lt;12bpm</a:t>
            </a:r>
          </a:p>
          <a:p>
            <a:pPr>
              <a:lnSpc>
                <a:spcPct val="150000"/>
              </a:lnSpc>
            </a:pPr>
            <a:r>
              <a:rPr lang="en-US" altLang="zh-TW" sz="2000" dirty="0">
                <a:solidFill>
                  <a:srgbClr val="FFABAB"/>
                </a:solidFill>
                <a:latin typeface="微軟正黑體" panose="020B0604030504040204" pitchFamily="34" charset="-120"/>
                <a:ea typeface="微軟正黑體" panose="020B0604030504040204" pitchFamily="34" charset="-120"/>
              </a:rPr>
              <a:t>            </a:t>
            </a:r>
            <a:r>
              <a:rPr lang="zh-TW" altLang="en-US" sz="2000" dirty="0">
                <a:solidFill>
                  <a:srgbClr val="FFABAB"/>
                </a:solidFill>
                <a:latin typeface="微軟正黑體" panose="020B0604030504040204" pitchFamily="34" charset="-120"/>
                <a:ea typeface="微軟正黑體" panose="020B0604030504040204" pitchFamily="34" charset="-120"/>
              </a:rPr>
              <a:t>呼吸頻率 </a:t>
            </a:r>
            <a:r>
              <a:rPr lang="en-US" altLang="zh-TW" sz="2000" dirty="0">
                <a:solidFill>
                  <a:srgbClr val="FFABAB"/>
                </a:solidFill>
                <a:latin typeface="微軟正黑體" panose="020B0604030504040204" pitchFamily="34" charset="-120"/>
                <a:ea typeface="微軟正黑體" panose="020B0604030504040204" pitchFamily="34" charset="-120"/>
              </a:rPr>
              <a:t>12-20bpm</a:t>
            </a:r>
          </a:p>
          <a:p>
            <a:pPr>
              <a:lnSpc>
                <a:spcPct val="150000"/>
              </a:lnSpc>
            </a:pPr>
            <a:r>
              <a:rPr lang="en-US" altLang="zh-TW" sz="2000" dirty="0">
                <a:solidFill>
                  <a:srgbClr val="FFABAB"/>
                </a:solidFill>
                <a:latin typeface="微軟正黑體" panose="020B0604030504040204" pitchFamily="34" charset="-120"/>
                <a:ea typeface="微軟正黑體" panose="020B0604030504040204" pitchFamily="34" charset="-120"/>
              </a:rPr>
              <a:t>            </a:t>
            </a:r>
            <a:r>
              <a:rPr lang="zh-TW" altLang="en-US" sz="2000" dirty="0">
                <a:solidFill>
                  <a:srgbClr val="FFABAB"/>
                </a:solidFill>
                <a:latin typeface="微軟正黑體" panose="020B0604030504040204" pitchFamily="34" charset="-120"/>
                <a:ea typeface="微軟正黑體" panose="020B0604030504040204" pitchFamily="34" charset="-120"/>
              </a:rPr>
              <a:t>呼吸頻率 </a:t>
            </a:r>
            <a:r>
              <a:rPr lang="en-US" altLang="zh-TW" sz="2000" dirty="0">
                <a:solidFill>
                  <a:srgbClr val="FFABAB"/>
                </a:solidFill>
                <a:latin typeface="微軟正黑體" panose="020B0604030504040204" pitchFamily="34" charset="-120"/>
                <a:ea typeface="微軟正黑體" panose="020B0604030504040204" pitchFamily="34" charset="-120"/>
              </a:rPr>
              <a:t>&gt;20bpm</a:t>
            </a:r>
            <a:endParaRPr lang="zh-TW" altLang="en-US" sz="2000" dirty="0">
              <a:solidFill>
                <a:srgbClr val="FFABAB"/>
              </a:solidFill>
              <a:latin typeface="微軟正黑體" panose="020B0604030504040204" pitchFamily="34" charset="-120"/>
              <a:ea typeface="微軟正黑體" panose="020B0604030504040204" pitchFamily="34" charset="-120"/>
            </a:endParaRPr>
          </a:p>
        </p:txBody>
      </p:sp>
      <p:sp>
        <p:nvSpPr>
          <p:cNvPr id="12" name="文字方塊 11">
            <a:extLst>
              <a:ext uri="{FF2B5EF4-FFF2-40B4-BE49-F238E27FC236}">
                <a16:creationId xmlns:a16="http://schemas.microsoft.com/office/drawing/2014/main" id="{25BDC56B-E461-4914-B555-4F463145D4D3}"/>
              </a:ext>
            </a:extLst>
          </p:cNvPr>
          <p:cNvSpPr txBox="1"/>
          <p:nvPr/>
        </p:nvSpPr>
        <p:spPr>
          <a:xfrm>
            <a:off x="7507734" y="4351495"/>
            <a:ext cx="3813416" cy="707886"/>
          </a:xfrm>
          <a:prstGeom prst="rect">
            <a:avLst/>
          </a:prstGeom>
          <a:noFill/>
        </p:spPr>
        <p:txBody>
          <a:bodyPr wrap="square" rtlCol="0">
            <a:spAutoFit/>
          </a:bodyPr>
          <a:lstStyle/>
          <a:p>
            <a:r>
              <a:rPr lang="zh-TW" altLang="en-US" sz="2000" dirty="0">
                <a:solidFill>
                  <a:srgbClr val="FFABAB"/>
                </a:solidFill>
                <a:latin typeface="微軟正黑體" panose="020B0604030504040204" pitchFamily="34" charset="-120"/>
                <a:ea typeface="微軟正黑體" panose="020B0604030504040204" pitchFamily="34" charset="-120"/>
              </a:rPr>
              <a:t>記錄近</a:t>
            </a:r>
            <a:r>
              <a:rPr lang="en-US" altLang="zh-TW" sz="2000" dirty="0">
                <a:solidFill>
                  <a:srgbClr val="FFABAB"/>
                </a:solidFill>
                <a:latin typeface="微軟正黑體" panose="020B0604030504040204" pitchFamily="34" charset="-120"/>
                <a:ea typeface="微軟正黑體" panose="020B0604030504040204" pitchFamily="34" charset="-120"/>
              </a:rPr>
              <a:t>15</a:t>
            </a:r>
            <a:r>
              <a:rPr lang="zh-TW" altLang="en-US" sz="2000" dirty="0">
                <a:solidFill>
                  <a:srgbClr val="FFABAB"/>
                </a:solidFill>
                <a:latin typeface="微軟正黑體" panose="020B0604030504040204" pitchFamily="34" charset="-120"/>
                <a:ea typeface="微軟正黑體" panose="020B0604030504040204" pitchFamily="34" charset="-120"/>
              </a:rPr>
              <a:t>筆呼吸頻率資料</a:t>
            </a:r>
            <a:endParaRPr lang="en-US" altLang="zh-TW" sz="2000" dirty="0">
              <a:solidFill>
                <a:srgbClr val="FFABAB"/>
              </a:solidFill>
              <a:latin typeface="微軟正黑體" panose="020B0604030504040204" pitchFamily="34" charset="-120"/>
              <a:ea typeface="微軟正黑體" panose="020B0604030504040204" pitchFamily="34" charset="-120"/>
            </a:endParaRPr>
          </a:p>
          <a:p>
            <a:r>
              <a:rPr lang="zh-TW" altLang="en-US" sz="2000" dirty="0">
                <a:solidFill>
                  <a:srgbClr val="FFABAB"/>
                </a:solidFill>
                <a:latin typeface="微軟正黑體" panose="020B0604030504040204" pitchFamily="34" charset="-120"/>
                <a:ea typeface="微軟正黑體" panose="020B0604030504040204" pitchFamily="34" charset="-120"/>
              </a:rPr>
              <a:t>以長條圖呈現呼吸狀態趨勢</a:t>
            </a:r>
            <a:endParaRPr lang="en-US" altLang="zh-TW" dirty="0">
              <a:solidFill>
                <a:srgbClr val="FFABAB"/>
              </a:solidFill>
              <a:latin typeface="微軟正黑體" panose="020B0604030504040204" pitchFamily="34" charset="-120"/>
              <a:ea typeface="微軟正黑體" panose="020B0604030504040204" pitchFamily="34" charset="-120"/>
            </a:endParaRPr>
          </a:p>
        </p:txBody>
      </p:sp>
      <p:sp>
        <p:nvSpPr>
          <p:cNvPr id="13" name="文字方塊 12">
            <a:extLst>
              <a:ext uri="{FF2B5EF4-FFF2-40B4-BE49-F238E27FC236}">
                <a16:creationId xmlns:a16="http://schemas.microsoft.com/office/drawing/2014/main" id="{ED107199-522B-4840-B888-EC7E9C071BE1}"/>
              </a:ext>
            </a:extLst>
          </p:cNvPr>
          <p:cNvSpPr txBox="1"/>
          <p:nvPr/>
        </p:nvSpPr>
        <p:spPr>
          <a:xfrm>
            <a:off x="8156433" y="2346355"/>
            <a:ext cx="3395481" cy="400110"/>
          </a:xfrm>
          <a:prstGeom prst="rect">
            <a:avLst/>
          </a:prstGeom>
          <a:noFill/>
        </p:spPr>
        <p:txBody>
          <a:bodyPr wrap="none" rtlCol="0">
            <a:spAutoFit/>
          </a:bodyPr>
          <a:lstStyle/>
          <a:p>
            <a:r>
              <a:rPr lang="zh-TW" altLang="en-US" sz="2000" dirty="0">
                <a:solidFill>
                  <a:srgbClr val="FFABAB"/>
                </a:solidFill>
                <a:latin typeface="微軟正黑體" panose="020B0604030504040204" pitchFamily="34" charset="-120"/>
                <a:ea typeface="微軟正黑體" panose="020B0604030504040204" pitchFamily="34" charset="-120"/>
              </a:rPr>
              <a:t>顯示</a:t>
            </a:r>
            <a:r>
              <a:rPr lang="en-US" altLang="zh-TW" sz="2000" dirty="0">
                <a:solidFill>
                  <a:srgbClr val="FFABAB"/>
                </a:solidFill>
                <a:latin typeface="微軟正黑體" panose="020B0604030504040204" pitchFamily="34" charset="-120"/>
                <a:ea typeface="微軟正黑體" panose="020B0604030504040204" pitchFamily="34" charset="-120"/>
              </a:rPr>
              <a:t>CSI</a:t>
            </a:r>
            <a:r>
              <a:rPr lang="zh-TW" altLang="en-US" sz="2000" dirty="0">
                <a:solidFill>
                  <a:srgbClr val="FFABAB"/>
                </a:solidFill>
                <a:latin typeface="微軟正黑體" panose="020B0604030504040204" pitchFamily="34" charset="-120"/>
                <a:ea typeface="微軟正黑體" panose="020B0604030504040204" pitchFamily="34" charset="-120"/>
              </a:rPr>
              <a:t>計算之呼吸頻率數值</a:t>
            </a:r>
          </a:p>
        </p:txBody>
      </p:sp>
      <p:sp>
        <p:nvSpPr>
          <p:cNvPr id="14" name="橢圓 13">
            <a:extLst>
              <a:ext uri="{FF2B5EF4-FFF2-40B4-BE49-F238E27FC236}">
                <a16:creationId xmlns:a16="http://schemas.microsoft.com/office/drawing/2014/main" id="{479A62F6-E079-4BF6-AC07-44645038DDCE}"/>
              </a:ext>
            </a:extLst>
          </p:cNvPr>
          <p:cNvSpPr/>
          <p:nvPr/>
        </p:nvSpPr>
        <p:spPr>
          <a:xfrm>
            <a:off x="6916113" y="2009945"/>
            <a:ext cx="506604" cy="3639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D650039C-E49D-4455-AD8C-A9E273319EFD}"/>
              </a:ext>
            </a:extLst>
          </p:cNvPr>
          <p:cNvSpPr txBox="1"/>
          <p:nvPr/>
        </p:nvSpPr>
        <p:spPr>
          <a:xfrm>
            <a:off x="2880043" y="1999517"/>
            <a:ext cx="2234091" cy="400110"/>
          </a:xfrm>
          <a:prstGeom prst="rect">
            <a:avLst/>
          </a:prstGeom>
          <a:noFill/>
        </p:spPr>
        <p:txBody>
          <a:bodyPr wrap="square" rtlCol="0">
            <a:spAutoFit/>
          </a:bodyPr>
          <a:lstStyle/>
          <a:p>
            <a:r>
              <a:rPr lang="zh-TW" altLang="en-US" sz="2000" dirty="0">
                <a:solidFill>
                  <a:srgbClr val="FFABAB"/>
                </a:solidFill>
                <a:latin typeface="微軟正黑體" panose="020B0604030504040204" pitchFamily="34" charset="-120"/>
                <a:ea typeface="微軟正黑體" panose="020B0604030504040204" pitchFamily="34" charset="-120"/>
              </a:rPr>
              <a:t>當前播放歌曲</a:t>
            </a:r>
          </a:p>
        </p:txBody>
      </p:sp>
      <p:cxnSp>
        <p:nvCxnSpPr>
          <p:cNvPr id="17" name="直線單箭頭接點 16">
            <a:extLst>
              <a:ext uri="{FF2B5EF4-FFF2-40B4-BE49-F238E27FC236}">
                <a16:creationId xmlns:a16="http://schemas.microsoft.com/office/drawing/2014/main" id="{0E5E78AF-F050-4888-B644-77CA423D3C18}"/>
              </a:ext>
            </a:extLst>
          </p:cNvPr>
          <p:cNvCxnSpPr>
            <a:cxnSpLocks/>
          </p:cNvCxnSpPr>
          <p:nvPr/>
        </p:nvCxnSpPr>
        <p:spPr>
          <a:xfrm>
            <a:off x="7507734" y="2284146"/>
            <a:ext cx="689148" cy="148796"/>
          </a:xfrm>
          <a:prstGeom prst="straightConnector1">
            <a:avLst/>
          </a:prstGeom>
          <a:ln w="57150">
            <a:solidFill>
              <a:srgbClr val="FFABAB"/>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F2F60BD8-0B47-4FEA-8A58-3D0C87D1E838}"/>
              </a:ext>
            </a:extLst>
          </p:cNvPr>
          <p:cNvCxnSpPr>
            <a:cxnSpLocks/>
          </p:cNvCxnSpPr>
          <p:nvPr/>
        </p:nvCxnSpPr>
        <p:spPr>
          <a:xfrm flipH="1">
            <a:off x="4169915" y="2917715"/>
            <a:ext cx="592084" cy="260383"/>
          </a:xfrm>
          <a:prstGeom prst="straightConnector1">
            <a:avLst/>
          </a:prstGeom>
          <a:ln w="57150">
            <a:solidFill>
              <a:srgbClr val="FFABAB"/>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77382302-BF52-4A24-9A7C-74C56ADB8013}"/>
              </a:ext>
            </a:extLst>
          </p:cNvPr>
          <p:cNvCxnSpPr>
            <a:cxnSpLocks/>
            <a:endCxn id="9" idx="1"/>
          </p:cNvCxnSpPr>
          <p:nvPr/>
        </p:nvCxnSpPr>
        <p:spPr>
          <a:xfrm flipV="1">
            <a:off x="6733569" y="1192946"/>
            <a:ext cx="864605" cy="240886"/>
          </a:xfrm>
          <a:prstGeom prst="straightConnector1">
            <a:avLst/>
          </a:prstGeom>
          <a:ln w="57150">
            <a:solidFill>
              <a:srgbClr val="FFABAB"/>
            </a:solidFill>
            <a:tailEnd type="triangle"/>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BB5BB54-CA0E-4856-8093-C51AA2C59F3B}"/>
              </a:ext>
            </a:extLst>
          </p:cNvPr>
          <p:cNvSpPr/>
          <p:nvPr/>
        </p:nvSpPr>
        <p:spPr>
          <a:xfrm>
            <a:off x="970489" y="4982776"/>
            <a:ext cx="3315254" cy="959109"/>
          </a:xfrm>
          <a:prstGeom prst="rect">
            <a:avLst/>
          </a:prstGeom>
        </p:spPr>
        <p:txBody>
          <a:bodyPr wrap="square">
            <a:spAutoFit/>
          </a:bodyPr>
          <a:lstStyle/>
          <a:p>
            <a:pPr>
              <a:lnSpc>
                <a:spcPct val="150000"/>
              </a:lnSpc>
            </a:pPr>
            <a:r>
              <a:rPr lang="en-US" altLang="zh-TW" sz="2000" dirty="0">
                <a:solidFill>
                  <a:schemeClr val="bg1"/>
                </a:solidFill>
                <a:latin typeface="微軟正黑體" panose="020B0604030504040204" pitchFamily="34" charset="-120"/>
                <a:ea typeface="微軟正黑體" panose="020B0604030504040204" pitchFamily="34" charset="-120"/>
              </a:rPr>
              <a:t>app</a:t>
            </a:r>
            <a:r>
              <a:rPr lang="zh-TW" altLang="en-US" sz="2000" dirty="0">
                <a:solidFill>
                  <a:schemeClr val="bg1"/>
                </a:solidFill>
                <a:latin typeface="微軟正黑體" panose="020B0604030504040204" pitchFamily="34" charset="-120"/>
                <a:ea typeface="微軟正黑體" panose="020B0604030504040204" pitchFamily="34" charset="-120"/>
              </a:rPr>
              <a:t>會根據不同的呼吸快慢播放適合的音樂</a:t>
            </a:r>
          </a:p>
        </p:txBody>
      </p:sp>
    </p:spTree>
    <p:extLst>
      <p:ext uri="{BB962C8B-B14F-4D97-AF65-F5344CB8AC3E}">
        <p14:creationId xmlns:p14="http://schemas.microsoft.com/office/powerpoint/2010/main" val="13622109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1">
            <a:extLst>
              <a:ext uri="{FF2B5EF4-FFF2-40B4-BE49-F238E27FC236}">
                <a16:creationId xmlns:a16="http://schemas.microsoft.com/office/drawing/2014/main" id="{6DA6C1A7-65E6-4F8B-B3EE-970D60B38ECE}"/>
              </a:ext>
            </a:extLst>
          </p:cNvPr>
          <p:cNvPicPr>
            <a:picLocks noChangeAspect="1"/>
          </p:cNvPicPr>
          <p:nvPr/>
        </p:nvPicPr>
        <p:blipFill>
          <a:blip r:embed="rId3"/>
          <a:stretch>
            <a:fillRect/>
          </a:stretch>
        </p:blipFill>
        <p:spPr>
          <a:xfrm>
            <a:off x="1837242" y="729942"/>
            <a:ext cx="3660044" cy="927407"/>
          </a:xfrm>
          <a:prstGeom prst="rect">
            <a:avLst/>
          </a:prstGeom>
        </p:spPr>
      </p:pic>
      <p:pic>
        <p:nvPicPr>
          <p:cNvPr id="6" name="图片 2">
            <a:extLst>
              <a:ext uri="{FF2B5EF4-FFF2-40B4-BE49-F238E27FC236}">
                <a16:creationId xmlns:a16="http://schemas.microsoft.com/office/drawing/2014/main" id="{C6AD5501-D743-494B-AC11-7AE216AA9047}"/>
              </a:ext>
            </a:extLst>
          </p:cNvPr>
          <p:cNvPicPr>
            <a:picLocks noChangeAspect="1"/>
          </p:cNvPicPr>
          <p:nvPr/>
        </p:nvPicPr>
        <p:blipFill>
          <a:blip r:embed="rId4"/>
          <a:stretch>
            <a:fillRect/>
          </a:stretch>
        </p:blipFill>
        <p:spPr>
          <a:xfrm>
            <a:off x="970489" y="904644"/>
            <a:ext cx="866752" cy="1505411"/>
          </a:xfrm>
          <a:prstGeom prst="rect">
            <a:avLst/>
          </a:prstGeom>
        </p:spPr>
      </p:pic>
      <p:sp>
        <p:nvSpPr>
          <p:cNvPr id="8" name="文本框 3">
            <a:extLst>
              <a:ext uri="{FF2B5EF4-FFF2-40B4-BE49-F238E27FC236}">
                <a16:creationId xmlns:a16="http://schemas.microsoft.com/office/drawing/2014/main" id="{E3B597D8-1C31-4BCC-AC54-FD56AABCC99F}"/>
              </a:ext>
            </a:extLst>
          </p:cNvPr>
          <p:cNvSpPr txBox="1"/>
          <p:nvPr/>
        </p:nvSpPr>
        <p:spPr>
          <a:xfrm rot="345071">
            <a:off x="3102118" y="814534"/>
            <a:ext cx="193806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3600" b="1" dirty="0">
                <a:solidFill>
                  <a:srgbClr val="FFFF99"/>
                </a:solidFill>
                <a:latin typeface="SentyTEA 新蒂下午茶体" panose="03000600000000000000" pitchFamily="66" charset="-120"/>
                <a:ea typeface="SentyTEA 新蒂下午茶体" panose="03000600000000000000" pitchFamily="66" charset="-120"/>
              </a:rPr>
              <a:t>實驗環境</a:t>
            </a:r>
            <a:endParaRPr kumimoji="0" lang="zh-CN" altLang="en-US" sz="2000" b="1" i="0" u="none" strike="noStrike" kern="1200" cap="none" spc="0" normalizeH="0" baseline="0" noProof="0" dirty="0">
              <a:ln>
                <a:noFill/>
              </a:ln>
              <a:solidFill>
                <a:srgbClr val="FFFF99"/>
              </a:solidFill>
              <a:effectLst/>
              <a:uLnTx/>
              <a:uFillTx/>
              <a:latin typeface="SentyTEA 新蒂下午茶体" panose="03000600000000000000" pitchFamily="66" charset="-120"/>
              <a:ea typeface="SentyTEA 新蒂下午茶体" panose="03000600000000000000" pitchFamily="66" charset="-120"/>
              <a:cs typeface="+mn-cs"/>
            </a:endParaRPr>
          </a:p>
        </p:txBody>
      </p:sp>
      <p:pic>
        <p:nvPicPr>
          <p:cNvPr id="24" name="圖片 23">
            <a:extLst>
              <a:ext uri="{FF2B5EF4-FFF2-40B4-BE49-F238E27FC236}">
                <a16:creationId xmlns:a16="http://schemas.microsoft.com/office/drawing/2014/main" id="{6649D8CE-BEE9-4C0D-B637-1FA989D6A9D6}"/>
              </a:ext>
            </a:extLst>
          </p:cNvPr>
          <p:cNvPicPr>
            <a:picLocks noChangeAspect="1"/>
          </p:cNvPicPr>
          <p:nvPr/>
        </p:nvPicPr>
        <p:blipFill>
          <a:blip r:embed="rId5"/>
          <a:stretch>
            <a:fillRect/>
          </a:stretch>
        </p:blipFill>
        <p:spPr>
          <a:xfrm>
            <a:off x="2313320" y="1907943"/>
            <a:ext cx="7860249" cy="4220115"/>
          </a:xfrm>
          <a:prstGeom prst="rect">
            <a:avLst/>
          </a:prstGeom>
        </p:spPr>
      </p:pic>
    </p:spTree>
    <p:extLst>
      <p:ext uri="{BB962C8B-B14F-4D97-AF65-F5344CB8AC3E}">
        <p14:creationId xmlns:p14="http://schemas.microsoft.com/office/powerpoint/2010/main" val="16997104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3">
            <a:extLst>
              <a:ext uri="{FF2B5EF4-FFF2-40B4-BE49-F238E27FC236}">
                <a16:creationId xmlns:a16="http://schemas.microsoft.com/office/drawing/2014/main" id="{E945A1D4-CA7B-4CF7-910B-70086A13A817}"/>
              </a:ext>
            </a:extLst>
          </p:cNvPr>
          <p:cNvPicPr>
            <a:picLocks noChangeAspect="1"/>
          </p:cNvPicPr>
          <p:nvPr/>
        </p:nvPicPr>
        <p:blipFill>
          <a:blip r:embed="rId3">
            <a:clrChange>
              <a:clrFrom>
                <a:srgbClr val="254326"/>
              </a:clrFrom>
              <a:clrTo>
                <a:srgbClr val="254326">
                  <a:alpha val="0"/>
                </a:srgbClr>
              </a:clrTo>
            </a:clrChange>
            <a:duotone>
              <a:prstClr val="black"/>
              <a:schemeClr val="accent3">
                <a:tint val="45000"/>
                <a:satMod val="400000"/>
              </a:schemeClr>
            </a:duotone>
            <a:lum bright="-20000" contrast="-40000"/>
          </a:blip>
          <a:stretch>
            <a:fillRect/>
          </a:stretch>
        </p:blipFill>
        <p:spPr>
          <a:xfrm>
            <a:off x="1245570" y="459100"/>
            <a:ext cx="9615465" cy="3838846"/>
          </a:xfrm>
          <a:prstGeom prst="rect">
            <a:avLst/>
          </a:prstGeom>
        </p:spPr>
      </p:pic>
      <p:sp>
        <p:nvSpPr>
          <p:cNvPr id="23" name="文本框 6">
            <a:extLst>
              <a:ext uri="{FF2B5EF4-FFF2-40B4-BE49-F238E27FC236}">
                <a16:creationId xmlns:a16="http://schemas.microsoft.com/office/drawing/2014/main" id="{24972874-893F-478F-8EF7-90ACC0CE8C1B}"/>
              </a:ext>
            </a:extLst>
          </p:cNvPr>
          <p:cNvSpPr txBox="1"/>
          <p:nvPr/>
        </p:nvSpPr>
        <p:spPr>
          <a:xfrm>
            <a:off x="1504950" y="1181100"/>
            <a:ext cx="2952750" cy="4708981"/>
          </a:xfrm>
          <a:prstGeom prst="rect">
            <a:avLst/>
          </a:prstGeom>
          <a:noFill/>
        </p:spPr>
        <p:txBody>
          <a:bodyPr wrap="square" rtlCol="0">
            <a:spAutoFit/>
          </a:bodyPr>
          <a:lstStyle/>
          <a:p>
            <a:r>
              <a:rPr lang="en-US" altLang="zh-CN" sz="30000" dirty="0">
                <a:solidFill>
                  <a:schemeClr val="bg1"/>
                </a:solidFill>
                <a:latin typeface="Segoe Script" panose="020B0504020000000003" pitchFamily="34" charset="0"/>
              </a:rPr>
              <a:t>3</a:t>
            </a:r>
            <a:endParaRPr lang="zh-CN" altLang="en-US" sz="30000" dirty="0">
              <a:solidFill>
                <a:schemeClr val="bg1"/>
              </a:solidFill>
              <a:latin typeface="Segoe Script" panose="020B0504020000000003" pitchFamily="34" charset="0"/>
            </a:endParaRPr>
          </a:p>
        </p:txBody>
      </p:sp>
      <p:sp>
        <p:nvSpPr>
          <p:cNvPr id="24" name="文本框 7">
            <a:extLst>
              <a:ext uri="{FF2B5EF4-FFF2-40B4-BE49-F238E27FC236}">
                <a16:creationId xmlns:a16="http://schemas.microsoft.com/office/drawing/2014/main" id="{BF046A1A-F694-434D-A6C3-324D7C646F1D}"/>
              </a:ext>
            </a:extLst>
          </p:cNvPr>
          <p:cNvSpPr txBox="1"/>
          <p:nvPr/>
        </p:nvSpPr>
        <p:spPr>
          <a:xfrm>
            <a:off x="4457700" y="2643038"/>
            <a:ext cx="7135586" cy="1785104"/>
          </a:xfrm>
          <a:prstGeom prst="rect">
            <a:avLst/>
          </a:prstGeom>
          <a:noFill/>
        </p:spPr>
        <p:txBody>
          <a:bodyPr wrap="square" rtlCol="0">
            <a:spAutoFit/>
          </a:bodyPr>
          <a:lstStyle/>
          <a:p>
            <a:r>
              <a:rPr lang="zh-TW" altLang="en-US" sz="6600" b="1" dirty="0">
                <a:solidFill>
                  <a:schemeClr val="bg1"/>
                </a:solidFill>
                <a:latin typeface="SentyTEA 新蒂下午茶体" panose="03000600000000000000" pitchFamily="66" charset="-120"/>
                <a:ea typeface="SentyTEA 新蒂下午茶体" panose="03000600000000000000" pitchFamily="66" charset="-120"/>
              </a:rPr>
              <a:t>研究方法</a:t>
            </a:r>
            <a:endParaRPr lang="en-US" altLang="zh-TW" sz="4400" b="1" dirty="0">
              <a:solidFill>
                <a:schemeClr val="bg1"/>
              </a:solidFill>
              <a:latin typeface="Segoe Script" panose="020B0504020000000003" pitchFamily="34" charset="0"/>
              <a:ea typeface="SentyTEA 新蒂下午茶体" panose="03000600000000000000" pitchFamily="66" charset="-120"/>
            </a:endParaRPr>
          </a:p>
          <a:p>
            <a:r>
              <a:rPr lang="en-US" altLang="zh-CN" sz="4400" b="1" dirty="0">
                <a:solidFill>
                  <a:schemeClr val="bg1"/>
                </a:solidFill>
                <a:latin typeface="Segoe Script" panose="020B0504020000000003" pitchFamily="34" charset="0"/>
              </a:rPr>
              <a:t>Research Methodology</a:t>
            </a:r>
            <a:endParaRPr lang="zh-CN" altLang="en-US" sz="4400" b="1" dirty="0">
              <a:solidFill>
                <a:schemeClr val="bg1"/>
              </a:solidFill>
              <a:latin typeface="Segoe Script" panose="020B0504020000000003" pitchFamily="34" charset="0"/>
            </a:endParaRPr>
          </a:p>
        </p:txBody>
      </p:sp>
    </p:spTree>
    <p:extLst>
      <p:ext uri="{BB962C8B-B14F-4D97-AF65-F5344CB8AC3E}">
        <p14:creationId xmlns:p14="http://schemas.microsoft.com/office/powerpoint/2010/main" val="4097363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2">
            <a:extLst>
              <a:ext uri="{FF2B5EF4-FFF2-40B4-BE49-F238E27FC236}">
                <a16:creationId xmlns:a16="http://schemas.microsoft.com/office/drawing/2014/main" id="{C6AD5501-D743-494B-AC11-7AE216AA9047}"/>
              </a:ext>
            </a:extLst>
          </p:cNvPr>
          <p:cNvPicPr>
            <a:picLocks noChangeAspect="1"/>
          </p:cNvPicPr>
          <p:nvPr/>
        </p:nvPicPr>
        <p:blipFill>
          <a:blip r:embed="rId3"/>
          <a:stretch>
            <a:fillRect/>
          </a:stretch>
        </p:blipFill>
        <p:spPr>
          <a:xfrm>
            <a:off x="970489" y="904644"/>
            <a:ext cx="866752" cy="1505411"/>
          </a:xfrm>
          <a:prstGeom prst="rect">
            <a:avLst/>
          </a:prstGeom>
        </p:spPr>
      </p:pic>
      <p:sp>
        <p:nvSpPr>
          <p:cNvPr id="8" name="文本框 3">
            <a:extLst>
              <a:ext uri="{FF2B5EF4-FFF2-40B4-BE49-F238E27FC236}">
                <a16:creationId xmlns:a16="http://schemas.microsoft.com/office/drawing/2014/main" id="{E3B597D8-1C31-4BCC-AC54-FD56AABCC99F}"/>
              </a:ext>
            </a:extLst>
          </p:cNvPr>
          <p:cNvSpPr txBox="1"/>
          <p:nvPr/>
        </p:nvSpPr>
        <p:spPr>
          <a:xfrm rot="345071">
            <a:off x="3196559" y="849753"/>
            <a:ext cx="1938064" cy="646331"/>
          </a:xfrm>
          <a:prstGeom prst="rect">
            <a:avLst/>
          </a:prstGeom>
          <a:noFill/>
        </p:spPr>
        <p:txBody>
          <a:bodyPr wrap="square" rtlCol="0">
            <a:spAutoFit/>
          </a:bodyPr>
          <a:lstStyle/>
          <a:p>
            <a:r>
              <a:rPr lang="zh-TW" altLang="en-US" sz="3600" b="1">
                <a:solidFill>
                  <a:srgbClr val="FFFF99"/>
                </a:solidFill>
                <a:latin typeface="SentyTEA 新蒂下午茶体" panose="03000600000000000000" pitchFamily="66" charset="-120"/>
                <a:ea typeface="SentyTEA 新蒂下午茶体" panose="03000600000000000000" pitchFamily="66" charset="-120"/>
              </a:rPr>
              <a:t>研究流程</a:t>
            </a:r>
            <a:endParaRPr lang="zh-CN" altLang="en-US" sz="2000" b="1" dirty="0">
              <a:solidFill>
                <a:srgbClr val="FFFF99"/>
              </a:solidFill>
              <a:latin typeface="SentyTEA 新蒂下午茶体" panose="03000600000000000000" pitchFamily="66" charset="-120"/>
              <a:ea typeface="SentyTEA 新蒂下午茶体" panose="03000600000000000000" pitchFamily="66" charset="-120"/>
            </a:endParaRPr>
          </a:p>
        </p:txBody>
      </p:sp>
      <p:pic>
        <p:nvPicPr>
          <p:cNvPr id="5" name="图片 1">
            <a:extLst>
              <a:ext uri="{FF2B5EF4-FFF2-40B4-BE49-F238E27FC236}">
                <a16:creationId xmlns:a16="http://schemas.microsoft.com/office/drawing/2014/main" id="{6DA6C1A7-65E6-4F8B-B3EE-970D60B38ECE}"/>
              </a:ext>
            </a:extLst>
          </p:cNvPr>
          <p:cNvPicPr>
            <a:picLocks noChangeAspect="1"/>
          </p:cNvPicPr>
          <p:nvPr/>
        </p:nvPicPr>
        <p:blipFill>
          <a:blip r:embed="rId4"/>
          <a:stretch>
            <a:fillRect/>
          </a:stretch>
        </p:blipFill>
        <p:spPr>
          <a:xfrm>
            <a:off x="1837242" y="729942"/>
            <a:ext cx="3660044" cy="927407"/>
          </a:xfrm>
          <a:prstGeom prst="rect">
            <a:avLst/>
          </a:prstGeom>
        </p:spPr>
      </p:pic>
      <p:pic>
        <p:nvPicPr>
          <p:cNvPr id="9" name="圖片 8">
            <a:extLst>
              <a:ext uri="{FF2B5EF4-FFF2-40B4-BE49-F238E27FC236}">
                <a16:creationId xmlns:a16="http://schemas.microsoft.com/office/drawing/2014/main" id="{D46D2720-8828-405E-B3C7-584A82BCC47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058" b="95248" l="10000" r="91290">
                        <a14:foregroundMark x1="10968" y1="69835" x2="10968" y2="69835"/>
                        <a14:foregroundMark x1="23548" y1="95248" x2="23548" y2="95248"/>
                        <a14:foregroundMark x1="56452" y1="95041" x2="56452" y2="95041"/>
                        <a14:foregroundMark x1="21613" y1="10950" x2="21613" y2="10950"/>
                        <a14:foregroundMark x1="20645" y1="8264" x2="20645" y2="8264"/>
                        <a14:foregroundMark x1="88387" y1="39463" x2="88387" y2="39463"/>
                        <a14:foregroundMark x1="89677" y1="28926" x2="89677" y2="28926"/>
                        <a14:foregroundMark x1="91290" y1="23347" x2="91290" y2="23347"/>
                      </a14:backgroundRemoval>
                    </a14:imgEffect>
                    <a14:imgEffect>
                      <a14:brightnessContrast bright="40000" contrast="-40000"/>
                    </a14:imgEffect>
                  </a14:imgLayer>
                </a14:imgProps>
              </a:ext>
            </a:extLst>
          </a:blip>
          <a:stretch>
            <a:fillRect/>
          </a:stretch>
        </p:blipFill>
        <p:spPr>
          <a:xfrm>
            <a:off x="1990097" y="3729290"/>
            <a:ext cx="723695" cy="1024610"/>
          </a:xfrm>
          <a:prstGeom prst="rect">
            <a:avLst/>
          </a:prstGeom>
        </p:spPr>
      </p:pic>
      <p:grpSp>
        <p:nvGrpSpPr>
          <p:cNvPr id="11" name="群組 10">
            <a:extLst>
              <a:ext uri="{FF2B5EF4-FFF2-40B4-BE49-F238E27FC236}">
                <a16:creationId xmlns:a16="http://schemas.microsoft.com/office/drawing/2014/main" id="{D62F7E96-F833-4327-979A-B2CE88FAFC14}"/>
              </a:ext>
            </a:extLst>
          </p:cNvPr>
          <p:cNvGrpSpPr/>
          <p:nvPr/>
        </p:nvGrpSpPr>
        <p:grpSpPr>
          <a:xfrm>
            <a:off x="1868725" y="4748605"/>
            <a:ext cx="921455" cy="665081"/>
            <a:chOff x="335915" y="3028950"/>
            <a:chExt cx="1587241" cy="1420426"/>
          </a:xfrm>
        </p:grpSpPr>
        <p:pic>
          <p:nvPicPr>
            <p:cNvPr id="12" name="圖片 11">
              <a:extLst>
                <a:ext uri="{FF2B5EF4-FFF2-40B4-BE49-F238E27FC236}">
                  <a16:creationId xmlns:a16="http://schemas.microsoft.com/office/drawing/2014/main" id="{C619DA1F-94DA-4368-A834-4693C4BA4445}"/>
                </a:ext>
              </a:extLst>
            </p:cNvPr>
            <p:cNvPicPr>
              <a:picLocks noChangeAspect="1"/>
            </p:cNvPicPr>
            <p:nvPr/>
          </p:nvPicPr>
          <p:blipFill rotWithShape="1">
            <a:blip r:embed="rId7">
              <a:duotone>
                <a:schemeClr val="accent3">
                  <a:shade val="45000"/>
                  <a:satMod val="135000"/>
                </a:schemeClr>
                <a:prstClr val="white"/>
              </a:duotone>
              <a:extLst>
                <a:ext uri="{BEBA8EAE-BF5A-486C-A8C5-ECC9F3942E4B}">
                  <a14:imgProps xmlns:a14="http://schemas.microsoft.com/office/drawing/2010/main">
                    <a14:imgLayer r:embed="rId8">
                      <a14:imgEffect>
                        <a14:backgroundRemoval t="10000" b="90000" l="10000" r="90000">
                          <a14:foregroundMark x1="21387" y1="45313" x2="21387" y2="45313"/>
                          <a14:foregroundMark x1="23926" y1="39160" x2="23926" y2="39160"/>
                          <a14:backgroundMark x1="77051" y1="66699" x2="77051" y2="66699"/>
                          <a14:backgroundMark x1="79199" y1="59180" x2="79199" y2="59180"/>
                          <a14:backgroundMark x1="78516" y1="58984" x2="78516" y2="58984"/>
                          <a14:backgroundMark x1="78223" y1="58887" x2="78223" y2="58887"/>
                          <a14:backgroundMark x1="77051" y1="57910" x2="77051" y2="57910"/>
                          <a14:backgroundMark x1="77051" y1="57910" x2="77051" y2="57910"/>
                          <a14:backgroundMark x1="77051" y1="57910" x2="77051" y2="57910"/>
                          <a14:backgroundMark x1="77051" y1="57910" x2="77051" y2="61133"/>
                          <a14:backgroundMark x1="76660" y1="69141" x2="76660" y2="71484"/>
                          <a14:backgroundMark x1="76563" y1="77734" x2="76563" y2="77734"/>
                          <a14:backgroundMark x1="76563" y1="78906" x2="76563" y2="78906"/>
                          <a14:backgroundMark x1="76660" y1="79199" x2="78613" y2="65137"/>
                          <a14:backgroundMark x1="78320" y1="61816" x2="78320" y2="61816"/>
                        </a14:backgroundRemoval>
                      </a14:imgEffect>
                    </a14:imgLayer>
                  </a14:imgProps>
                </a:ext>
              </a:extLst>
            </a:blip>
            <a:srcRect l="8069" t="27501" r="68750" b="35815"/>
            <a:stretch/>
          </p:blipFill>
          <p:spPr>
            <a:xfrm>
              <a:off x="335915" y="3028950"/>
              <a:ext cx="897593" cy="1420426"/>
            </a:xfrm>
            <a:prstGeom prst="rect">
              <a:avLst/>
            </a:prstGeom>
          </p:spPr>
        </p:pic>
        <p:pic>
          <p:nvPicPr>
            <p:cNvPr id="13" name="圖片 12">
              <a:extLst>
                <a:ext uri="{FF2B5EF4-FFF2-40B4-BE49-F238E27FC236}">
                  <a16:creationId xmlns:a16="http://schemas.microsoft.com/office/drawing/2014/main" id="{13464065-9B46-411D-A17D-380B401831B7}"/>
                </a:ext>
              </a:extLst>
            </p:cNvPr>
            <p:cNvPicPr>
              <a:picLocks noChangeAspect="1"/>
            </p:cNvPicPr>
            <p:nvPr/>
          </p:nvPicPr>
          <p:blipFill rotWithShape="1">
            <a:blip r:embed="rId7">
              <a:duotone>
                <a:schemeClr val="accent3">
                  <a:shade val="45000"/>
                  <a:satMod val="135000"/>
                </a:schemeClr>
                <a:prstClr val="white"/>
              </a:duotone>
              <a:extLst>
                <a:ext uri="{BEBA8EAE-BF5A-486C-A8C5-ECC9F3942E4B}">
                  <a14:imgProps xmlns:a14="http://schemas.microsoft.com/office/drawing/2010/main">
                    <a14:imgLayer r:embed="rId8">
                      <a14:imgEffect>
                        <a14:backgroundRemoval t="10000" b="90000" l="10000" r="90000">
                          <a14:foregroundMark x1="21387" y1="45313" x2="21387" y2="45313"/>
                          <a14:foregroundMark x1="23926" y1="39160" x2="23926" y2="39160"/>
                          <a14:backgroundMark x1="77051" y1="66699" x2="77051" y2="66699"/>
                          <a14:backgroundMark x1="79199" y1="59180" x2="79199" y2="59180"/>
                          <a14:backgroundMark x1="78516" y1="58984" x2="78516" y2="58984"/>
                          <a14:backgroundMark x1="78223" y1="58887" x2="78223" y2="58887"/>
                          <a14:backgroundMark x1="77051" y1="57910" x2="77051" y2="57910"/>
                          <a14:backgroundMark x1="77051" y1="57910" x2="77051" y2="57910"/>
                          <a14:backgroundMark x1="77051" y1="57910" x2="77051" y2="57910"/>
                          <a14:backgroundMark x1="77051" y1="57910" x2="77051" y2="61133"/>
                          <a14:backgroundMark x1="76660" y1="69141" x2="76660" y2="71484"/>
                          <a14:backgroundMark x1="76563" y1="77734" x2="76563" y2="77734"/>
                          <a14:backgroundMark x1="76563" y1="78906" x2="76563" y2="78906"/>
                          <a14:backgroundMark x1="76660" y1="79199" x2="78613" y2="65137"/>
                          <a14:backgroundMark x1="78320" y1="61816" x2="78320" y2="61816"/>
                        </a14:backgroundRemoval>
                      </a14:imgEffect>
                    </a14:imgLayer>
                  </a14:imgProps>
                </a:ext>
              </a:extLst>
            </a:blip>
            <a:srcRect l="8069" t="27501" r="68750" b="35815"/>
            <a:stretch/>
          </p:blipFill>
          <p:spPr>
            <a:xfrm>
              <a:off x="661035" y="3028950"/>
              <a:ext cx="897593" cy="1420426"/>
            </a:xfrm>
            <a:prstGeom prst="rect">
              <a:avLst/>
            </a:prstGeom>
          </p:spPr>
        </p:pic>
        <p:pic>
          <p:nvPicPr>
            <p:cNvPr id="14" name="圖片 13">
              <a:extLst>
                <a:ext uri="{FF2B5EF4-FFF2-40B4-BE49-F238E27FC236}">
                  <a16:creationId xmlns:a16="http://schemas.microsoft.com/office/drawing/2014/main" id="{9F959B8E-5029-4F0F-9303-74C94222A62B}"/>
                </a:ext>
              </a:extLst>
            </p:cNvPr>
            <p:cNvPicPr>
              <a:picLocks noChangeAspect="1"/>
            </p:cNvPicPr>
            <p:nvPr/>
          </p:nvPicPr>
          <p:blipFill rotWithShape="1">
            <a:blip r:embed="rId7">
              <a:duotone>
                <a:schemeClr val="accent3">
                  <a:shade val="45000"/>
                  <a:satMod val="135000"/>
                </a:schemeClr>
                <a:prstClr val="white"/>
              </a:duotone>
              <a:extLst>
                <a:ext uri="{BEBA8EAE-BF5A-486C-A8C5-ECC9F3942E4B}">
                  <a14:imgProps xmlns:a14="http://schemas.microsoft.com/office/drawing/2010/main">
                    <a14:imgLayer r:embed="rId8">
                      <a14:imgEffect>
                        <a14:backgroundRemoval t="10000" b="90000" l="10000" r="90000">
                          <a14:foregroundMark x1="21387" y1="45313" x2="21387" y2="45313"/>
                          <a14:foregroundMark x1="23926" y1="39160" x2="23926" y2="39160"/>
                          <a14:backgroundMark x1="77051" y1="66699" x2="77051" y2="66699"/>
                          <a14:backgroundMark x1="79199" y1="59180" x2="79199" y2="59180"/>
                          <a14:backgroundMark x1="78516" y1="58984" x2="78516" y2="58984"/>
                          <a14:backgroundMark x1="78223" y1="58887" x2="78223" y2="58887"/>
                          <a14:backgroundMark x1="77051" y1="57910" x2="77051" y2="57910"/>
                          <a14:backgroundMark x1="77051" y1="57910" x2="77051" y2="57910"/>
                          <a14:backgroundMark x1="77051" y1="57910" x2="77051" y2="57910"/>
                          <a14:backgroundMark x1="77051" y1="57910" x2="77051" y2="61133"/>
                          <a14:backgroundMark x1="76660" y1="69141" x2="76660" y2="71484"/>
                          <a14:backgroundMark x1="76563" y1="77734" x2="76563" y2="77734"/>
                          <a14:backgroundMark x1="76563" y1="78906" x2="76563" y2="78906"/>
                          <a14:backgroundMark x1="76660" y1="79199" x2="78613" y2="65137"/>
                          <a14:backgroundMark x1="78320" y1="61816" x2="78320" y2="61816"/>
                        </a14:backgroundRemoval>
                      </a14:imgEffect>
                    </a14:imgLayer>
                  </a14:imgProps>
                </a:ext>
              </a:extLst>
            </a:blip>
            <a:srcRect l="8069" t="27501" r="68750" b="35815"/>
            <a:stretch/>
          </p:blipFill>
          <p:spPr>
            <a:xfrm>
              <a:off x="1025563" y="3028950"/>
              <a:ext cx="897593" cy="1420426"/>
            </a:xfrm>
            <a:prstGeom prst="rect">
              <a:avLst/>
            </a:prstGeom>
          </p:spPr>
        </p:pic>
      </p:grpSp>
      <p:grpSp>
        <p:nvGrpSpPr>
          <p:cNvPr id="15" name="群組 14">
            <a:extLst>
              <a:ext uri="{FF2B5EF4-FFF2-40B4-BE49-F238E27FC236}">
                <a16:creationId xmlns:a16="http://schemas.microsoft.com/office/drawing/2014/main" id="{C287AD6D-BD9E-4482-870F-A37C4BA14C4E}"/>
              </a:ext>
            </a:extLst>
          </p:cNvPr>
          <p:cNvGrpSpPr/>
          <p:nvPr/>
        </p:nvGrpSpPr>
        <p:grpSpPr>
          <a:xfrm>
            <a:off x="3667974" y="3904672"/>
            <a:ext cx="1833595" cy="1457845"/>
            <a:chOff x="1333500" y="1517647"/>
            <a:chExt cx="5162469" cy="3423168"/>
          </a:xfrm>
        </p:grpSpPr>
        <p:sp>
          <p:nvSpPr>
            <p:cNvPr id="16" name="立方體 15">
              <a:extLst>
                <a:ext uri="{FF2B5EF4-FFF2-40B4-BE49-F238E27FC236}">
                  <a16:creationId xmlns:a16="http://schemas.microsoft.com/office/drawing/2014/main" id="{F766F03E-83FC-4537-BAB3-2FEEE0FA7C1A}"/>
                </a:ext>
              </a:extLst>
            </p:cNvPr>
            <p:cNvSpPr/>
            <p:nvPr/>
          </p:nvSpPr>
          <p:spPr>
            <a:xfrm>
              <a:off x="1333501" y="1517648"/>
              <a:ext cx="923924" cy="2235201"/>
            </a:xfrm>
            <a:prstGeom prst="cube">
              <a:avLst>
                <a:gd name="adj" fmla="val 50773"/>
              </a:avLst>
            </a:prstGeom>
            <a:solidFill>
              <a:schemeClr val="accent5">
                <a:lumMod val="20000"/>
                <a:lumOff val="80000"/>
              </a:schemeClr>
            </a:solidFill>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dirty="0"/>
            </a:p>
          </p:txBody>
        </p:sp>
        <p:sp>
          <p:nvSpPr>
            <p:cNvPr id="17" name="立方體 16">
              <a:extLst>
                <a:ext uri="{FF2B5EF4-FFF2-40B4-BE49-F238E27FC236}">
                  <a16:creationId xmlns:a16="http://schemas.microsoft.com/office/drawing/2014/main" id="{A257ACD1-FA13-4AD5-A763-D0CAC21720E3}"/>
                </a:ext>
              </a:extLst>
            </p:cNvPr>
            <p:cNvSpPr/>
            <p:nvPr/>
          </p:nvSpPr>
          <p:spPr>
            <a:xfrm>
              <a:off x="2009776" y="1517649"/>
              <a:ext cx="923924" cy="2235201"/>
            </a:xfrm>
            <a:prstGeom prst="cube">
              <a:avLst>
                <a:gd name="adj" fmla="val 50773"/>
              </a:avLst>
            </a:prstGeom>
            <a:solidFill>
              <a:schemeClr val="accent5">
                <a:lumMod val="20000"/>
                <a:lumOff val="80000"/>
              </a:schemeClr>
            </a:solidFill>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dirty="0"/>
            </a:p>
          </p:txBody>
        </p:sp>
        <p:sp>
          <p:nvSpPr>
            <p:cNvPr id="18" name="立方體 17">
              <a:extLst>
                <a:ext uri="{FF2B5EF4-FFF2-40B4-BE49-F238E27FC236}">
                  <a16:creationId xmlns:a16="http://schemas.microsoft.com/office/drawing/2014/main" id="{EFFB2033-8DEB-4425-9042-33BA92FEB120}"/>
                </a:ext>
              </a:extLst>
            </p:cNvPr>
            <p:cNvSpPr/>
            <p:nvPr/>
          </p:nvSpPr>
          <p:spPr>
            <a:xfrm>
              <a:off x="2686051" y="1517649"/>
              <a:ext cx="923924" cy="2235201"/>
            </a:xfrm>
            <a:prstGeom prst="cube">
              <a:avLst>
                <a:gd name="adj" fmla="val 50773"/>
              </a:avLst>
            </a:prstGeom>
            <a:solidFill>
              <a:schemeClr val="accent5">
                <a:lumMod val="20000"/>
                <a:lumOff val="80000"/>
              </a:schemeClr>
            </a:solidFill>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dirty="0"/>
            </a:p>
          </p:txBody>
        </p:sp>
        <p:sp>
          <p:nvSpPr>
            <p:cNvPr id="19" name="立方體 18">
              <a:extLst>
                <a:ext uri="{FF2B5EF4-FFF2-40B4-BE49-F238E27FC236}">
                  <a16:creationId xmlns:a16="http://schemas.microsoft.com/office/drawing/2014/main" id="{A1C0C211-A96D-4468-B270-4CE01E010DA3}"/>
                </a:ext>
              </a:extLst>
            </p:cNvPr>
            <p:cNvSpPr/>
            <p:nvPr/>
          </p:nvSpPr>
          <p:spPr>
            <a:xfrm>
              <a:off x="3362326" y="1517648"/>
              <a:ext cx="923924" cy="2235201"/>
            </a:xfrm>
            <a:prstGeom prst="cube">
              <a:avLst>
                <a:gd name="adj" fmla="val 50773"/>
              </a:avLst>
            </a:prstGeom>
            <a:solidFill>
              <a:schemeClr val="accent5">
                <a:lumMod val="20000"/>
                <a:lumOff val="80000"/>
              </a:schemeClr>
            </a:solidFill>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dirty="0"/>
            </a:p>
          </p:txBody>
        </p:sp>
        <p:sp>
          <p:nvSpPr>
            <p:cNvPr id="20" name="立方體 19">
              <a:extLst>
                <a:ext uri="{FF2B5EF4-FFF2-40B4-BE49-F238E27FC236}">
                  <a16:creationId xmlns:a16="http://schemas.microsoft.com/office/drawing/2014/main" id="{29444971-BBDF-47B5-9B78-C6F18DCCC7E8}"/>
                </a:ext>
              </a:extLst>
            </p:cNvPr>
            <p:cNvSpPr/>
            <p:nvPr/>
          </p:nvSpPr>
          <p:spPr>
            <a:xfrm>
              <a:off x="4038601" y="1517647"/>
              <a:ext cx="923924" cy="2235201"/>
            </a:xfrm>
            <a:prstGeom prst="cube">
              <a:avLst>
                <a:gd name="adj" fmla="val 50773"/>
              </a:avLst>
            </a:prstGeom>
            <a:solidFill>
              <a:schemeClr val="accent5">
                <a:lumMod val="20000"/>
                <a:lumOff val="80000"/>
              </a:schemeClr>
            </a:solidFill>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dirty="0"/>
            </a:p>
          </p:txBody>
        </p:sp>
        <p:cxnSp>
          <p:nvCxnSpPr>
            <p:cNvPr id="21" name="直線接點 20">
              <a:extLst>
                <a:ext uri="{FF2B5EF4-FFF2-40B4-BE49-F238E27FC236}">
                  <a16:creationId xmlns:a16="http://schemas.microsoft.com/office/drawing/2014/main" id="{F2240982-8BDC-4F55-AADC-979E46C4E958}"/>
                </a:ext>
              </a:extLst>
            </p:cNvPr>
            <p:cNvCxnSpPr>
              <a:cxnSpLocks/>
            </p:cNvCxnSpPr>
            <p:nvPr/>
          </p:nvCxnSpPr>
          <p:spPr>
            <a:xfrm flipV="1">
              <a:off x="4483895" y="2077720"/>
              <a:ext cx="478630" cy="51308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3AC52B55-2BA7-4FEB-9AD0-82855FDE7C0E}"/>
                </a:ext>
              </a:extLst>
            </p:cNvPr>
            <p:cNvCxnSpPr>
              <a:cxnSpLocks/>
            </p:cNvCxnSpPr>
            <p:nvPr/>
          </p:nvCxnSpPr>
          <p:spPr>
            <a:xfrm flipV="1">
              <a:off x="4483895" y="2658744"/>
              <a:ext cx="478630" cy="51308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25D94930-A558-4F94-9974-C1F6CD6AED18}"/>
                </a:ext>
              </a:extLst>
            </p:cNvPr>
            <p:cNvCxnSpPr>
              <a:cxnSpLocks/>
            </p:cNvCxnSpPr>
            <p:nvPr/>
          </p:nvCxnSpPr>
          <p:spPr>
            <a:xfrm flipV="1">
              <a:off x="4651535" y="1833880"/>
              <a:ext cx="0" cy="175768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直線接點 23">
              <a:extLst>
                <a:ext uri="{FF2B5EF4-FFF2-40B4-BE49-F238E27FC236}">
                  <a16:creationId xmlns:a16="http://schemas.microsoft.com/office/drawing/2014/main" id="{B39088CB-2538-4377-950A-34CC915C194D}"/>
                </a:ext>
              </a:extLst>
            </p:cNvPr>
            <p:cNvCxnSpPr>
              <a:cxnSpLocks/>
            </p:cNvCxnSpPr>
            <p:nvPr/>
          </p:nvCxnSpPr>
          <p:spPr>
            <a:xfrm flipV="1">
              <a:off x="4803935" y="1691640"/>
              <a:ext cx="0" cy="175768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右中括弧 24">
              <a:extLst>
                <a:ext uri="{FF2B5EF4-FFF2-40B4-BE49-F238E27FC236}">
                  <a16:creationId xmlns:a16="http://schemas.microsoft.com/office/drawing/2014/main" id="{AEB666D1-CC8D-48DF-9814-6055FAA48452}"/>
                </a:ext>
              </a:extLst>
            </p:cNvPr>
            <p:cNvSpPr/>
            <p:nvPr/>
          </p:nvSpPr>
          <p:spPr>
            <a:xfrm>
              <a:off x="5113341" y="1517647"/>
              <a:ext cx="208280" cy="1733553"/>
            </a:xfrm>
            <a:prstGeom prst="righ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6" name="右中括弧 25">
              <a:extLst>
                <a:ext uri="{FF2B5EF4-FFF2-40B4-BE49-F238E27FC236}">
                  <a16:creationId xmlns:a16="http://schemas.microsoft.com/office/drawing/2014/main" id="{869F1271-F851-4C97-B40F-A5F9F89354DD}"/>
                </a:ext>
              </a:extLst>
            </p:cNvPr>
            <p:cNvSpPr/>
            <p:nvPr/>
          </p:nvSpPr>
          <p:spPr>
            <a:xfrm rot="2554053">
              <a:off x="4768644" y="3297356"/>
              <a:ext cx="208280" cy="714432"/>
            </a:xfrm>
            <a:prstGeom prst="righ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7" name="右中括弧 26">
              <a:extLst>
                <a:ext uri="{FF2B5EF4-FFF2-40B4-BE49-F238E27FC236}">
                  <a16:creationId xmlns:a16="http://schemas.microsoft.com/office/drawing/2014/main" id="{57FF27B3-94C9-4B5A-8EA8-437C6B1C1C10}"/>
                </a:ext>
              </a:extLst>
            </p:cNvPr>
            <p:cNvSpPr/>
            <p:nvPr/>
          </p:nvSpPr>
          <p:spPr>
            <a:xfrm rot="5400000">
              <a:off x="2804558" y="2412904"/>
              <a:ext cx="208280" cy="3150396"/>
            </a:xfrm>
            <a:prstGeom prst="righ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8" name="文字方塊 27">
              <a:extLst>
                <a:ext uri="{FF2B5EF4-FFF2-40B4-BE49-F238E27FC236}">
                  <a16:creationId xmlns:a16="http://schemas.microsoft.com/office/drawing/2014/main" id="{3E2A230A-EAF8-4898-98BA-47A884041E7E}"/>
                </a:ext>
              </a:extLst>
            </p:cNvPr>
            <p:cNvSpPr txBox="1"/>
            <p:nvPr/>
          </p:nvSpPr>
          <p:spPr>
            <a:xfrm>
              <a:off x="5321622" y="2149594"/>
              <a:ext cx="1174347" cy="867229"/>
            </a:xfrm>
            <a:prstGeom prst="rect">
              <a:avLst/>
            </a:prstGeom>
            <a:noFill/>
          </p:spPr>
          <p:txBody>
            <a:bodyPr wrap="none" rtlCol="0">
              <a:spAutoFit/>
            </a:bodyPr>
            <a:lstStyle/>
            <a:p>
              <a:r>
                <a:rPr lang="en-US" altLang="zh-TW" dirty="0">
                  <a:solidFill>
                    <a:schemeClr val="bg1"/>
                  </a:solidFill>
                </a:rPr>
                <a:t>TX</a:t>
              </a:r>
              <a:endParaRPr lang="zh-TW" altLang="en-US" dirty="0">
                <a:solidFill>
                  <a:schemeClr val="bg1"/>
                </a:solidFill>
              </a:endParaRPr>
            </a:p>
          </p:txBody>
        </p:sp>
        <p:sp>
          <p:nvSpPr>
            <p:cNvPr id="29" name="文字方塊 28">
              <a:extLst>
                <a:ext uri="{FF2B5EF4-FFF2-40B4-BE49-F238E27FC236}">
                  <a16:creationId xmlns:a16="http://schemas.microsoft.com/office/drawing/2014/main" id="{C116C6D7-8E1E-437B-8759-B401E904CDC0}"/>
                </a:ext>
              </a:extLst>
            </p:cNvPr>
            <p:cNvSpPr txBox="1"/>
            <p:nvPr/>
          </p:nvSpPr>
          <p:spPr>
            <a:xfrm>
              <a:off x="4868275" y="3688613"/>
              <a:ext cx="1210452" cy="867229"/>
            </a:xfrm>
            <a:prstGeom prst="rect">
              <a:avLst/>
            </a:prstGeom>
            <a:noFill/>
          </p:spPr>
          <p:txBody>
            <a:bodyPr wrap="none" rtlCol="0">
              <a:spAutoFit/>
            </a:bodyPr>
            <a:lstStyle/>
            <a:p>
              <a:r>
                <a:rPr lang="en-US" altLang="zh-TW" dirty="0">
                  <a:solidFill>
                    <a:schemeClr val="bg1"/>
                  </a:solidFill>
                </a:rPr>
                <a:t>RX</a:t>
              </a:r>
              <a:endParaRPr lang="zh-TW" altLang="en-US" dirty="0">
                <a:solidFill>
                  <a:schemeClr val="bg1"/>
                </a:solidFill>
              </a:endParaRPr>
            </a:p>
          </p:txBody>
        </p:sp>
        <p:sp>
          <p:nvSpPr>
            <p:cNvPr id="30" name="文字方塊 29">
              <a:extLst>
                <a:ext uri="{FF2B5EF4-FFF2-40B4-BE49-F238E27FC236}">
                  <a16:creationId xmlns:a16="http://schemas.microsoft.com/office/drawing/2014/main" id="{A67416C7-F5CF-463B-AD2D-EB7300AA5BC2}"/>
                </a:ext>
              </a:extLst>
            </p:cNvPr>
            <p:cNvSpPr txBox="1"/>
            <p:nvPr/>
          </p:nvSpPr>
          <p:spPr>
            <a:xfrm>
              <a:off x="1861613" y="4073586"/>
              <a:ext cx="2835218" cy="867229"/>
            </a:xfrm>
            <a:prstGeom prst="rect">
              <a:avLst/>
            </a:prstGeom>
            <a:noFill/>
          </p:spPr>
          <p:txBody>
            <a:bodyPr wrap="none" rtlCol="0">
              <a:spAutoFit/>
            </a:bodyPr>
            <a:lstStyle/>
            <a:p>
              <a:r>
                <a:rPr lang="en-US" altLang="zh-TW" dirty="0">
                  <a:solidFill>
                    <a:schemeClr val="bg1"/>
                  </a:solidFill>
                </a:rPr>
                <a:t>Time(</a:t>
              </a:r>
              <a:r>
                <a:rPr lang="el-GR" altLang="zh-TW" dirty="0">
                  <a:solidFill>
                    <a:schemeClr val="bg1"/>
                  </a:solidFill>
                </a:rPr>
                <a:t>μ</a:t>
              </a:r>
              <a:r>
                <a:rPr lang="en-US" altLang="zh-TW" dirty="0">
                  <a:solidFill>
                    <a:schemeClr val="bg1"/>
                  </a:solidFill>
                </a:rPr>
                <a:t>s)</a:t>
              </a:r>
              <a:endParaRPr lang="zh-TW" altLang="en-US" dirty="0">
                <a:solidFill>
                  <a:schemeClr val="bg1"/>
                </a:solidFill>
              </a:endParaRPr>
            </a:p>
          </p:txBody>
        </p:sp>
      </p:grpSp>
      <p:pic>
        <p:nvPicPr>
          <p:cNvPr id="31" name="圖形 30" descr="膝上型電腦">
            <a:extLst>
              <a:ext uri="{FF2B5EF4-FFF2-40B4-BE49-F238E27FC236}">
                <a16:creationId xmlns:a16="http://schemas.microsoft.com/office/drawing/2014/main" id="{561504D7-9E49-40B2-8807-529FD275473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96000" y="3800869"/>
            <a:ext cx="1668846" cy="1687378"/>
          </a:xfrm>
          <a:prstGeom prst="rect">
            <a:avLst/>
          </a:prstGeom>
        </p:spPr>
      </p:pic>
      <p:pic>
        <p:nvPicPr>
          <p:cNvPr id="32" name="圖片 31">
            <a:extLst>
              <a:ext uri="{FF2B5EF4-FFF2-40B4-BE49-F238E27FC236}">
                <a16:creationId xmlns:a16="http://schemas.microsoft.com/office/drawing/2014/main" id="{87A449F8-4235-46AE-A1EE-46954EA35AB9}"/>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6485368" y="4313807"/>
            <a:ext cx="888334" cy="491756"/>
          </a:xfrm>
          <a:prstGeom prst="rect">
            <a:avLst/>
          </a:prstGeom>
          <a:solidFill>
            <a:schemeClr val="bg1"/>
          </a:solidFill>
          <a:ln>
            <a:solidFill>
              <a:schemeClr val="bg1"/>
            </a:solidFill>
          </a:ln>
        </p:spPr>
      </p:pic>
      <p:grpSp>
        <p:nvGrpSpPr>
          <p:cNvPr id="33" name="群組 32">
            <a:extLst>
              <a:ext uri="{FF2B5EF4-FFF2-40B4-BE49-F238E27FC236}">
                <a16:creationId xmlns:a16="http://schemas.microsoft.com/office/drawing/2014/main" id="{F9A128B7-47D4-4C82-9C87-435446E8718A}"/>
              </a:ext>
            </a:extLst>
          </p:cNvPr>
          <p:cNvGrpSpPr/>
          <p:nvPr/>
        </p:nvGrpSpPr>
        <p:grpSpPr>
          <a:xfrm>
            <a:off x="9322224" y="4082445"/>
            <a:ext cx="1108772" cy="1009650"/>
            <a:chOff x="10000763" y="2783645"/>
            <a:chExt cx="1824935" cy="1824935"/>
          </a:xfrm>
          <a:solidFill>
            <a:schemeClr val="bg1"/>
          </a:solidFill>
        </p:grpSpPr>
        <p:pic>
          <p:nvPicPr>
            <p:cNvPr id="34" name="圖形 33" descr="智慧型手機">
              <a:extLst>
                <a:ext uri="{FF2B5EF4-FFF2-40B4-BE49-F238E27FC236}">
                  <a16:creationId xmlns:a16="http://schemas.microsoft.com/office/drawing/2014/main" id="{5CACFF4C-FCF8-4B57-82F3-24FEEBCC517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000763" y="2783645"/>
              <a:ext cx="1824935" cy="1824935"/>
            </a:xfrm>
            <a:prstGeom prst="rect">
              <a:avLst/>
            </a:prstGeom>
          </p:spPr>
        </p:pic>
        <p:pic>
          <p:nvPicPr>
            <p:cNvPr id="35" name="圖形 34" descr="音符">
              <a:extLst>
                <a:ext uri="{FF2B5EF4-FFF2-40B4-BE49-F238E27FC236}">
                  <a16:creationId xmlns:a16="http://schemas.microsoft.com/office/drawing/2014/main" id="{A83AA097-C1A9-4597-A366-03777B5B5C8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532941" y="3292551"/>
              <a:ext cx="760578" cy="807121"/>
            </a:xfrm>
            <a:prstGeom prst="rect">
              <a:avLst/>
            </a:prstGeom>
          </p:spPr>
        </p:pic>
      </p:grpSp>
      <p:sp>
        <p:nvSpPr>
          <p:cNvPr id="36" name="文字方塊 35">
            <a:extLst>
              <a:ext uri="{FF2B5EF4-FFF2-40B4-BE49-F238E27FC236}">
                <a16:creationId xmlns:a16="http://schemas.microsoft.com/office/drawing/2014/main" id="{18508A50-AFAA-4B5F-8AF4-9E6B7DAD88B1}"/>
              </a:ext>
            </a:extLst>
          </p:cNvPr>
          <p:cNvSpPr txBox="1"/>
          <p:nvPr/>
        </p:nvSpPr>
        <p:spPr>
          <a:xfrm>
            <a:off x="1677033" y="5614802"/>
            <a:ext cx="1536905" cy="338554"/>
          </a:xfrm>
          <a:prstGeom prst="rect">
            <a:avLst/>
          </a:prstGeom>
          <a:noFill/>
        </p:spPr>
        <p:txBody>
          <a:bodyPr wrap="square" rtlCol="0">
            <a:spAutoFit/>
          </a:bodyPr>
          <a:lstStyle/>
          <a:p>
            <a:r>
              <a:rPr lang="en-US" altLang="zh-TW" sz="1600" b="1" dirty="0">
                <a:solidFill>
                  <a:schemeClr val="bg1"/>
                </a:solidFill>
                <a:latin typeface="微軟正黑體" panose="020B0604030504040204" pitchFamily="34" charset="-120"/>
                <a:ea typeface="微軟正黑體" panose="020B0604030504040204" pitchFamily="34" charset="-120"/>
              </a:rPr>
              <a:t>CSI</a:t>
            </a:r>
            <a:r>
              <a:rPr lang="zh-TW" altLang="en-US" sz="1600" b="1" dirty="0">
                <a:solidFill>
                  <a:schemeClr val="bg1"/>
                </a:solidFill>
                <a:latin typeface="微軟正黑體" panose="020B0604030504040204" pitchFamily="34" charset="-120"/>
                <a:ea typeface="微軟正黑體" panose="020B0604030504040204" pitchFamily="34" charset="-120"/>
              </a:rPr>
              <a:t> 資料蒐集</a:t>
            </a:r>
          </a:p>
        </p:txBody>
      </p:sp>
      <p:sp>
        <p:nvSpPr>
          <p:cNvPr id="37" name="文字方塊 36">
            <a:extLst>
              <a:ext uri="{FF2B5EF4-FFF2-40B4-BE49-F238E27FC236}">
                <a16:creationId xmlns:a16="http://schemas.microsoft.com/office/drawing/2014/main" id="{A313C734-8F11-416B-B116-D45724511BD4}"/>
              </a:ext>
            </a:extLst>
          </p:cNvPr>
          <p:cNvSpPr txBox="1"/>
          <p:nvPr/>
        </p:nvSpPr>
        <p:spPr>
          <a:xfrm>
            <a:off x="3713145" y="5614802"/>
            <a:ext cx="1215835" cy="338554"/>
          </a:xfrm>
          <a:prstGeom prst="rect">
            <a:avLst/>
          </a:prstGeom>
          <a:noFill/>
        </p:spPr>
        <p:txBody>
          <a:bodyPr wrap="square" rtlCol="0">
            <a:spAutoFit/>
          </a:bodyPr>
          <a:lstStyle/>
          <a:p>
            <a:r>
              <a:rPr lang="zh-TW" altLang="en-US" sz="1600" b="1" dirty="0">
                <a:solidFill>
                  <a:schemeClr val="bg1"/>
                </a:solidFill>
                <a:latin typeface="微軟正黑體" panose="020B0604030504040204" pitchFamily="34" charset="-120"/>
                <a:ea typeface="微軟正黑體" panose="020B0604030504040204" pitchFamily="34" charset="-120"/>
              </a:rPr>
              <a:t>資料前處理</a:t>
            </a:r>
          </a:p>
        </p:txBody>
      </p:sp>
      <p:sp>
        <p:nvSpPr>
          <p:cNvPr id="38" name="文字方塊 37">
            <a:extLst>
              <a:ext uri="{FF2B5EF4-FFF2-40B4-BE49-F238E27FC236}">
                <a16:creationId xmlns:a16="http://schemas.microsoft.com/office/drawing/2014/main" id="{0ED0A8B3-78C4-4EC2-A986-0A0A2C2AD221}"/>
              </a:ext>
            </a:extLst>
          </p:cNvPr>
          <p:cNvSpPr txBox="1"/>
          <p:nvPr/>
        </p:nvSpPr>
        <p:spPr>
          <a:xfrm>
            <a:off x="6215003" y="5614802"/>
            <a:ext cx="1412397" cy="338554"/>
          </a:xfrm>
          <a:prstGeom prst="rect">
            <a:avLst/>
          </a:prstGeom>
          <a:noFill/>
        </p:spPr>
        <p:txBody>
          <a:bodyPr wrap="square" rtlCol="0">
            <a:spAutoFit/>
          </a:bodyPr>
          <a:lstStyle/>
          <a:p>
            <a:r>
              <a:rPr lang="zh-TW" altLang="en-US" sz="1600" b="1" dirty="0">
                <a:solidFill>
                  <a:schemeClr val="bg1"/>
                </a:solidFill>
                <a:latin typeface="微軟正黑體" panose="020B0604030504040204" pitchFamily="34" charset="-120"/>
                <a:ea typeface="微軟正黑體" panose="020B0604030504040204" pitchFamily="34" charset="-120"/>
              </a:rPr>
              <a:t>計算呼吸頻率</a:t>
            </a:r>
          </a:p>
        </p:txBody>
      </p:sp>
      <p:sp>
        <p:nvSpPr>
          <p:cNvPr id="39" name="文字方塊 38">
            <a:extLst>
              <a:ext uri="{FF2B5EF4-FFF2-40B4-BE49-F238E27FC236}">
                <a16:creationId xmlns:a16="http://schemas.microsoft.com/office/drawing/2014/main" id="{E8A928DE-B563-4488-B51A-2ECFAEAF7AF4}"/>
              </a:ext>
            </a:extLst>
          </p:cNvPr>
          <p:cNvSpPr txBox="1"/>
          <p:nvPr/>
        </p:nvSpPr>
        <p:spPr>
          <a:xfrm>
            <a:off x="9409813" y="5614802"/>
            <a:ext cx="1001316" cy="338554"/>
          </a:xfrm>
          <a:prstGeom prst="rect">
            <a:avLst/>
          </a:prstGeom>
          <a:noFill/>
        </p:spPr>
        <p:txBody>
          <a:bodyPr wrap="square" rtlCol="0">
            <a:spAutoFit/>
          </a:bodyPr>
          <a:lstStyle/>
          <a:p>
            <a:r>
              <a:rPr lang="en-US" altLang="zh-TW" sz="1600" b="1" dirty="0">
                <a:solidFill>
                  <a:schemeClr val="bg1"/>
                </a:solidFill>
                <a:latin typeface="微軟正黑體" panose="020B0604030504040204" pitchFamily="34" charset="-120"/>
                <a:ea typeface="微軟正黑體" panose="020B0604030504040204" pitchFamily="34" charset="-120"/>
              </a:rPr>
              <a:t>APP</a:t>
            </a:r>
            <a:r>
              <a:rPr lang="zh-TW" altLang="en-US" sz="1600" b="1" dirty="0">
                <a:solidFill>
                  <a:schemeClr val="bg1"/>
                </a:solidFill>
                <a:latin typeface="微軟正黑體" panose="020B0604030504040204" pitchFamily="34" charset="-120"/>
                <a:ea typeface="微軟正黑體" panose="020B0604030504040204" pitchFamily="34" charset="-120"/>
              </a:rPr>
              <a:t>呈現</a:t>
            </a:r>
          </a:p>
        </p:txBody>
      </p:sp>
      <p:sp>
        <p:nvSpPr>
          <p:cNvPr id="40" name="流程圖: 替代程序 39">
            <a:extLst>
              <a:ext uri="{FF2B5EF4-FFF2-40B4-BE49-F238E27FC236}">
                <a16:creationId xmlns:a16="http://schemas.microsoft.com/office/drawing/2014/main" id="{DBC45FCB-2E3E-4F25-A2D5-C68BECB1B3C6}"/>
              </a:ext>
            </a:extLst>
          </p:cNvPr>
          <p:cNvSpPr/>
          <p:nvPr/>
        </p:nvSpPr>
        <p:spPr>
          <a:xfrm>
            <a:off x="5145626" y="2231902"/>
            <a:ext cx="1454435" cy="890210"/>
          </a:xfrm>
          <a:prstGeom prst="flowChartAlternateProcess">
            <a:avLst/>
          </a:prstGeom>
          <a:no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err="1">
                <a:solidFill>
                  <a:schemeClr val="bg1"/>
                </a:solidFill>
              </a:rPr>
              <a:t>ButterWorth</a:t>
            </a:r>
            <a:r>
              <a:rPr lang="en-US" altLang="zh-TW" dirty="0">
                <a:solidFill>
                  <a:schemeClr val="bg1"/>
                </a:solidFill>
              </a:rPr>
              <a:t> Filter</a:t>
            </a:r>
            <a:endParaRPr lang="zh-TW" altLang="en-US" dirty="0">
              <a:solidFill>
                <a:schemeClr val="bg1"/>
              </a:solidFill>
            </a:endParaRPr>
          </a:p>
        </p:txBody>
      </p:sp>
      <p:cxnSp>
        <p:nvCxnSpPr>
          <p:cNvPr id="41" name="直線單箭頭接點 40">
            <a:extLst>
              <a:ext uri="{FF2B5EF4-FFF2-40B4-BE49-F238E27FC236}">
                <a16:creationId xmlns:a16="http://schemas.microsoft.com/office/drawing/2014/main" id="{416B313F-7AA4-41DC-947B-AE9DD42CFA1C}"/>
              </a:ext>
            </a:extLst>
          </p:cNvPr>
          <p:cNvCxnSpPr>
            <a:cxnSpLocks/>
            <a:stCxn id="40" idx="3"/>
            <a:endCxn id="54" idx="1"/>
          </p:cNvCxnSpPr>
          <p:nvPr/>
        </p:nvCxnSpPr>
        <p:spPr>
          <a:xfrm>
            <a:off x="6600061" y="2677007"/>
            <a:ext cx="352491" cy="0"/>
          </a:xfrm>
          <a:prstGeom prst="straightConnector1">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a:extLst>
              <a:ext uri="{FF2B5EF4-FFF2-40B4-BE49-F238E27FC236}">
                <a16:creationId xmlns:a16="http://schemas.microsoft.com/office/drawing/2014/main" id="{5F36A0E3-DCFC-4B21-BE59-80D5EAC47803}"/>
              </a:ext>
            </a:extLst>
          </p:cNvPr>
          <p:cNvCxnSpPr>
            <a:cxnSpLocks/>
          </p:cNvCxnSpPr>
          <p:nvPr/>
        </p:nvCxnSpPr>
        <p:spPr>
          <a:xfrm>
            <a:off x="3041830" y="4478730"/>
            <a:ext cx="442223" cy="0"/>
          </a:xfrm>
          <a:prstGeom prst="straightConnector1">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a:extLst>
              <a:ext uri="{FF2B5EF4-FFF2-40B4-BE49-F238E27FC236}">
                <a16:creationId xmlns:a16="http://schemas.microsoft.com/office/drawing/2014/main" id="{65C2AC5A-2032-4BC3-902A-42BFDFEF2B8E}"/>
              </a:ext>
            </a:extLst>
          </p:cNvPr>
          <p:cNvCxnSpPr>
            <a:cxnSpLocks/>
            <a:stCxn id="54" idx="3"/>
            <a:endCxn id="45" idx="1"/>
          </p:cNvCxnSpPr>
          <p:nvPr/>
        </p:nvCxnSpPr>
        <p:spPr>
          <a:xfrm>
            <a:off x="8957508" y="2677007"/>
            <a:ext cx="352491" cy="0"/>
          </a:xfrm>
          <a:prstGeom prst="straightConnector1">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手繪多邊形: 圖案 43">
            <a:extLst>
              <a:ext uri="{FF2B5EF4-FFF2-40B4-BE49-F238E27FC236}">
                <a16:creationId xmlns:a16="http://schemas.microsoft.com/office/drawing/2014/main" id="{0D436ACB-1779-446C-ADE8-1CC615C3BA94}"/>
              </a:ext>
            </a:extLst>
          </p:cNvPr>
          <p:cNvSpPr/>
          <p:nvPr/>
        </p:nvSpPr>
        <p:spPr>
          <a:xfrm flipH="1">
            <a:off x="7103382" y="2667948"/>
            <a:ext cx="4043672" cy="1216984"/>
          </a:xfrm>
          <a:custGeom>
            <a:avLst/>
            <a:gdLst>
              <a:gd name="connsiteX0" fmla="*/ 546100 w 3752850"/>
              <a:gd name="connsiteY0" fmla="*/ 0 h 1155700"/>
              <a:gd name="connsiteX1" fmla="*/ 0 w 3752850"/>
              <a:gd name="connsiteY1" fmla="*/ 0 h 1155700"/>
              <a:gd name="connsiteX2" fmla="*/ 0 w 3752850"/>
              <a:gd name="connsiteY2" fmla="*/ 717550 h 1155700"/>
              <a:gd name="connsiteX3" fmla="*/ 3752850 w 3752850"/>
              <a:gd name="connsiteY3" fmla="*/ 717550 h 1155700"/>
              <a:gd name="connsiteX4" fmla="*/ 3752850 w 3752850"/>
              <a:gd name="connsiteY4" fmla="*/ 1155700 h 1155700"/>
              <a:gd name="connsiteX0" fmla="*/ 546100 w 3752850"/>
              <a:gd name="connsiteY0" fmla="*/ 0 h 1155700"/>
              <a:gd name="connsiteX1" fmla="*/ 0 w 3752850"/>
              <a:gd name="connsiteY1" fmla="*/ 0 h 1155700"/>
              <a:gd name="connsiteX2" fmla="*/ 0 w 3752850"/>
              <a:gd name="connsiteY2" fmla="*/ 717550 h 1155700"/>
              <a:gd name="connsiteX3" fmla="*/ 3752850 w 3752850"/>
              <a:gd name="connsiteY3" fmla="*/ 717550 h 1155700"/>
              <a:gd name="connsiteX4" fmla="*/ 3752850 w 3752850"/>
              <a:gd name="connsiteY4" fmla="*/ 1155700 h 1155700"/>
              <a:gd name="connsiteX0" fmla="*/ 395020 w 3752850"/>
              <a:gd name="connsiteY0" fmla="*/ 0 h 1155700"/>
              <a:gd name="connsiteX1" fmla="*/ 0 w 3752850"/>
              <a:gd name="connsiteY1" fmla="*/ 0 h 1155700"/>
              <a:gd name="connsiteX2" fmla="*/ 0 w 3752850"/>
              <a:gd name="connsiteY2" fmla="*/ 717550 h 1155700"/>
              <a:gd name="connsiteX3" fmla="*/ 3752850 w 3752850"/>
              <a:gd name="connsiteY3" fmla="*/ 717550 h 1155700"/>
              <a:gd name="connsiteX4" fmla="*/ 3752850 w 3752850"/>
              <a:gd name="connsiteY4" fmla="*/ 1155700 h 1155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2850" h="1155700">
                <a:moveTo>
                  <a:pt x="395020" y="0"/>
                </a:moveTo>
                <a:lnTo>
                  <a:pt x="0" y="0"/>
                </a:lnTo>
                <a:lnTo>
                  <a:pt x="0" y="717550"/>
                </a:lnTo>
                <a:lnTo>
                  <a:pt x="3752850" y="717550"/>
                </a:lnTo>
                <a:lnTo>
                  <a:pt x="3752850" y="1155700"/>
                </a:lnTo>
              </a:path>
            </a:pathLst>
          </a:custGeom>
          <a:noFill/>
          <a:ln w="571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5" name="流程圖: 替代程序 44">
            <a:extLst>
              <a:ext uri="{FF2B5EF4-FFF2-40B4-BE49-F238E27FC236}">
                <a16:creationId xmlns:a16="http://schemas.microsoft.com/office/drawing/2014/main" id="{744270F3-A9D0-429A-A08B-0C35F43138D4}"/>
              </a:ext>
            </a:extLst>
          </p:cNvPr>
          <p:cNvSpPr/>
          <p:nvPr/>
        </p:nvSpPr>
        <p:spPr>
          <a:xfrm>
            <a:off x="9309999" y="2231902"/>
            <a:ext cx="1401701" cy="890210"/>
          </a:xfrm>
          <a:prstGeom prst="flowChartAlternateProcess">
            <a:avLst/>
          </a:prstGeom>
          <a:no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bg1"/>
                </a:solidFill>
              </a:rPr>
              <a:t>Breath Rate</a:t>
            </a:r>
            <a:r>
              <a:rPr lang="zh-TW" altLang="en-US" dirty="0">
                <a:solidFill>
                  <a:schemeClr val="bg1"/>
                </a:solidFill>
              </a:rPr>
              <a:t> </a:t>
            </a:r>
            <a:r>
              <a:rPr lang="en-US" altLang="zh-TW" dirty="0">
                <a:solidFill>
                  <a:schemeClr val="bg1"/>
                </a:solidFill>
              </a:rPr>
              <a:t>(bpm)</a:t>
            </a:r>
            <a:endParaRPr lang="zh-TW" altLang="en-US" dirty="0">
              <a:solidFill>
                <a:schemeClr val="bg1"/>
              </a:solidFill>
            </a:endParaRPr>
          </a:p>
        </p:txBody>
      </p:sp>
      <p:cxnSp>
        <p:nvCxnSpPr>
          <p:cNvPr id="46" name="直線單箭頭接點 45">
            <a:extLst>
              <a:ext uri="{FF2B5EF4-FFF2-40B4-BE49-F238E27FC236}">
                <a16:creationId xmlns:a16="http://schemas.microsoft.com/office/drawing/2014/main" id="{C1CCAB7F-506B-415D-AC75-C346B90DE109}"/>
              </a:ext>
            </a:extLst>
          </p:cNvPr>
          <p:cNvCxnSpPr>
            <a:cxnSpLocks/>
          </p:cNvCxnSpPr>
          <p:nvPr/>
        </p:nvCxnSpPr>
        <p:spPr>
          <a:xfrm>
            <a:off x="5496255" y="4478730"/>
            <a:ext cx="586123" cy="0"/>
          </a:xfrm>
          <a:prstGeom prst="straightConnector1">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a:extLst>
              <a:ext uri="{FF2B5EF4-FFF2-40B4-BE49-F238E27FC236}">
                <a16:creationId xmlns:a16="http://schemas.microsoft.com/office/drawing/2014/main" id="{F94FE290-02E9-449C-BC07-D4C83EBF0E8D}"/>
              </a:ext>
            </a:extLst>
          </p:cNvPr>
          <p:cNvCxnSpPr>
            <a:cxnSpLocks/>
          </p:cNvCxnSpPr>
          <p:nvPr/>
        </p:nvCxnSpPr>
        <p:spPr>
          <a:xfrm>
            <a:off x="7981076" y="4395383"/>
            <a:ext cx="1302725" cy="0"/>
          </a:xfrm>
          <a:prstGeom prst="straightConnector1">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4A6C6909-052E-4734-9DD1-798A2F881799}"/>
              </a:ext>
            </a:extLst>
          </p:cNvPr>
          <p:cNvCxnSpPr>
            <a:cxnSpLocks/>
          </p:cNvCxnSpPr>
          <p:nvPr/>
        </p:nvCxnSpPr>
        <p:spPr>
          <a:xfrm flipH="1" flipV="1">
            <a:off x="7924145" y="4652380"/>
            <a:ext cx="1298696" cy="4361"/>
          </a:xfrm>
          <a:prstGeom prst="straightConnector1">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21C53233-B7F3-4F65-87FB-5274114F048C}"/>
              </a:ext>
            </a:extLst>
          </p:cNvPr>
          <p:cNvCxnSpPr>
            <a:cxnSpLocks/>
            <a:stCxn id="51" idx="1"/>
            <a:endCxn id="52" idx="1"/>
          </p:cNvCxnSpPr>
          <p:nvPr/>
        </p:nvCxnSpPr>
        <p:spPr>
          <a:xfrm flipV="1">
            <a:off x="1807133" y="2677007"/>
            <a:ext cx="529036" cy="5054"/>
          </a:xfrm>
          <a:prstGeom prst="straightConnector1">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id="{2D21A2CB-7E19-4EAE-89DB-53D9C6CAB472}"/>
              </a:ext>
            </a:extLst>
          </p:cNvPr>
          <p:cNvCxnSpPr>
            <a:cxnSpLocks/>
            <a:stCxn id="44" idx="3"/>
          </p:cNvCxnSpPr>
          <p:nvPr/>
        </p:nvCxnSpPr>
        <p:spPr>
          <a:xfrm flipH="1">
            <a:off x="7097032" y="3423548"/>
            <a:ext cx="6350" cy="559855"/>
          </a:xfrm>
          <a:prstGeom prst="straightConnector1">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手繪多邊形: 圖案 50">
            <a:extLst>
              <a:ext uri="{FF2B5EF4-FFF2-40B4-BE49-F238E27FC236}">
                <a16:creationId xmlns:a16="http://schemas.microsoft.com/office/drawing/2014/main" id="{D93F23DE-F055-4199-81D4-D279134B2736}"/>
              </a:ext>
            </a:extLst>
          </p:cNvPr>
          <p:cNvSpPr/>
          <p:nvPr/>
        </p:nvSpPr>
        <p:spPr>
          <a:xfrm>
            <a:off x="1807133" y="2682061"/>
            <a:ext cx="4860986" cy="1198867"/>
          </a:xfrm>
          <a:custGeom>
            <a:avLst/>
            <a:gdLst>
              <a:gd name="connsiteX0" fmla="*/ 546100 w 3752850"/>
              <a:gd name="connsiteY0" fmla="*/ 0 h 1155700"/>
              <a:gd name="connsiteX1" fmla="*/ 0 w 3752850"/>
              <a:gd name="connsiteY1" fmla="*/ 0 h 1155700"/>
              <a:gd name="connsiteX2" fmla="*/ 0 w 3752850"/>
              <a:gd name="connsiteY2" fmla="*/ 717550 h 1155700"/>
              <a:gd name="connsiteX3" fmla="*/ 3752850 w 3752850"/>
              <a:gd name="connsiteY3" fmla="*/ 717550 h 1155700"/>
              <a:gd name="connsiteX4" fmla="*/ 3752850 w 3752850"/>
              <a:gd name="connsiteY4" fmla="*/ 1155700 h 1155700"/>
              <a:gd name="connsiteX0" fmla="*/ 352094 w 3752850"/>
              <a:gd name="connsiteY0" fmla="*/ 0 h 1165412"/>
              <a:gd name="connsiteX1" fmla="*/ 0 w 3752850"/>
              <a:gd name="connsiteY1" fmla="*/ 9712 h 1165412"/>
              <a:gd name="connsiteX2" fmla="*/ 0 w 3752850"/>
              <a:gd name="connsiteY2" fmla="*/ 727262 h 1165412"/>
              <a:gd name="connsiteX3" fmla="*/ 3752850 w 3752850"/>
              <a:gd name="connsiteY3" fmla="*/ 727262 h 1165412"/>
              <a:gd name="connsiteX4" fmla="*/ 3752850 w 3752850"/>
              <a:gd name="connsiteY4" fmla="*/ 1165412 h 1165412"/>
              <a:gd name="connsiteX0" fmla="*/ 352094 w 3752850"/>
              <a:gd name="connsiteY0" fmla="*/ 0 h 1155700"/>
              <a:gd name="connsiteX1" fmla="*/ 0 w 3752850"/>
              <a:gd name="connsiteY1" fmla="*/ 0 h 1155700"/>
              <a:gd name="connsiteX2" fmla="*/ 0 w 3752850"/>
              <a:gd name="connsiteY2" fmla="*/ 717550 h 1155700"/>
              <a:gd name="connsiteX3" fmla="*/ 3752850 w 3752850"/>
              <a:gd name="connsiteY3" fmla="*/ 717550 h 1155700"/>
              <a:gd name="connsiteX4" fmla="*/ 3752850 w 3752850"/>
              <a:gd name="connsiteY4" fmla="*/ 1155700 h 1155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2850" h="1155700">
                <a:moveTo>
                  <a:pt x="352094" y="0"/>
                </a:moveTo>
                <a:lnTo>
                  <a:pt x="0" y="0"/>
                </a:lnTo>
                <a:lnTo>
                  <a:pt x="0" y="717550"/>
                </a:lnTo>
                <a:lnTo>
                  <a:pt x="3752850" y="717550"/>
                </a:lnTo>
                <a:lnTo>
                  <a:pt x="3752850" y="1155700"/>
                </a:lnTo>
              </a:path>
            </a:pathLst>
          </a:custGeom>
          <a:noFill/>
          <a:ln w="571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2" name="流程圖: 替代程序 51">
            <a:extLst>
              <a:ext uri="{FF2B5EF4-FFF2-40B4-BE49-F238E27FC236}">
                <a16:creationId xmlns:a16="http://schemas.microsoft.com/office/drawing/2014/main" id="{14EAF33A-D03E-455D-9D01-ECEF1346F1C0}"/>
              </a:ext>
            </a:extLst>
          </p:cNvPr>
          <p:cNvSpPr/>
          <p:nvPr/>
        </p:nvSpPr>
        <p:spPr>
          <a:xfrm>
            <a:off x="2336169" y="2231902"/>
            <a:ext cx="2456966" cy="890210"/>
          </a:xfrm>
          <a:prstGeom prst="flowChartAlternateProcess">
            <a:avLst/>
          </a:prstGeom>
          <a:no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bg1"/>
                </a:solidFill>
              </a:rPr>
              <a:t>The Best </a:t>
            </a:r>
          </a:p>
          <a:p>
            <a:pPr algn="ctr"/>
            <a:r>
              <a:rPr lang="en-US" altLang="zh-TW" dirty="0">
                <a:solidFill>
                  <a:schemeClr val="bg1"/>
                </a:solidFill>
              </a:rPr>
              <a:t>Antenna &amp; Subcarrier</a:t>
            </a:r>
            <a:endParaRPr lang="zh-TW" altLang="en-US" dirty="0">
              <a:solidFill>
                <a:schemeClr val="bg1"/>
              </a:solidFill>
            </a:endParaRPr>
          </a:p>
        </p:txBody>
      </p:sp>
      <p:grpSp>
        <p:nvGrpSpPr>
          <p:cNvPr id="53" name="群組 52">
            <a:extLst>
              <a:ext uri="{FF2B5EF4-FFF2-40B4-BE49-F238E27FC236}">
                <a16:creationId xmlns:a16="http://schemas.microsoft.com/office/drawing/2014/main" id="{CBDC013C-4005-4AE9-876E-B677CD169321}"/>
              </a:ext>
            </a:extLst>
          </p:cNvPr>
          <p:cNvGrpSpPr/>
          <p:nvPr/>
        </p:nvGrpSpPr>
        <p:grpSpPr>
          <a:xfrm>
            <a:off x="6952552" y="2231902"/>
            <a:ext cx="2004956" cy="890210"/>
            <a:chOff x="4648317" y="2227724"/>
            <a:chExt cx="2004956" cy="890210"/>
          </a:xfrm>
        </p:grpSpPr>
        <p:sp>
          <p:nvSpPr>
            <p:cNvPr id="54" name="流程圖: 替代程序 53">
              <a:extLst>
                <a:ext uri="{FF2B5EF4-FFF2-40B4-BE49-F238E27FC236}">
                  <a16:creationId xmlns:a16="http://schemas.microsoft.com/office/drawing/2014/main" id="{A75B34DA-A7FC-4672-98C4-BED942C267E1}"/>
                </a:ext>
              </a:extLst>
            </p:cNvPr>
            <p:cNvSpPr/>
            <p:nvPr/>
          </p:nvSpPr>
          <p:spPr>
            <a:xfrm>
              <a:off x="4648317" y="2227724"/>
              <a:ext cx="2004956" cy="890210"/>
            </a:xfrm>
            <a:prstGeom prst="flowChartAlternateProcess">
              <a:avLst/>
            </a:prstGeom>
            <a:no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bg1"/>
                </a:solidFill>
              </a:endParaRPr>
            </a:p>
          </p:txBody>
        </p:sp>
        <p:grpSp>
          <p:nvGrpSpPr>
            <p:cNvPr id="55" name="群組 54">
              <a:extLst>
                <a:ext uri="{FF2B5EF4-FFF2-40B4-BE49-F238E27FC236}">
                  <a16:creationId xmlns:a16="http://schemas.microsoft.com/office/drawing/2014/main" id="{73DBA0BE-8958-4C93-A8DB-D54A7C08DF96}"/>
                </a:ext>
              </a:extLst>
            </p:cNvPr>
            <p:cNvGrpSpPr/>
            <p:nvPr/>
          </p:nvGrpSpPr>
          <p:grpSpPr>
            <a:xfrm>
              <a:off x="4784170" y="2349664"/>
              <a:ext cx="1775461" cy="646331"/>
              <a:chOff x="6664960" y="736371"/>
              <a:chExt cx="1775461" cy="646331"/>
            </a:xfrm>
          </p:grpSpPr>
          <p:sp>
            <p:nvSpPr>
              <p:cNvPr id="56" name="文字方塊 55">
                <a:extLst>
                  <a:ext uri="{FF2B5EF4-FFF2-40B4-BE49-F238E27FC236}">
                    <a16:creationId xmlns:a16="http://schemas.microsoft.com/office/drawing/2014/main" id="{A5F418E8-A077-4FB0-A380-3195C8DE2D31}"/>
                  </a:ext>
                </a:extLst>
              </p:cNvPr>
              <p:cNvSpPr txBox="1"/>
              <p:nvPr/>
            </p:nvSpPr>
            <p:spPr>
              <a:xfrm>
                <a:off x="6664960" y="736371"/>
                <a:ext cx="1188720" cy="646331"/>
              </a:xfrm>
              <a:prstGeom prst="rect">
                <a:avLst/>
              </a:prstGeom>
              <a:noFill/>
              <a:ln>
                <a:noFill/>
              </a:ln>
            </p:spPr>
            <p:txBody>
              <a:bodyPr wrap="square" rtlCol="0">
                <a:spAutoFit/>
              </a:bodyPr>
              <a:lstStyle/>
              <a:p>
                <a:pPr algn="ctr"/>
                <a:r>
                  <a:rPr lang="en-US" altLang="zh-TW" dirty="0">
                    <a:solidFill>
                      <a:schemeClr val="bg1"/>
                    </a:solidFill>
                  </a:rPr>
                  <a:t>MUSIC Algorithm</a:t>
                </a:r>
                <a:endParaRPr lang="zh-TW" altLang="en-US" dirty="0">
                  <a:solidFill>
                    <a:schemeClr val="bg1"/>
                  </a:solidFill>
                </a:endParaRPr>
              </a:p>
            </p:txBody>
          </p:sp>
          <p:sp>
            <p:nvSpPr>
              <p:cNvPr id="57" name="文字方塊 56">
                <a:extLst>
                  <a:ext uri="{FF2B5EF4-FFF2-40B4-BE49-F238E27FC236}">
                    <a16:creationId xmlns:a16="http://schemas.microsoft.com/office/drawing/2014/main" id="{8FFAFF49-58CB-40D9-8FFF-3680937842CD}"/>
                  </a:ext>
                </a:extLst>
              </p:cNvPr>
              <p:cNvSpPr txBox="1"/>
              <p:nvPr/>
            </p:nvSpPr>
            <p:spPr>
              <a:xfrm>
                <a:off x="7640320" y="874870"/>
                <a:ext cx="800101" cy="369332"/>
              </a:xfrm>
              <a:prstGeom prst="rect">
                <a:avLst/>
              </a:prstGeom>
              <a:noFill/>
              <a:ln>
                <a:noFill/>
              </a:ln>
            </p:spPr>
            <p:txBody>
              <a:bodyPr wrap="square" rtlCol="0">
                <a:spAutoFit/>
              </a:bodyPr>
              <a:lstStyle/>
              <a:p>
                <a:pPr algn="ctr"/>
                <a:r>
                  <a:rPr lang="en-US" altLang="zh-TW" dirty="0">
                    <a:solidFill>
                      <a:schemeClr val="bg1"/>
                    </a:solidFill>
                  </a:rPr>
                  <a:t>+ FFT</a:t>
                </a:r>
                <a:endParaRPr lang="zh-TW" altLang="en-US" dirty="0">
                  <a:solidFill>
                    <a:schemeClr val="bg1"/>
                  </a:solidFill>
                </a:endParaRPr>
              </a:p>
            </p:txBody>
          </p:sp>
        </p:grpSp>
      </p:grpSp>
      <p:cxnSp>
        <p:nvCxnSpPr>
          <p:cNvPr id="58" name="直線單箭頭接點 57">
            <a:extLst>
              <a:ext uri="{FF2B5EF4-FFF2-40B4-BE49-F238E27FC236}">
                <a16:creationId xmlns:a16="http://schemas.microsoft.com/office/drawing/2014/main" id="{8283E672-2021-4348-A27D-32006D06AA28}"/>
              </a:ext>
            </a:extLst>
          </p:cNvPr>
          <p:cNvCxnSpPr>
            <a:cxnSpLocks/>
            <a:stCxn id="52" idx="3"/>
            <a:endCxn id="40" idx="1"/>
          </p:cNvCxnSpPr>
          <p:nvPr/>
        </p:nvCxnSpPr>
        <p:spPr>
          <a:xfrm>
            <a:off x="4793135" y="2677007"/>
            <a:ext cx="352491" cy="0"/>
          </a:xfrm>
          <a:prstGeom prst="straightConnector1">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16526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2">
            <a:extLst>
              <a:ext uri="{FF2B5EF4-FFF2-40B4-BE49-F238E27FC236}">
                <a16:creationId xmlns:a16="http://schemas.microsoft.com/office/drawing/2014/main" id="{C6AD5501-D743-494B-AC11-7AE216AA9047}"/>
              </a:ext>
            </a:extLst>
          </p:cNvPr>
          <p:cNvPicPr>
            <a:picLocks noChangeAspect="1"/>
          </p:cNvPicPr>
          <p:nvPr/>
        </p:nvPicPr>
        <p:blipFill>
          <a:blip r:embed="rId3"/>
          <a:stretch>
            <a:fillRect/>
          </a:stretch>
        </p:blipFill>
        <p:spPr>
          <a:xfrm>
            <a:off x="970489" y="904644"/>
            <a:ext cx="866752" cy="1505411"/>
          </a:xfrm>
          <a:prstGeom prst="rect">
            <a:avLst/>
          </a:prstGeom>
        </p:spPr>
      </p:pic>
      <p:sp>
        <p:nvSpPr>
          <p:cNvPr id="8" name="文本框 3">
            <a:extLst>
              <a:ext uri="{FF2B5EF4-FFF2-40B4-BE49-F238E27FC236}">
                <a16:creationId xmlns:a16="http://schemas.microsoft.com/office/drawing/2014/main" id="{E3B597D8-1C31-4BCC-AC54-FD56AABCC99F}"/>
              </a:ext>
            </a:extLst>
          </p:cNvPr>
          <p:cNvSpPr txBox="1"/>
          <p:nvPr/>
        </p:nvSpPr>
        <p:spPr>
          <a:xfrm rot="345071">
            <a:off x="3196559" y="849753"/>
            <a:ext cx="1938064" cy="646331"/>
          </a:xfrm>
          <a:prstGeom prst="rect">
            <a:avLst/>
          </a:prstGeom>
          <a:noFill/>
        </p:spPr>
        <p:txBody>
          <a:bodyPr wrap="square" rtlCol="0">
            <a:spAutoFit/>
          </a:bodyPr>
          <a:lstStyle/>
          <a:p>
            <a:r>
              <a:rPr lang="zh-TW" altLang="en-US" sz="3600" b="1">
                <a:solidFill>
                  <a:srgbClr val="FFFF99"/>
                </a:solidFill>
                <a:latin typeface="SentyTEA 新蒂下午茶体" panose="03000600000000000000" pitchFamily="66" charset="-120"/>
                <a:ea typeface="SentyTEA 新蒂下午茶体" panose="03000600000000000000" pitchFamily="66" charset="-120"/>
              </a:rPr>
              <a:t>研究流程</a:t>
            </a:r>
            <a:endParaRPr lang="zh-CN" altLang="en-US" sz="2000" b="1" dirty="0">
              <a:solidFill>
                <a:srgbClr val="FFFF99"/>
              </a:solidFill>
              <a:latin typeface="SentyTEA 新蒂下午茶体" panose="03000600000000000000" pitchFamily="66" charset="-120"/>
              <a:ea typeface="SentyTEA 新蒂下午茶体" panose="03000600000000000000" pitchFamily="66" charset="-120"/>
            </a:endParaRPr>
          </a:p>
        </p:txBody>
      </p:sp>
      <p:pic>
        <p:nvPicPr>
          <p:cNvPr id="5" name="图片 1">
            <a:extLst>
              <a:ext uri="{FF2B5EF4-FFF2-40B4-BE49-F238E27FC236}">
                <a16:creationId xmlns:a16="http://schemas.microsoft.com/office/drawing/2014/main" id="{6DA6C1A7-65E6-4F8B-B3EE-970D60B38ECE}"/>
              </a:ext>
            </a:extLst>
          </p:cNvPr>
          <p:cNvPicPr>
            <a:picLocks noChangeAspect="1"/>
          </p:cNvPicPr>
          <p:nvPr/>
        </p:nvPicPr>
        <p:blipFill>
          <a:blip r:embed="rId4"/>
          <a:stretch>
            <a:fillRect/>
          </a:stretch>
        </p:blipFill>
        <p:spPr>
          <a:xfrm>
            <a:off x="1837242" y="729942"/>
            <a:ext cx="3660044" cy="927407"/>
          </a:xfrm>
          <a:prstGeom prst="rect">
            <a:avLst/>
          </a:prstGeom>
        </p:spPr>
      </p:pic>
      <p:pic>
        <p:nvPicPr>
          <p:cNvPr id="61" name="圖片 60">
            <a:extLst>
              <a:ext uri="{FF2B5EF4-FFF2-40B4-BE49-F238E27FC236}">
                <a16:creationId xmlns:a16="http://schemas.microsoft.com/office/drawing/2014/main" id="{F97992AE-72CC-4A3F-9FFC-439A9CEABEBD}"/>
              </a:ext>
            </a:extLst>
          </p:cNvPr>
          <p:cNvPicPr>
            <a:picLocks noChangeAspect="1"/>
          </p:cNvPicPr>
          <p:nvPr/>
        </p:nvPicPr>
        <p:blipFill rotWithShape="1">
          <a:blip r:embed="rId5"/>
          <a:srcRect l="20438" t="40937" r="60034"/>
          <a:stretch/>
        </p:blipFill>
        <p:spPr>
          <a:xfrm>
            <a:off x="1026340" y="2854712"/>
            <a:ext cx="1861988" cy="2246876"/>
          </a:xfrm>
          <a:prstGeom prst="rect">
            <a:avLst/>
          </a:prstGeom>
        </p:spPr>
      </p:pic>
      <p:sp>
        <p:nvSpPr>
          <p:cNvPr id="2" name="矩形: 圓角 1">
            <a:extLst>
              <a:ext uri="{FF2B5EF4-FFF2-40B4-BE49-F238E27FC236}">
                <a16:creationId xmlns:a16="http://schemas.microsoft.com/office/drawing/2014/main" id="{5D60EE1D-EE1D-4F3B-9FB0-D33C8691285E}"/>
              </a:ext>
            </a:extLst>
          </p:cNvPr>
          <p:cNvSpPr/>
          <p:nvPr/>
        </p:nvSpPr>
        <p:spPr>
          <a:xfrm>
            <a:off x="3450325" y="2208735"/>
            <a:ext cx="2137675" cy="836342"/>
          </a:xfrm>
          <a:prstGeom prst="roundRect">
            <a:avLst/>
          </a:prstGeom>
          <a:noFill/>
          <a:ln w="57150">
            <a:solidFill>
              <a:srgbClr val="F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atin typeface="微軟正黑體" panose="020B0604030504040204" pitchFamily="34" charset="-120"/>
                <a:ea typeface="微軟正黑體" panose="020B0604030504040204" pitchFamily="34" charset="-120"/>
              </a:rPr>
              <a:t>CSI</a:t>
            </a:r>
            <a:r>
              <a:rPr lang="zh-TW" altLang="en-US" dirty="0">
                <a:latin typeface="微軟正黑體" panose="020B0604030504040204" pitchFamily="34" charset="-120"/>
                <a:ea typeface="微軟正黑體" panose="020B0604030504040204" pitchFamily="34" charset="-120"/>
              </a:rPr>
              <a:t>封包數據提取</a:t>
            </a:r>
          </a:p>
        </p:txBody>
      </p:sp>
      <mc:AlternateContent xmlns:mc="http://schemas.openxmlformats.org/markup-compatibility/2006" xmlns:a14="http://schemas.microsoft.com/office/drawing/2010/main">
        <mc:Choice Requires="a14">
          <p:sp>
            <p:nvSpPr>
              <p:cNvPr id="7" name="矩形: 圓角 6">
                <a:extLst>
                  <a:ext uri="{FF2B5EF4-FFF2-40B4-BE49-F238E27FC236}">
                    <a16:creationId xmlns:a16="http://schemas.microsoft.com/office/drawing/2014/main" id="{742733C5-B539-4507-B3A0-F94C67D3821A}"/>
                  </a:ext>
                </a:extLst>
              </p:cNvPr>
              <p:cNvSpPr/>
              <p:nvPr/>
            </p:nvSpPr>
            <p:spPr>
              <a:xfrm>
                <a:off x="2993124" y="3549674"/>
                <a:ext cx="3052076" cy="927407"/>
              </a:xfrm>
              <a:prstGeom prst="roundRect">
                <a:avLst/>
              </a:prstGeom>
              <a:noFill/>
              <a:ln w="57150">
                <a:solidFill>
                  <a:srgbClr val="F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atin typeface="微軟正黑體" panose="020B0604030504040204" pitchFamily="34" charset="-120"/>
                    <a:ea typeface="微軟正黑體" panose="020B0604030504040204" pitchFamily="34" charset="-120"/>
                  </a:rPr>
                  <a:t>CSI</a:t>
                </a:r>
                <a:r>
                  <a:rPr lang="zh-TW" altLang="en-US" dirty="0">
                    <a:latin typeface="微軟正黑體" panose="020B0604030504040204" pitchFamily="34" charset="-120"/>
                    <a:ea typeface="微軟正黑體" panose="020B0604030504040204" pitchFamily="34" charset="-120"/>
                  </a:rPr>
                  <a:t> 複數矩陣</a:t>
                </a:r>
                <a:endParaRPr lang="en-US" altLang="zh-TW" dirty="0">
                  <a:latin typeface="微軟正黑體" panose="020B0604030504040204" pitchFamily="34" charset="-120"/>
                  <a:ea typeface="微軟正黑體" panose="020B0604030504040204" pitchFamily="34" charset="-120"/>
                </a:endParaRPr>
              </a:p>
              <a:p>
                <a:pPr algn="ctr"/>
                <a14:m>
                  <m:oMathPara xmlns:m="http://schemas.openxmlformats.org/officeDocument/2006/math">
                    <m:oMathParaPr>
                      <m:jc m:val="centerGroup"/>
                    </m:oMathParaPr>
                    <m:oMath xmlns:m="http://schemas.openxmlformats.org/officeDocument/2006/math">
                      <m:sSub>
                        <m:sSubPr>
                          <m:ctrlPr>
                            <a:rPr lang="zh-TW" altLang="zh-TW" i="1">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𝐻</m:t>
                          </m:r>
                        </m:e>
                        <m:sub>
                          <m:r>
                            <a:rPr lang="en-US" altLang="zh-TW" i="1">
                              <a:solidFill>
                                <a:schemeClr val="bg1"/>
                              </a:solidFill>
                              <a:latin typeface="Cambria Math" panose="02040503050406030204" pitchFamily="18" charset="0"/>
                            </a:rPr>
                            <m:t>𝑛</m:t>
                          </m:r>
                          <m:r>
                            <a:rPr lang="en-US" altLang="zh-TW" i="1">
                              <a:solidFill>
                                <a:schemeClr val="bg1"/>
                              </a:solidFill>
                              <a:latin typeface="Cambria Math" panose="02040503050406030204" pitchFamily="18" charset="0"/>
                            </a:rPr>
                            <m:t>,</m:t>
                          </m:r>
                          <m:r>
                            <a:rPr lang="en-US" altLang="zh-TW" i="1">
                              <a:solidFill>
                                <a:schemeClr val="bg1"/>
                              </a:solidFill>
                              <a:latin typeface="Cambria Math" panose="02040503050406030204" pitchFamily="18" charset="0"/>
                            </a:rPr>
                            <m:t>𝑚</m:t>
                          </m:r>
                          <m:r>
                            <a:rPr lang="en-US" altLang="zh-TW" i="1">
                              <a:solidFill>
                                <a:schemeClr val="bg1"/>
                              </a:solidFill>
                              <a:latin typeface="Cambria Math" panose="02040503050406030204" pitchFamily="18" charset="0"/>
                            </a:rPr>
                            <m:t>,</m:t>
                          </m:r>
                          <m:r>
                            <a:rPr lang="en-US" altLang="zh-TW" i="1">
                              <a:solidFill>
                                <a:schemeClr val="bg1"/>
                              </a:solidFill>
                              <a:latin typeface="Cambria Math" panose="02040503050406030204" pitchFamily="18" charset="0"/>
                            </a:rPr>
                            <m:t>𝑘</m:t>
                          </m:r>
                          <m:r>
                            <a:rPr lang="en-US" altLang="zh-TW" i="1">
                              <a:solidFill>
                                <a:schemeClr val="bg1"/>
                              </a:solidFill>
                              <a:latin typeface="Cambria Math" panose="02040503050406030204" pitchFamily="18" charset="0"/>
                            </a:rPr>
                            <m:t>,</m:t>
                          </m:r>
                          <m:r>
                            <a:rPr lang="en-US" altLang="zh-TW" i="1">
                              <a:solidFill>
                                <a:schemeClr val="bg1"/>
                              </a:solidFill>
                              <a:latin typeface="Cambria Math" panose="02040503050406030204" pitchFamily="18" charset="0"/>
                            </a:rPr>
                            <m:t>𝑝</m:t>
                          </m:r>
                        </m:sub>
                      </m:sSub>
                      <m:r>
                        <a:rPr lang="en-US" altLang="zh-TW" i="1">
                          <a:solidFill>
                            <a:schemeClr val="bg1"/>
                          </a:solidFill>
                          <a:latin typeface="Cambria Math" panose="02040503050406030204" pitchFamily="18" charset="0"/>
                        </a:rPr>
                        <m:t>=|</m:t>
                      </m:r>
                      <m:sSub>
                        <m:sSubPr>
                          <m:ctrlPr>
                            <a:rPr lang="zh-TW" altLang="zh-TW" i="1">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𝐻</m:t>
                          </m:r>
                        </m:e>
                        <m:sub>
                          <m:r>
                            <a:rPr lang="en-US" altLang="zh-TW" i="1">
                              <a:solidFill>
                                <a:schemeClr val="bg1"/>
                              </a:solidFill>
                              <a:latin typeface="Cambria Math" panose="02040503050406030204" pitchFamily="18" charset="0"/>
                            </a:rPr>
                            <m:t>𝑛</m:t>
                          </m:r>
                          <m:r>
                            <a:rPr lang="en-US" altLang="zh-TW" i="1">
                              <a:solidFill>
                                <a:schemeClr val="bg1"/>
                              </a:solidFill>
                              <a:latin typeface="Cambria Math" panose="02040503050406030204" pitchFamily="18" charset="0"/>
                            </a:rPr>
                            <m:t>,</m:t>
                          </m:r>
                          <m:r>
                            <a:rPr lang="en-US" altLang="zh-TW" i="1">
                              <a:solidFill>
                                <a:schemeClr val="bg1"/>
                              </a:solidFill>
                              <a:latin typeface="Cambria Math" panose="02040503050406030204" pitchFamily="18" charset="0"/>
                            </a:rPr>
                            <m:t>𝑚</m:t>
                          </m:r>
                          <m:r>
                            <a:rPr lang="en-US" altLang="zh-TW" i="1">
                              <a:solidFill>
                                <a:schemeClr val="bg1"/>
                              </a:solidFill>
                              <a:latin typeface="Cambria Math" panose="02040503050406030204" pitchFamily="18" charset="0"/>
                            </a:rPr>
                            <m:t>,</m:t>
                          </m:r>
                          <m:r>
                            <a:rPr lang="en-US" altLang="zh-TW" i="1">
                              <a:solidFill>
                                <a:schemeClr val="bg1"/>
                              </a:solidFill>
                              <a:latin typeface="Cambria Math" panose="02040503050406030204" pitchFamily="18" charset="0"/>
                            </a:rPr>
                            <m:t>𝑘</m:t>
                          </m:r>
                          <m:r>
                            <a:rPr lang="en-US" altLang="zh-TW" i="1">
                              <a:solidFill>
                                <a:schemeClr val="bg1"/>
                              </a:solidFill>
                              <a:latin typeface="Cambria Math" panose="02040503050406030204" pitchFamily="18" charset="0"/>
                            </a:rPr>
                            <m:t>,</m:t>
                          </m:r>
                          <m:r>
                            <a:rPr lang="en-US" altLang="zh-TW" i="1">
                              <a:solidFill>
                                <a:schemeClr val="bg1"/>
                              </a:solidFill>
                              <a:latin typeface="Cambria Math" panose="02040503050406030204" pitchFamily="18" charset="0"/>
                            </a:rPr>
                            <m:t>𝑝</m:t>
                          </m:r>
                        </m:sub>
                      </m:sSub>
                      <m:r>
                        <a:rPr lang="en-US" altLang="zh-TW" i="1">
                          <a:solidFill>
                            <a:schemeClr val="bg1"/>
                          </a:solidFill>
                          <a:latin typeface="Cambria Math" panose="02040503050406030204" pitchFamily="18" charset="0"/>
                        </a:rPr>
                        <m:t>|</m:t>
                      </m:r>
                      <m:sSup>
                        <m:sSupPr>
                          <m:ctrlPr>
                            <a:rPr lang="zh-TW" altLang="zh-TW" i="1">
                              <a:solidFill>
                                <a:schemeClr val="bg1"/>
                              </a:solidFill>
                              <a:latin typeface="Cambria Math" panose="02040503050406030204" pitchFamily="18" charset="0"/>
                            </a:rPr>
                          </m:ctrlPr>
                        </m:sSupPr>
                        <m:e>
                          <m:r>
                            <a:rPr lang="en-US" altLang="zh-TW" i="1">
                              <a:solidFill>
                                <a:schemeClr val="bg1"/>
                              </a:solidFill>
                              <a:latin typeface="Cambria Math" panose="02040503050406030204" pitchFamily="18" charset="0"/>
                            </a:rPr>
                            <m:t>𝑒</m:t>
                          </m:r>
                        </m:e>
                        <m:sup>
                          <m:r>
                            <a:rPr lang="en-US" altLang="zh-TW" i="1">
                              <a:solidFill>
                                <a:schemeClr val="bg1"/>
                              </a:solidFill>
                              <a:latin typeface="Cambria Math" panose="02040503050406030204" pitchFamily="18" charset="0"/>
                            </a:rPr>
                            <m:t>𝑗</m:t>
                          </m:r>
                          <m:sSub>
                            <m:sSubPr>
                              <m:ctrlPr>
                                <a:rPr lang="zh-TW" altLang="zh-TW" b="1" i="1">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𝜃</m:t>
                              </m:r>
                            </m:e>
                            <m:sub>
                              <m:r>
                                <a:rPr lang="en-US" altLang="zh-TW" b="1" i="1">
                                  <a:solidFill>
                                    <a:schemeClr val="bg1"/>
                                  </a:solidFill>
                                  <a:latin typeface="Cambria Math" panose="02040503050406030204" pitchFamily="18" charset="0"/>
                                </a:rPr>
                                <m:t>𝒏</m:t>
                              </m:r>
                              <m:r>
                                <a:rPr lang="en-US" altLang="zh-TW" b="1" i="1">
                                  <a:solidFill>
                                    <a:schemeClr val="bg1"/>
                                  </a:solidFill>
                                  <a:latin typeface="Cambria Math" panose="02040503050406030204" pitchFamily="18" charset="0"/>
                                </a:rPr>
                                <m:t>,</m:t>
                              </m:r>
                              <m:r>
                                <a:rPr lang="en-US" altLang="zh-TW" b="1" i="1">
                                  <a:solidFill>
                                    <a:schemeClr val="bg1"/>
                                  </a:solidFill>
                                  <a:latin typeface="Cambria Math" panose="02040503050406030204" pitchFamily="18" charset="0"/>
                                </a:rPr>
                                <m:t>𝒎</m:t>
                              </m:r>
                              <m:r>
                                <a:rPr lang="en-US" altLang="zh-TW" b="1" i="1">
                                  <a:solidFill>
                                    <a:schemeClr val="bg1"/>
                                  </a:solidFill>
                                  <a:latin typeface="Cambria Math" panose="02040503050406030204" pitchFamily="18" charset="0"/>
                                </a:rPr>
                                <m:t>,</m:t>
                              </m:r>
                              <m:r>
                                <a:rPr lang="en-US" altLang="zh-TW" b="1" i="1">
                                  <a:solidFill>
                                    <a:schemeClr val="bg1"/>
                                  </a:solidFill>
                                  <a:latin typeface="Cambria Math" panose="02040503050406030204" pitchFamily="18" charset="0"/>
                                </a:rPr>
                                <m:t>𝒌</m:t>
                              </m:r>
                              <m:r>
                                <a:rPr lang="en-US" altLang="zh-TW" b="1" i="1">
                                  <a:solidFill>
                                    <a:schemeClr val="bg1"/>
                                  </a:solidFill>
                                  <a:latin typeface="Cambria Math" panose="02040503050406030204" pitchFamily="18" charset="0"/>
                                </a:rPr>
                                <m:t>,</m:t>
                              </m:r>
                              <m:r>
                                <a:rPr lang="en-US" altLang="zh-TW" b="1" i="1">
                                  <a:solidFill>
                                    <a:schemeClr val="bg1"/>
                                  </a:solidFill>
                                  <a:latin typeface="Cambria Math" panose="02040503050406030204" pitchFamily="18" charset="0"/>
                                </a:rPr>
                                <m:t>𝒑</m:t>
                              </m:r>
                            </m:sub>
                          </m:sSub>
                        </m:sup>
                      </m:sSup>
                    </m:oMath>
                  </m:oMathPara>
                </a14:m>
                <a:endParaRPr lang="zh-TW" altLang="en-US" dirty="0">
                  <a:latin typeface="微軟正黑體" panose="020B0604030504040204" pitchFamily="34" charset="-120"/>
                  <a:ea typeface="微軟正黑體" panose="020B0604030504040204" pitchFamily="34" charset="-120"/>
                </a:endParaRPr>
              </a:p>
            </p:txBody>
          </p:sp>
        </mc:Choice>
        <mc:Fallback xmlns="">
          <p:sp>
            <p:nvSpPr>
              <p:cNvPr id="7" name="矩形: 圓角 6">
                <a:extLst>
                  <a:ext uri="{FF2B5EF4-FFF2-40B4-BE49-F238E27FC236}">
                    <a16:creationId xmlns:a16="http://schemas.microsoft.com/office/drawing/2014/main" id="{742733C5-B539-4507-B3A0-F94C67D3821A}"/>
                  </a:ext>
                </a:extLst>
              </p:cNvPr>
              <p:cNvSpPr>
                <a:spLocks noRot="1" noChangeAspect="1" noMove="1" noResize="1" noEditPoints="1" noAdjustHandles="1" noChangeArrowheads="1" noChangeShapeType="1" noTextEdit="1"/>
              </p:cNvSpPr>
              <p:nvPr/>
            </p:nvSpPr>
            <p:spPr>
              <a:xfrm>
                <a:off x="2993124" y="3549674"/>
                <a:ext cx="3052076" cy="927407"/>
              </a:xfrm>
              <a:prstGeom prst="roundRect">
                <a:avLst/>
              </a:prstGeom>
              <a:blipFill>
                <a:blip r:embed="rId6"/>
                <a:stretch>
                  <a:fillRect/>
                </a:stretch>
              </a:blipFill>
              <a:ln w="57150">
                <a:solidFill>
                  <a:srgbClr val="FFABAB"/>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矩形: 圓角 8">
                <a:extLst>
                  <a:ext uri="{FF2B5EF4-FFF2-40B4-BE49-F238E27FC236}">
                    <a16:creationId xmlns:a16="http://schemas.microsoft.com/office/drawing/2014/main" id="{6DF5CBD1-8437-481E-8C0B-5755EDD8529B}"/>
                  </a:ext>
                </a:extLst>
              </p:cNvPr>
              <p:cNvSpPr/>
              <p:nvPr/>
            </p:nvSpPr>
            <p:spPr>
              <a:xfrm>
                <a:off x="3339362" y="4981678"/>
                <a:ext cx="2359600" cy="927407"/>
              </a:xfrm>
              <a:prstGeom prst="roundRect">
                <a:avLst/>
              </a:prstGeom>
              <a:noFill/>
              <a:ln w="57150">
                <a:solidFill>
                  <a:srgbClr val="F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相位分析 </a:t>
                </a:r>
                <a14:m>
                  <m:oMath xmlns:m="http://schemas.openxmlformats.org/officeDocument/2006/math">
                    <m:sSub>
                      <m:sSubPr>
                        <m:ctrlPr>
                          <a:rPr lang="zh-TW" altLang="en-US" i="1">
                            <a:solidFill>
                              <a:schemeClr val="bg1"/>
                            </a:solidFill>
                            <a:latin typeface="Cambria Math" panose="02040503050406030204" pitchFamily="18" charset="0"/>
                          </a:rPr>
                        </m:ctrlPr>
                      </m:sSubPr>
                      <m:e>
                        <m:acc>
                          <m:accPr>
                            <m:chr m:val="̂"/>
                            <m:ctrlPr>
                              <a:rPr lang="zh-TW" altLang="en-US" i="1">
                                <a:solidFill>
                                  <a:schemeClr val="bg1"/>
                                </a:solidFill>
                                <a:latin typeface="Cambria Math" panose="02040503050406030204" pitchFamily="18" charset="0"/>
                              </a:rPr>
                            </m:ctrlPr>
                          </m:accPr>
                          <m:e>
                            <m:r>
                              <a:rPr lang="zh-TW" altLang="en-US" i="1">
                                <a:solidFill>
                                  <a:schemeClr val="bg1"/>
                                </a:solidFill>
                                <a:latin typeface="Cambria Math" panose="02040503050406030204" pitchFamily="18" charset="0"/>
                              </a:rPr>
                              <m:t>𝜃</m:t>
                            </m:r>
                          </m:e>
                        </m:acc>
                      </m:e>
                      <m:sub>
                        <m:r>
                          <a:rPr lang="zh-TW" altLang="en-US" i="1">
                            <a:solidFill>
                              <a:schemeClr val="bg1"/>
                            </a:solidFill>
                            <a:latin typeface="Cambria Math" panose="02040503050406030204" pitchFamily="18" charset="0"/>
                          </a:rPr>
                          <m:t>𝑛</m:t>
                        </m:r>
                        <m:r>
                          <a:rPr lang="zh-TW" altLang="en-US">
                            <a:solidFill>
                              <a:schemeClr val="bg1"/>
                            </a:solidFill>
                            <a:latin typeface="Cambria Math" panose="02040503050406030204" pitchFamily="18" charset="0"/>
                          </a:rPr>
                          <m:t>,</m:t>
                        </m:r>
                        <m:r>
                          <a:rPr lang="zh-TW" altLang="en-US" i="1">
                            <a:solidFill>
                              <a:schemeClr val="bg1"/>
                            </a:solidFill>
                            <a:latin typeface="Cambria Math" panose="02040503050406030204" pitchFamily="18" charset="0"/>
                          </a:rPr>
                          <m:t>𝑚</m:t>
                        </m:r>
                        <m:r>
                          <a:rPr lang="zh-TW" altLang="en-US">
                            <a:solidFill>
                              <a:schemeClr val="bg1"/>
                            </a:solidFill>
                            <a:latin typeface="Cambria Math" panose="02040503050406030204" pitchFamily="18" charset="0"/>
                          </a:rPr>
                          <m:t>,</m:t>
                        </m:r>
                        <m:r>
                          <a:rPr lang="zh-TW" altLang="en-US" i="1">
                            <a:solidFill>
                              <a:schemeClr val="bg1"/>
                            </a:solidFill>
                            <a:latin typeface="Cambria Math" panose="02040503050406030204" pitchFamily="18" charset="0"/>
                          </a:rPr>
                          <m:t>𝑘</m:t>
                        </m:r>
                        <m:r>
                          <a:rPr lang="zh-TW" altLang="en-US">
                            <a:solidFill>
                              <a:schemeClr val="bg1"/>
                            </a:solidFill>
                            <a:latin typeface="Cambria Math" panose="02040503050406030204" pitchFamily="18" charset="0"/>
                          </a:rPr>
                          <m:t>,</m:t>
                        </m:r>
                        <m:r>
                          <a:rPr lang="zh-TW" altLang="en-US" i="1">
                            <a:solidFill>
                              <a:schemeClr val="bg1"/>
                            </a:solidFill>
                            <a:latin typeface="Cambria Math" panose="02040503050406030204" pitchFamily="18" charset="0"/>
                          </a:rPr>
                          <m:t>𝑝</m:t>
                        </m:r>
                      </m:sub>
                    </m:sSub>
                  </m:oMath>
                </a14:m>
                <a:endParaRPr lang="en-US" altLang="zh-TW" dirty="0">
                  <a:latin typeface="微軟正黑體" panose="020B0604030504040204" pitchFamily="34" charset="-120"/>
                  <a:ea typeface="微軟正黑體" panose="020B0604030504040204" pitchFamily="34" charset="-120"/>
                </a:endParaRPr>
              </a:p>
              <a:p>
                <a:pPr algn="ct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解捲繞</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線性轉換 </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mc:Choice>
        <mc:Fallback xmlns="">
          <p:sp>
            <p:nvSpPr>
              <p:cNvPr id="9" name="矩形: 圓角 8">
                <a:extLst>
                  <a:ext uri="{FF2B5EF4-FFF2-40B4-BE49-F238E27FC236}">
                    <a16:creationId xmlns:a16="http://schemas.microsoft.com/office/drawing/2014/main" id="{6DF5CBD1-8437-481E-8C0B-5755EDD8529B}"/>
                  </a:ext>
                </a:extLst>
              </p:cNvPr>
              <p:cNvSpPr>
                <a:spLocks noRot="1" noChangeAspect="1" noMove="1" noResize="1" noEditPoints="1" noAdjustHandles="1" noChangeArrowheads="1" noChangeShapeType="1" noTextEdit="1"/>
              </p:cNvSpPr>
              <p:nvPr/>
            </p:nvSpPr>
            <p:spPr>
              <a:xfrm>
                <a:off x="3339362" y="4981678"/>
                <a:ext cx="2359600" cy="927407"/>
              </a:xfrm>
              <a:prstGeom prst="roundRect">
                <a:avLst/>
              </a:prstGeom>
              <a:blipFill>
                <a:blip r:embed="rId7"/>
                <a:stretch>
                  <a:fillRect/>
                </a:stretch>
              </a:blipFill>
              <a:ln w="57150">
                <a:solidFill>
                  <a:srgbClr val="FFABAB"/>
                </a:solidFill>
              </a:ln>
            </p:spPr>
            <p:txBody>
              <a:bodyPr/>
              <a:lstStyle/>
              <a:p>
                <a:r>
                  <a:rPr lang="zh-TW" altLang="en-US">
                    <a:noFill/>
                  </a:rPr>
                  <a:t> </a:t>
                </a:r>
              </a:p>
            </p:txBody>
          </p:sp>
        </mc:Fallback>
      </mc:AlternateContent>
      <p:cxnSp>
        <p:nvCxnSpPr>
          <p:cNvPr id="4" name="直線單箭頭接點 3">
            <a:extLst>
              <a:ext uri="{FF2B5EF4-FFF2-40B4-BE49-F238E27FC236}">
                <a16:creationId xmlns:a16="http://schemas.microsoft.com/office/drawing/2014/main" id="{36F2A54E-9A65-4D6E-B148-1F7CC4752D2A}"/>
              </a:ext>
            </a:extLst>
          </p:cNvPr>
          <p:cNvCxnSpPr>
            <a:cxnSpLocks/>
          </p:cNvCxnSpPr>
          <p:nvPr/>
        </p:nvCxnSpPr>
        <p:spPr>
          <a:xfrm flipH="1">
            <a:off x="4519162" y="3045077"/>
            <a:ext cx="1" cy="504597"/>
          </a:xfrm>
          <a:prstGeom prst="straightConnector1">
            <a:avLst/>
          </a:prstGeom>
          <a:ln w="76200">
            <a:solidFill>
              <a:srgbClr val="FFABAB"/>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9E4DDE4E-77E9-4910-9C75-7E61F44ADD62}"/>
              </a:ext>
            </a:extLst>
          </p:cNvPr>
          <p:cNvCxnSpPr>
            <a:cxnSpLocks/>
          </p:cNvCxnSpPr>
          <p:nvPr/>
        </p:nvCxnSpPr>
        <p:spPr>
          <a:xfrm>
            <a:off x="4519162" y="4477081"/>
            <a:ext cx="0" cy="504597"/>
          </a:xfrm>
          <a:prstGeom prst="straightConnector1">
            <a:avLst/>
          </a:prstGeom>
          <a:ln w="76200">
            <a:solidFill>
              <a:srgbClr val="FFABAB"/>
            </a:solidFill>
            <a:tailEnd type="triangle"/>
          </a:ln>
        </p:spPr>
        <p:style>
          <a:lnRef idx="1">
            <a:schemeClr val="accent1"/>
          </a:lnRef>
          <a:fillRef idx="0">
            <a:schemeClr val="accent1"/>
          </a:fillRef>
          <a:effectRef idx="0">
            <a:schemeClr val="accent1"/>
          </a:effectRef>
          <a:fontRef idx="minor">
            <a:schemeClr val="tx1"/>
          </a:fontRef>
        </p:style>
      </p:cxnSp>
      <p:pic>
        <p:nvPicPr>
          <p:cNvPr id="14" name="圖片 13">
            <a:extLst>
              <a:ext uri="{FF2B5EF4-FFF2-40B4-BE49-F238E27FC236}">
                <a16:creationId xmlns:a16="http://schemas.microsoft.com/office/drawing/2014/main" id="{772FC2B1-5A98-4AB2-A3F1-2E7B45EFEC61}"/>
              </a:ext>
            </a:extLst>
          </p:cNvPr>
          <p:cNvPicPr>
            <a:picLocks noChangeAspect="1"/>
          </p:cNvPicPr>
          <p:nvPr/>
        </p:nvPicPr>
        <p:blipFill rotWithShape="1">
          <a:blip r:embed="rId5"/>
          <a:srcRect l="46828" t="46800" r="35945"/>
          <a:stretch/>
        </p:blipFill>
        <p:spPr>
          <a:xfrm>
            <a:off x="6573249" y="3077737"/>
            <a:ext cx="1642531" cy="2023851"/>
          </a:xfrm>
          <a:prstGeom prst="rect">
            <a:avLst/>
          </a:prstGeom>
        </p:spPr>
      </p:pic>
      <p:sp>
        <p:nvSpPr>
          <p:cNvPr id="15" name="矩形: 圓角 14">
            <a:extLst>
              <a:ext uri="{FF2B5EF4-FFF2-40B4-BE49-F238E27FC236}">
                <a16:creationId xmlns:a16="http://schemas.microsoft.com/office/drawing/2014/main" id="{F6DDE50E-549F-4D8B-994A-194E41C88E8C}"/>
              </a:ext>
            </a:extLst>
          </p:cNvPr>
          <p:cNvSpPr/>
          <p:nvPr/>
        </p:nvSpPr>
        <p:spPr>
          <a:xfrm>
            <a:off x="8425971" y="1024274"/>
            <a:ext cx="2815888" cy="681620"/>
          </a:xfrm>
          <a:prstGeom prst="roundRect">
            <a:avLst/>
          </a:prstGeom>
          <a:noFill/>
          <a:ln w="57150">
            <a:solidFill>
              <a:srgbClr val="F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最佳天線</a:t>
            </a:r>
            <a:r>
              <a:rPr lang="en-US" altLang="zh-TW" dirty="0">
                <a:latin typeface="微軟正黑體" panose="020B0604030504040204" pitchFamily="34" charset="-120"/>
                <a:ea typeface="微軟正黑體" panose="020B0604030504040204" pitchFamily="34" charset="-120"/>
              </a:rPr>
              <a:t>&amp;</a:t>
            </a:r>
            <a:r>
              <a:rPr lang="zh-TW" altLang="en-US" dirty="0">
                <a:latin typeface="微軟正黑體" panose="020B0604030504040204" pitchFamily="34" charset="-120"/>
                <a:ea typeface="微軟正黑體" panose="020B0604030504040204" pitchFamily="34" charset="-120"/>
              </a:rPr>
              <a:t>子載波選擇</a:t>
            </a:r>
          </a:p>
        </p:txBody>
      </p:sp>
      <p:sp>
        <p:nvSpPr>
          <p:cNvPr id="16" name="矩形: 圓角 15">
            <a:extLst>
              <a:ext uri="{FF2B5EF4-FFF2-40B4-BE49-F238E27FC236}">
                <a16:creationId xmlns:a16="http://schemas.microsoft.com/office/drawing/2014/main" id="{2FF5DE01-8618-43DE-B177-79B698E1591D}"/>
              </a:ext>
            </a:extLst>
          </p:cNvPr>
          <p:cNvSpPr/>
          <p:nvPr/>
        </p:nvSpPr>
        <p:spPr>
          <a:xfrm>
            <a:off x="8425971" y="2353973"/>
            <a:ext cx="2815888" cy="680225"/>
          </a:xfrm>
          <a:prstGeom prst="roundRect">
            <a:avLst/>
          </a:prstGeom>
          <a:noFill/>
          <a:ln w="57150">
            <a:solidFill>
              <a:srgbClr val="F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latin typeface="微軟正黑體" panose="020B0604030504040204" pitchFamily="34" charset="-120"/>
                <a:ea typeface="微軟正黑體" panose="020B0604030504040204" pitchFamily="34" charset="-120"/>
              </a:rPr>
              <a:t>去除直流分量</a:t>
            </a:r>
            <a:endParaRPr lang="en-US" altLang="zh-TW" dirty="0">
              <a:latin typeface="微軟正黑體" panose="020B0604030504040204" pitchFamily="34" charset="-120"/>
              <a:ea typeface="微軟正黑體" panose="020B0604030504040204" pitchFamily="34" charset="-120"/>
            </a:endParaRPr>
          </a:p>
        </p:txBody>
      </p:sp>
      <p:sp>
        <p:nvSpPr>
          <p:cNvPr id="17" name="矩形: 圓角 16">
            <a:extLst>
              <a:ext uri="{FF2B5EF4-FFF2-40B4-BE49-F238E27FC236}">
                <a16:creationId xmlns:a16="http://schemas.microsoft.com/office/drawing/2014/main" id="{EFC87DC9-50F5-4E6E-930F-A56228188292}"/>
              </a:ext>
            </a:extLst>
          </p:cNvPr>
          <p:cNvSpPr/>
          <p:nvPr/>
        </p:nvSpPr>
        <p:spPr>
          <a:xfrm>
            <a:off x="8425971" y="3682277"/>
            <a:ext cx="2815888" cy="867983"/>
          </a:xfrm>
          <a:prstGeom prst="roundRect">
            <a:avLst/>
          </a:prstGeom>
          <a:noFill/>
          <a:ln w="57150">
            <a:solidFill>
              <a:srgbClr val="F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atin typeface="微軟正黑體" panose="020B0604030504040204" pitchFamily="34" charset="-120"/>
                <a:ea typeface="微軟正黑體" panose="020B0604030504040204" pitchFamily="34" charset="-120"/>
              </a:rPr>
              <a:t>Butterworth</a:t>
            </a:r>
          </a:p>
          <a:p>
            <a:pPr algn="ctr"/>
            <a:r>
              <a:rPr lang="zh-TW" altLang="en-US" dirty="0">
                <a:latin typeface="微軟正黑體" panose="020B0604030504040204" pitchFamily="34" charset="-120"/>
                <a:ea typeface="微軟正黑體" panose="020B0604030504040204" pitchFamily="34" charset="-120"/>
              </a:rPr>
              <a:t>帶通濾波器</a:t>
            </a:r>
          </a:p>
        </p:txBody>
      </p:sp>
      <p:cxnSp>
        <p:nvCxnSpPr>
          <p:cNvPr id="18" name="直線單箭頭接點 17">
            <a:extLst>
              <a:ext uri="{FF2B5EF4-FFF2-40B4-BE49-F238E27FC236}">
                <a16:creationId xmlns:a16="http://schemas.microsoft.com/office/drawing/2014/main" id="{C709506C-1B25-475D-9046-E1623FF17A58}"/>
              </a:ext>
            </a:extLst>
          </p:cNvPr>
          <p:cNvCxnSpPr>
            <a:cxnSpLocks/>
          </p:cNvCxnSpPr>
          <p:nvPr/>
        </p:nvCxnSpPr>
        <p:spPr>
          <a:xfrm>
            <a:off x="9833915" y="1705894"/>
            <a:ext cx="0" cy="648079"/>
          </a:xfrm>
          <a:prstGeom prst="straightConnector1">
            <a:avLst/>
          </a:prstGeom>
          <a:ln w="76200">
            <a:solidFill>
              <a:srgbClr val="FFABAB"/>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B3C662FD-A181-49B7-8A0C-E120A59171C5}"/>
              </a:ext>
            </a:extLst>
          </p:cNvPr>
          <p:cNvCxnSpPr>
            <a:cxnSpLocks/>
          </p:cNvCxnSpPr>
          <p:nvPr/>
        </p:nvCxnSpPr>
        <p:spPr>
          <a:xfrm>
            <a:off x="9833915" y="3034198"/>
            <a:ext cx="0" cy="648079"/>
          </a:xfrm>
          <a:prstGeom prst="straightConnector1">
            <a:avLst/>
          </a:prstGeom>
          <a:ln w="76200">
            <a:solidFill>
              <a:srgbClr val="FFABAB"/>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0528319E-FD0F-4C7E-AD26-443667514172}"/>
              </a:ext>
            </a:extLst>
          </p:cNvPr>
          <p:cNvCxnSpPr>
            <a:cxnSpLocks/>
          </p:cNvCxnSpPr>
          <p:nvPr/>
        </p:nvCxnSpPr>
        <p:spPr>
          <a:xfrm>
            <a:off x="9833915" y="4550260"/>
            <a:ext cx="0" cy="648079"/>
          </a:xfrm>
          <a:prstGeom prst="straightConnector1">
            <a:avLst/>
          </a:prstGeom>
          <a:ln w="76200">
            <a:solidFill>
              <a:srgbClr val="FFABAB"/>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圓角 29">
            <a:extLst>
              <a:ext uri="{FF2B5EF4-FFF2-40B4-BE49-F238E27FC236}">
                <a16:creationId xmlns:a16="http://schemas.microsoft.com/office/drawing/2014/main" id="{E5B6627E-8D44-4088-9F4F-A86F877B0A7A}"/>
              </a:ext>
            </a:extLst>
          </p:cNvPr>
          <p:cNvSpPr/>
          <p:nvPr/>
        </p:nvSpPr>
        <p:spPr>
          <a:xfrm>
            <a:off x="8595525" y="5198339"/>
            <a:ext cx="2476780" cy="704383"/>
          </a:xfrm>
          <a:prstGeom prst="roundRect">
            <a:avLst/>
          </a:prstGeom>
          <a:noFill/>
          <a:ln w="57150">
            <a:solidFill>
              <a:srgbClr val="F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latin typeface="微軟正黑體" panose="020B0604030504040204" pitchFamily="34" charset="-120"/>
                <a:ea typeface="微軟正黑體" panose="020B0604030504040204" pitchFamily="34" charset="-120"/>
              </a:rPr>
              <a:t>FFT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MUSIC</a:t>
            </a:r>
            <a:r>
              <a:rPr lang="zh-TW" altLang="en-US" dirty="0">
                <a:latin typeface="微軟正黑體" panose="020B0604030504040204" pitchFamily="34" charset="-120"/>
                <a:ea typeface="微軟正黑體" panose="020B0604030504040204" pitchFamily="34" charset="-120"/>
              </a:rPr>
              <a:t>演算法</a:t>
            </a:r>
            <a:endParaRPr lang="en-US" altLang="zh-TW"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59777549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2">
            <a:extLst>
              <a:ext uri="{FF2B5EF4-FFF2-40B4-BE49-F238E27FC236}">
                <a16:creationId xmlns:a16="http://schemas.microsoft.com/office/drawing/2014/main" id="{C6AD5501-D743-494B-AC11-7AE216AA9047}"/>
              </a:ext>
            </a:extLst>
          </p:cNvPr>
          <p:cNvPicPr>
            <a:picLocks noChangeAspect="1"/>
          </p:cNvPicPr>
          <p:nvPr/>
        </p:nvPicPr>
        <p:blipFill>
          <a:blip r:embed="rId3"/>
          <a:stretch>
            <a:fillRect/>
          </a:stretch>
        </p:blipFill>
        <p:spPr>
          <a:xfrm>
            <a:off x="970489" y="904644"/>
            <a:ext cx="866752" cy="1505411"/>
          </a:xfrm>
          <a:prstGeom prst="rect">
            <a:avLst/>
          </a:prstGeom>
        </p:spPr>
      </p:pic>
      <p:sp>
        <p:nvSpPr>
          <p:cNvPr id="8" name="文本框 3">
            <a:extLst>
              <a:ext uri="{FF2B5EF4-FFF2-40B4-BE49-F238E27FC236}">
                <a16:creationId xmlns:a16="http://schemas.microsoft.com/office/drawing/2014/main" id="{E3B597D8-1C31-4BCC-AC54-FD56AABCC99F}"/>
              </a:ext>
            </a:extLst>
          </p:cNvPr>
          <p:cNvSpPr txBox="1"/>
          <p:nvPr/>
        </p:nvSpPr>
        <p:spPr>
          <a:xfrm rot="345071">
            <a:off x="3230012" y="849753"/>
            <a:ext cx="1938064" cy="646331"/>
          </a:xfrm>
          <a:prstGeom prst="rect">
            <a:avLst/>
          </a:prstGeom>
          <a:noFill/>
        </p:spPr>
        <p:txBody>
          <a:bodyPr wrap="square" rtlCol="0">
            <a:spAutoFit/>
          </a:bodyPr>
          <a:lstStyle/>
          <a:p>
            <a:r>
              <a:rPr lang="zh-TW" altLang="en-US" sz="3600" b="1" dirty="0">
                <a:solidFill>
                  <a:srgbClr val="FFFF99"/>
                </a:solidFill>
                <a:latin typeface="SentyTEA 新蒂下午茶体" panose="03000600000000000000" pitchFamily="66" charset="-120"/>
                <a:ea typeface="SentyTEA 新蒂下午茶体" panose="03000600000000000000" pitchFamily="66" charset="-120"/>
              </a:rPr>
              <a:t>數據提取</a:t>
            </a:r>
            <a:endParaRPr lang="zh-CN" altLang="en-US" sz="2000" b="1" dirty="0">
              <a:solidFill>
                <a:srgbClr val="FFFF99"/>
              </a:solidFill>
              <a:latin typeface="SentyTEA 新蒂下午茶体" panose="03000600000000000000" pitchFamily="66" charset="-120"/>
              <a:ea typeface="SentyTEA 新蒂下午茶体" panose="03000600000000000000" pitchFamily="66" charset="-120"/>
            </a:endParaRPr>
          </a:p>
        </p:txBody>
      </p:sp>
      <p:pic>
        <p:nvPicPr>
          <p:cNvPr id="5" name="图片 1">
            <a:extLst>
              <a:ext uri="{FF2B5EF4-FFF2-40B4-BE49-F238E27FC236}">
                <a16:creationId xmlns:a16="http://schemas.microsoft.com/office/drawing/2014/main" id="{6DA6C1A7-65E6-4F8B-B3EE-970D60B38ECE}"/>
              </a:ext>
            </a:extLst>
          </p:cNvPr>
          <p:cNvPicPr>
            <a:picLocks noChangeAspect="1"/>
          </p:cNvPicPr>
          <p:nvPr/>
        </p:nvPicPr>
        <p:blipFill>
          <a:blip r:embed="rId4"/>
          <a:stretch>
            <a:fillRect/>
          </a:stretch>
        </p:blipFill>
        <p:spPr>
          <a:xfrm>
            <a:off x="1837242" y="729942"/>
            <a:ext cx="3660044" cy="927407"/>
          </a:xfrm>
          <a:prstGeom prst="rect">
            <a:avLst/>
          </a:prstGeom>
        </p:spPr>
      </p:pic>
      <p:sp>
        <p:nvSpPr>
          <p:cNvPr id="9" name="內容版面配置區 2">
            <a:extLst>
              <a:ext uri="{FF2B5EF4-FFF2-40B4-BE49-F238E27FC236}">
                <a16:creationId xmlns:a16="http://schemas.microsoft.com/office/drawing/2014/main" id="{1665539A-C7AE-4C0C-9FC2-DCFA244E070F}"/>
              </a:ext>
            </a:extLst>
          </p:cNvPr>
          <p:cNvSpPr txBox="1">
            <a:spLocks/>
          </p:cNvSpPr>
          <p:nvPr/>
        </p:nvSpPr>
        <p:spPr>
          <a:xfrm>
            <a:off x="2286168" y="1865031"/>
            <a:ext cx="8935344" cy="1090047"/>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zh-TW" altLang="en-US" sz="2000" dirty="0">
                <a:solidFill>
                  <a:schemeClr val="bg1"/>
                </a:solidFill>
                <a:latin typeface="微軟正黑體" panose="020B0604030504040204" pitchFamily="34" charset="-120"/>
                <a:ea typeface="微軟正黑體" panose="020B0604030504040204" pitchFamily="34" charset="-120"/>
              </a:rPr>
              <a:t>使用</a:t>
            </a:r>
            <a:r>
              <a:rPr lang="en-US" altLang="zh-TW" sz="2000" dirty="0">
                <a:solidFill>
                  <a:schemeClr val="bg1"/>
                </a:solidFill>
                <a:latin typeface="微軟正黑體" panose="020B0604030504040204" pitchFamily="34" charset="-120"/>
                <a:ea typeface="微軟正黑體" panose="020B0604030504040204" pitchFamily="34" charset="-120"/>
              </a:rPr>
              <a:t>Linux 802.11n CSI Tool </a:t>
            </a:r>
            <a:r>
              <a:rPr lang="zh-TW" altLang="en-US" sz="2000" dirty="0">
                <a:solidFill>
                  <a:schemeClr val="bg1"/>
                </a:solidFill>
                <a:latin typeface="微軟正黑體" panose="020B0604030504040204" pitchFamily="34" charset="-120"/>
                <a:ea typeface="微軟正黑體" panose="020B0604030504040204" pitchFamily="34" charset="-120"/>
              </a:rPr>
              <a:t>提供的 </a:t>
            </a:r>
            <a:r>
              <a:rPr lang="en-US" altLang="zh-TW" sz="2000" dirty="0" err="1">
                <a:solidFill>
                  <a:schemeClr val="bg1"/>
                </a:solidFill>
                <a:latin typeface="微軟正黑體" panose="020B0604030504040204" pitchFamily="34" charset="-120"/>
                <a:ea typeface="微軟正黑體" panose="020B0604030504040204" pitchFamily="34" charset="-120"/>
              </a:rPr>
              <a:t>Read_bf_file.m</a:t>
            </a:r>
            <a:r>
              <a:rPr lang="en-US" altLang="zh-TW" sz="2000" dirty="0">
                <a:solidFill>
                  <a:schemeClr val="bg1"/>
                </a:solidFill>
                <a:latin typeface="微軟正黑體" panose="020B0604030504040204" pitchFamily="34" charset="-120"/>
                <a:ea typeface="微軟正黑體" panose="020B0604030504040204" pitchFamily="34" charset="-120"/>
              </a:rPr>
              <a:t> </a:t>
            </a:r>
            <a:r>
              <a:rPr lang="zh-TW" altLang="en-US" sz="2000" dirty="0">
                <a:solidFill>
                  <a:schemeClr val="bg1"/>
                </a:solidFill>
                <a:latin typeface="微軟正黑體" panose="020B0604030504040204" pitchFamily="34" charset="-120"/>
                <a:ea typeface="微軟正黑體" panose="020B0604030504040204" pitchFamily="34" charset="-120"/>
              </a:rPr>
              <a:t>提取 </a:t>
            </a:r>
            <a:r>
              <a:rPr lang="en-US" altLang="zh-TW" sz="2000" dirty="0">
                <a:solidFill>
                  <a:schemeClr val="bg1"/>
                </a:solidFill>
                <a:latin typeface="微軟正黑體" panose="020B0604030504040204" pitchFamily="34" charset="-120"/>
                <a:ea typeface="微軟正黑體" panose="020B0604030504040204" pitchFamily="34" charset="-120"/>
              </a:rPr>
              <a:t>CSI</a:t>
            </a:r>
            <a:r>
              <a:rPr lang="zh-TW" altLang="en-US" sz="2000" dirty="0">
                <a:solidFill>
                  <a:schemeClr val="bg1"/>
                </a:solidFill>
                <a:latin typeface="微軟正黑體" panose="020B0604030504040204" pitchFamily="34" charset="-120"/>
                <a:ea typeface="微軟正黑體" panose="020B0604030504040204" pitchFamily="34" charset="-120"/>
              </a:rPr>
              <a:t> 封包資訊</a:t>
            </a:r>
            <a:endParaRPr lang="en-US" altLang="zh-TW" sz="2000" dirty="0">
              <a:solidFill>
                <a:schemeClr val="bg1"/>
              </a:solidFill>
              <a:latin typeface="微軟正黑體" panose="020B0604030504040204" pitchFamily="34" charset="-120"/>
              <a:ea typeface="微軟正黑體" panose="020B0604030504040204" pitchFamily="34" charset="-120"/>
            </a:endParaRPr>
          </a:p>
          <a:p>
            <a:pPr algn="l">
              <a:lnSpc>
                <a:spcPct val="150000"/>
              </a:lnSpc>
            </a:pPr>
            <a:r>
              <a:rPr lang="zh-TW" altLang="en-US" sz="2000" dirty="0">
                <a:solidFill>
                  <a:schemeClr val="bg1"/>
                </a:solidFill>
                <a:latin typeface="微軟正黑體" panose="020B0604030504040204" pitchFamily="34" charset="-120"/>
                <a:ea typeface="微軟正黑體" panose="020B0604030504040204" pitchFamily="34" charset="-120"/>
              </a:rPr>
              <a:t>一個</a:t>
            </a:r>
            <a:r>
              <a:rPr lang="en-US" altLang="zh-TW" sz="2000" dirty="0">
                <a:solidFill>
                  <a:schemeClr val="bg1"/>
                </a:solidFill>
                <a:latin typeface="微軟正黑體" panose="020B0604030504040204" pitchFamily="34" charset="-120"/>
                <a:ea typeface="微軟正黑體" panose="020B0604030504040204" pitchFamily="34" charset="-120"/>
              </a:rPr>
              <a:t>CSI </a:t>
            </a:r>
            <a:r>
              <a:rPr lang="zh-TW" altLang="en-US" sz="2000" dirty="0">
                <a:solidFill>
                  <a:schemeClr val="bg1"/>
                </a:solidFill>
                <a:latin typeface="微軟正黑體" panose="020B0604030504040204" pitchFamily="34" charset="-120"/>
                <a:ea typeface="微軟正黑體" panose="020B0604030504040204" pitchFamily="34" charset="-120"/>
              </a:rPr>
              <a:t>封包相關資訊如下：</a:t>
            </a:r>
            <a:endParaRPr lang="en-US" altLang="zh-TW" sz="2000" dirty="0">
              <a:solidFill>
                <a:schemeClr val="bg1"/>
              </a:solidFill>
              <a:latin typeface="微軟正黑體" panose="020B0604030504040204" pitchFamily="34" charset="-120"/>
              <a:ea typeface="微軟正黑體" panose="020B0604030504040204" pitchFamily="34" charset="-120"/>
            </a:endParaRPr>
          </a:p>
          <a:p>
            <a:endParaRPr lang="en-US" altLang="zh-TW" dirty="0"/>
          </a:p>
          <a:p>
            <a:endParaRPr lang="en-US" altLang="zh-TW" dirty="0"/>
          </a:p>
        </p:txBody>
      </p:sp>
      <mc:AlternateContent xmlns:mc="http://schemas.openxmlformats.org/markup-compatibility/2006" xmlns:a14="http://schemas.microsoft.com/office/drawing/2010/main">
        <mc:Choice Requires="a14">
          <p:graphicFrame>
            <p:nvGraphicFramePr>
              <p:cNvPr id="10" name="表格 9">
                <a:extLst>
                  <a:ext uri="{FF2B5EF4-FFF2-40B4-BE49-F238E27FC236}">
                    <a16:creationId xmlns:a16="http://schemas.microsoft.com/office/drawing/2014/main" id="{23354E78-95B5-40BF-A427-07FB3D2E9E5C}"/>
                  </a:ext>
                </a:extLst>
              </p:cNvPr>
              <p:cNvGraphicFramePr>
                <a:graphicFrameLocks noGrp="1"/>
              </p:cNvGraphicFramePr>
              <p:nvPr>
                <p:extLst>
                  <p:ext uri="{D42A27DB-BD31-4B8C-83A1-F6EECF244321}">
                    <p14:modId xmlns:p14="http://schemas.microsoft.com/office/powerpoint/2010/main" val="562613582"/>
                  </p:ext>
                </p:extLst>
              </p:nvPr>
            </p:nvGraphicFramePr>
            <p:xfrm>
              <a:off x="2362368" y="2955078"/>
              <a:ext cx="7032004" cy="2965272"/>
            </p:xfrm>
            <a:graphic>
              <a:graphicData uri="http://schemas.openxmlformats.org/drawingml/2006/table">
                <a:tbl>
                  <a:tblPr firstRow="1" firstCol="1" bandRow="1"/>
                  <a:tblGrid>
                    <a:gridCol w="1948728">
                      <a:extLst>
                        <a:ext uri="{9D8B030D-6E8A-4147-A177-3AD203B41FA5}">
                          <a16:colId xmlns:a16="http://schemas.microsoft.com/office/drawing/2014/main" val="518437386"/>
                        </a:ext>
                      </a:extLst>
                    </a:gridCol>
                    <a:gridCol w="5083276">
                      <a:extLst>
                        <a:ext uri="{9D8B030D-6E8A-4147-A177-3AD203B41FA5}">
                          <a16:colId xmlns:a16="http://schemas.microsoft.com/office/drawing/2014/main" val="2978624162"/>
                        </a:ext>
                      </a:extLst>
                    </a:gridCol>
                  </a:tblGrid>
                  <a:tr h="370659">
                    <a:tc>
                      <a:txBody>
                        <a:bodyPr/>
                        <a:lstStyle/>
                        <a:p>
                          <a:pPr algn="l">
                            <a:spcAft>
                              <a:spcPts val="0"/>
                            </a:spcAft>
                            <a:tabLst>
                              <a:tab pos="4544060" algn="l"/>
                            </a:tabLst>
                          </a:pPr>
                          <a:r>
                            <a:rPr lang="en-US" sz="1500" kern="100" dirty="0" err="1">
                              <a:solidFill>
                                <a:schemeClr val="bg1"/>
                              </a:solidFill>
                              <a:effectLst/>
                              <a:latin typeface="微軟正黑體" panose="020B0604030504040204" pitchFamily="34" charset="-120"/>
                              <a:ea typeface="微軟正黑體" panose="020B0604030504040204" pitchFamily="34" charset="-120"/>
                              <a:cs typeface="MS Gothic" panose="020B0609070205080204" pitchFamily="49" charset="-128"/>
                            </a:rPr>
                            <a:t>timestamp_low</a:t>
                          </a:r>
                          <a:endParaRPr lang="zh-TW" sz="15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tx1">
                            <a:lumMod val="65000"/>
                            <a:lumOff val="35000"/>
                          </a:schemeClr>
                        </a:solidFill>
                      </a:tcPr>
                    </a:tc>
                    <a:tc>
                      <a:txBody>
                        <a:bodyPr/>
                        <a:lstStyle/>
                        <a:p>
                          <a:pPr algn="l">
                            <a:spcAft>
                              <a:spcPts val="0"/>
                            </a:spcAft>
                            <a:tabLst>
                              <a:tab pos="4544060" algn="l"/>
                            </a:tabLst>
                          </a:pPr>
                          <a:r>
                            <a:rPr lang="zh-TW" sz="1500" kern="100" dirty="0">
                              <a:solidFill>
                                <a:schemeClr val="bg1"/>
                              </a:solidFill>
                              <a:effectLst/>
                              <a:latin typeface="微軟正黑體" panose="020B0604030504040204" pitchFamily="34" charset="-120"/>
                              <a:ea typeface="微軟正黑體" panose="020B0604030504040204" pitchFamily="34" charset="-120"/>
                              <a:cs typeface="MS Gothic" panose="020B0609070205080204" pitchFamily="49" charset="-128"/>
                            </a:rPr>
                            <a:t>時間戳記</a:t>
                          </a:r>
                          <a:endParaRPr lang="zh-TW" sz="15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2F2F2F"/>
                        </a:solidFill>
                      </a:tcPr>
                    </a:tc>
                    <a:extLst>
                      <a:ext uri="{0D108BD9-81ED-4DB2-BD59-A6C34878D82A}">
                        <a16:rowId xmlns:a16="http://schemas.microsoft.com/office/drawing/2014/main" val="1622550232"/>
                      </a:ext>
                    </a:extLst>
                  </a:tr>
                  <a:tr h="370659">
                    <a:tc>
                      <a:txBody>
                        <a:bodyPr/>
                        <a:lstStyle/>
                        <a:p>
                          <a:pPr algn="l">
                            <a:spcAft>
                              <a:spcPts val="0"/>
                            </a:spcAft>
                            <a:tabLst>
                              <a:tab pos="4544060" algn="l"/>
                            </a:tabLst>
                          </a:pPr>
                          <a:r>
                            <a:rPr lang="en-US" sz="1500" kern="100" dirty="0" err="1">
                              <a:solidFill>
                                <a:schemeClr val="bg1"/>
                              </a:solidFill>
                              <a:effectLst/>
                              <a:latin typeface="微軟正黑體" panose="020B0604030504040204" pitchFamily="34" charset="-120"/>
                              <a:ea typeface="微軟正黑體" panose="020B0604030504040204" pitchFamily="34" charset="-120"/>
                              <a:cs typeface="MS Gothic" panose="020B0609070205080204" pitchFamily="49" charset="-128"/>
                            </a:rPr>
                            <a:t>bfee_count</a:t>
                          </a:r>
                          <a:endParaRPr lang="zh-TW" sz="15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tx1">
                            <a:lumMod val="65000"/>
                            <a:lumOff val="35000"/>
                          </a:schemeClr>
                        </a:solidFill>
                      </a:tcPr>
                    </a:tc>
                    <a:tc>
                      <a:txBody>
                        <a:bodyPr/>
                        <a:lstStyle/>
                        <a:p>
                          <a:pPr algn="l">
                            <a:spcAft>
                              <a:spcPts val="0"/>
                            </a:spcAft>
                            <a:tabLst>
                              <a:tab pos="4544060" algn="l"/>
                            </a:tabLst>
                          </a:pPr>
                          <a:r>
                            <a:rPr lang="zh-TW" sz="1500" kern="100" dirty="0">
                              <a:solidFill>
                                <a:schemeClr val="bg1"/>
                              </a:solidFill>
                              <a:effectLst/>
                              <a:latin typeface="微軟正黑體" panose="020B0604030504040204" pitchFamily="34" charset="-120"/>
                              <a:ea typeface="微軟正黑體" panose="020B0604030504040204" pitchFamily="34" charset="-120"/>
                              <a:cs typeface="MS Gothic" panose="020B0609070205080204" pitchFamily="49" charset="-128"/>
                            </a:rPr>
                            <a:t>資料包數量</a:t>
                          </a:r>
                          <a:endParaRPr lang="zh-TW" sz="15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2F2F2F"/>
                        </a:solidFill>
                      </a:tcPr>
                    </a:tc>
                    <a:extLst>
                      <a:ext uri="{0D108BD9-81ED-4DB2-BD59-A6C34878D82A}">
                        <a16:rowId xmlns:a16="http://schemas.microsoft.com/office/drawing/2014/main" val="3813829604"/>
                      </a:ext>
                    </a:extLst>
                  </a:tr>
                  <a:tr h="370659">
                    <a:tc>
                      <a:txBody>
                        <a:bodyPr/>
                        <a:lstStyle/>
                        <a:p>
                          <a:pPr algn="l">
                            <a:spcAft>
                              <a:spcPts val="0"/>
                            </a:spcAft>
                            <a:tabLst>
                              <a:tab pos="4544060" algn="l"/>
                            </a:tabLst>
                          </a:pPr>
                          <a:r>
                            <a:rPr lang="en-US" sz="1500" kern="100" dirty="0" err="1">
                              <a:solidFill>
                                <a:schemeClr val="bg1"/>
                              </a:solidFill>
                              <a:effectLst/>
                              <a:latin typeface="微軟正黑體" panose="020B0604030504040204" pitchFamily="34" charset="-120"/>
                              <a:ea typeface="微軟正黑體" panose="020B0604030504040204" pitchFamily="34" charset="-120"/>
                              <a:cs typeface="MS Gothic" panose="020B0609070205080204" pitchFamily="49" charset="-128"/>
                            </a:rPr>
                            <a:t>Nrx,Ntx</a:t>
                          </a:r>
                          <a:endParaRPr lang="zh-TW" sz="15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tx1">
                            <a:lumMod val="65000"/>
                            <a:lumOff val="35000"/>
                          </a:schemeClr>
                        </a:solidFill>
                      </a:tcPr>
                    </a:tc>
                    <a:tc>
                      <a:txBody>
                        <a:bodyPr/>
                        <a:lstStyle/>
                        <a:p>
                          <a:pPr algn="l">
                            <a:spcAft>
                              <a:spcPts val="0"/>
                            </a:spcAft>
                            <a:tabLst>
                              <a:tab pos="4544060" algn="l"/>
                            </a:tabLst>
                          </a:pPr>
                          <a:r>
                            <a:rPr lang="zh-TW" sz="1500" kern="100" dirty="0">
                              <a:solidFill>
                                <a:schemeClr val="bg1"/>
                              </a:solidFill>
                              <a:effectLst/>
                              <a:latin typeface="微軟正黑體" panose="020B0604030504040204" pitchFamily="34" charset="-120"/>
                              <a:ea typeface="微軟正黑體" panose="020B0604030504040204" pitchFamily="34" charset="-120"/>
                              <a:cs typeface="MS Gothic" panose="020B0609070205080204" pitchFamily="49" charset="-128"/>
                            </a:rPr>
                            <a:t>分別表示接收端和發送端的天線數量</a:t>
                          </a:r>
                          <a:endParaRPr lang="zh-TW" sz="15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2F2F2F"/>
                        </a:solidFill>
                      </a:tcPr>
                    </a:tc>
                    <a:extLst>
                      <a:ext uri="{0D108BD9-81ED-4DB2-BD59-A6C34878D82A}">
                        <a16:rowId xmlns:a16="http://schemas.microsoft.com/office/drawing/2014/main" val="2647220173"/>
                      </a:ext>
                    </a:extLst>
                  </a:tr>
                  <a:tr h="370659">
                    <a:tc>
                      <a:txBody>
                        <a:bodyPr/>
                        <a:lstStyle/>
                        <a:p>
                          <a:pPr algn="l">
                            <a:spcAft>
                              <a:spcPts val="0"/>
                            </a:spcAft>
                            <a:tabLst>
                              <a:tab pos="4544060" algn="l"/>
                            </a:tabLst>
                          </a:pPr>
                          <a:r>
                            <a:rPr lang="en-US" sz="1500" kern="100" dirty="0" err="1">
                              <a:solidFill>
                                <a:schemeClr val="bg1"/>
                              </a:solidFill>
                              <a:effectLst/>
                              <a:latin typeface="微軟正黑體" panose="020B0604030504040204" pitchFamily="34" charset="-120"/>
                              <a:ea typeface="微軟正黑體" panose="020B0604030504040204" pitchFamily="34" charset="-120"/>
                              <a:cs typeface="MS Gothic" panose="020B0609070205080204" pitchFamily="49" charset="-128"/>
                            </a:rPr>
                            <a:t>rssi_a,rssi_b,rssi_c</a:t>
                          </a:r>
                          <a:endParaRPr lang="zh-TW" sz="15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tx1">
                            <a:lumMod val="65000"/>
                            <a:lumOff val="35000"/>
                          </a:schemeClr>
                        </a:solidFill>
                      </a:tcPr>
                    </a:tc>
                    <a:tc>
                      <a:txBody>
                        <a:bodyPr/>
                        <a:lstStyle/>
                        <a:p>
                          <a:pPr algn="l">
                            <a:spcAft>
                              <a:spcPts val="0"/>
                            </a:spcAft>
                            <a:tabLst>
                              <a:tab pos="4544060" algn="l"/>
                            </a:tabLst>
                          </a:pPr>
                          <a:r>
                            <a:rPr lang="zh-TW" sz="1500" kern="100" dirty="0">
                              <a:solidFill>
                                <a:schemeClr val="bg1"/>
                              </a:solidFill>
                              <a:effectLst/>
                              <a:latin typeface="微軟正黑體" panose="020B0604030504040204" pitchFamily="34" charset="-120"/>
                              <a:ea typeface="微軟正黑體" panose="020B0604030504040204" pitchFamily="34" charset="-120"/>
                              <a:cs typeface="MS Gothic" panose="020B0609070205080204" pitchFamily="49" charset="-128"/>
                            </a:rPr>
                            <a:t>每個天線的</a:t>
                          </a:r>
                          <a:r>
                            <a:rPr lang="en-US" sz="1500" kern="100" dirty="0">
                              <a:solidFill>
                                <a:schemeClr val="bg1"/>
                              </a:solidFill>
                              <a:effectLst/>
                              <a:latin typeface="微軟正黑體" panose="020B0604030504040204" pitchFamily="34" charset="-120"/>
                              <a:ea typeface="微軟正黑體" panose="020B0604030504040204" pitchFamily="34" charset="-120"/>
                              <a:cs typeface="MS Gothic" panose="020B0609070205080204" pitchFamily="49" charset="-128"/>
                            </a:rPr>
                            <a:t>RSSI</a:t>
                          </a:r>
                          <a:r>
                            <a:rPr lang="zh-TW" sz="1500" kern="100" dirty="0">
                              <a:solidFill>
                                <a:schemeClr val="bg1"/>
                              </a:solidFill>
                              <a:effectLst/>
                              <a:latin typeface="微軟正黑體" panose="020B0604030504040204" pitchFamily="34" charset="-120"/>
                              <a:ea typeface="微軟正黑體" panose="020B0604030504040204" pitchFamily="34" charset="-120"/>
                              <a:cs typeface="MS Gothic" panose="020B0609070205080204" pitchFamily="49" charset="-128"/>
                            </a:rPr>
                            <a:t>資料</a:t>
                          </a:r>
                          <a:r>
                            <a:rPr lang="en-US" sz="1500" kern="100" dirty="0">
                              <a:solidFill>
                                <a:schemeClr val="bg1"/>
                              </a:solidFill>
                              <a:effectLst/>
                              <a:latin typeface="微軟正黑體" panose="020B0604030504040204" pitchFamily="34" charset="-120"/>
                              <a:ea typeface="微軟正黑體" panose="020B0604030504040204" pitchFamily="34" charset="-120"/>
                              <a:cs typeface="MS Gothic" panose="020B0609070205080204" pitchFamily="49" charset="-128"/>
                            </a:rPr>
                            <a:t>(dB)</a:t>
                          </a:r>
                          <a:endParaRPr lang="zh-TW" sz="15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2F2F2F"/>
                        </a:solidFill>
                      </a:tcPr>
                    </a:tc>
                    <a:extLst>
                      <a:ext uri="{0D108BD9-81ED-4DB2-BD59-A6C34878D82A}">
                        <a16:rowId xmlns:a16="http://schemas.microsoft.com/office/drawing/2014/main" val="2315050044"/>
                      </a:ext>
                    </a:extLst>
                  </a:tr>
                  <a:tr h="370659">
                    <a:tc>
                      <a:txBody>
                        <a:bodyPr/>
                        <a:lstStyle/>
                        <a:p>
                          <a:pPr algn="l">
                            <a:spcAft>
                              <a:spcPts val="0"/>
                            </a:spcAft>
                            <a:tabLst>
                              <a:tab pos="4544060" algn="l"/>
                            </a:tabLst>
                          </a:pPr>
                          <a:r>
                            <a:rPr lang="en-US" sz="1500" kern="100" dirty="0" err="1">
                              <a:solidFill>
                                <a:schemeClr val="bg1"/>
                              </a:solidFill>
                              <a:effectLst/>
                              <a:latin typeface="微軟正黑體" panose="020B0604030504040204" pitchFamily="34" charset="-120"/>
                              <a:ea typeface="微軟正黑體" panose="020B0604030504040204" pitchFamily="34" charset="-120"/>
                              <a:cs typeface="MS Gothic" panose="020B0609070205080204" pitchFamily="49" charset="-128"/>
                            </a:rPr>
                            <a:t>agc</a:t>
                          </a:r>
                          <a:endParaRPr lang="zh-TW" sz="15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tx1">
                            <a:lumMod val="65000"/>
                            <a:lumOff val="35000"/>
                          </a:schemeClr>
                        </a:solidFill>
                      </a:tcPr>
                    </a:tc>
                    <a:tc>
                      <a:txBody>
                        <a:bodyPr/>
                        <a:lstStyle/>
                        <a:p>
                          <a:pPr algn="l">
                            <a:spcAft>
                              <a:spcPts val="0"/>
                            </a:spcAft>
                            <a:tabLst>
                              <a:tab pos="4544060" algn="l"/>
                            </a:tabLst>
                          </a:pPr>
                          <a:r>
                            <a:rPr lang="zh-TW" sz="1500" kern="100" dirty="0">
                              <a:solidFill>
                                <a:schemeClr val="bg1"/>
                              </a:solidFill>
                              <a:effectLst/>
                              <a:latin typeface="微軟正黑體" panose="020B0604030504040204" pitchFamily="34" charset="-120"/>
                              <a:ea typeface="微軟正黑體" panose="020B0604030504040204" pitchFamily="34" charset="-120"/>
                              <a:cs typeface="MS Gothic" panose="020B0609070205080204" pitchFamily="49" charset="-128"/>
                            </a:rPr>
                            <a:t>自動增益控制，被使用於計算</a:t>
                          </a:r>
                          <a:r>
                            <a:rPr lang="en-US" sz="1500" kern="100" dirty="0">
                              <a:solidFill>
                                <a:schemeClr val="bg1"/>
                              </a:solidFill>
                              <a:effectLst/>
                              <a:latin typeface="微軟正黑體" panose="020B0604030504040204" pitchFamily="34" charset="-120"/>
                              <a:ea typeface="微軟正黑體" panose="020B0604030504040204" pitchFamily="34" charset="-120"/>
                              <a:cs typeface="MS Gothic" panose="020B0609070205080204" pitchFamily="49" charset="-128"/>
                            </a:rPr>
                            <a:t>RSSI</a:t>
                          </a:r>
                          <a:r>
                            <a:rPr lang="zh-TW" sz="1500" kern="100" dirty="0">
                              <a:solidFill>
                                <a:schemeClr val="bg1"/>
                              </a:solidFill>
                              <a:effectLst/>
                              <a:latin typeface="微軟正黑體" panose="020B0604030504040204" pitchFamily="34" charset="-120"/>
                              <a:ea typeface="微軟正黑體" panose="020B0604030504040204" pitchFamily="34" charset="-120"/>
                              <a:cs typeface="MS Gothic" panose="020B0609070205080204" pitchFamily="49" charset="-128"/>
                            </a:rPr>
                            <a:t>數值之值</a:t>
                          </a:r>
                          <a:endParaRPr lang="zh-TW" sz="15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2F2F2F"/>
                        </a:solidFill>
                      </a:tcPr>
                    </a:tc>
                    <a:extLst>
                      <a:ext uri="{0D108BD9-81ED-4DB2-BD59-A6C34878D82A}">
                        <a16:rowId xmlns:a16="http://schemas.microsoft.com/office/drawing/2014/main" val="2078849624"/>
                      </a:ext>
                    </a:extLst>
                  </a:tr>
                  <a:tr h="370659">
                    <a:tc>
                      <a:txBody>
                        <a:bodyPr/>
                        <a:lstStyle/>
                        <a:p>
                          <a:pPr algn="l">
                            <a:spcAft>
                              <a:spcPts val="0"/>
                            </a:spcAft>
                            <a:tabLst>
                              <a:tab pos="4544060" algn="l"/>
                            </a:tabLst>
                          </a:pPr>
                          <a:r>
                            <a:rPr lang="en-US" sz="1500" kern="100" dirty="0">
                              <a:solidFill>
                                <a:schemeClr val="bg1"/>
                              </a:solidFill>
                              <a:effectLst/>
                              <a:latin typeface="微軟正黑體" panose="020B0604030504040204" pitchFamily="34" charset="-120"/>
                              <a:ea typeface="微軟正黑體" panose="020B0604030504040204" pitchFamily="34" charset="-120"/>
                              <a:cs typeface="MS Gothic" panose="020B0609070205080204" pitchFamily="49" charset="-128"/>
                            </a:rPr>
                            <a:t>perm</a:t>
                          </a:r>
                          <a:endParaRPr lang="zh-TW" sz="15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tx1">
                            <a:lumMod val="65000"/>
                            <a:lumOff val="35000"/>
                          </a:schemeClr>
                        </a:solidFill>
                      </a:tcPr>
                    </a:tc>
                    <a:tc>
                      <a:txBody>
                        <a:bodyPr/>
                        <a:lstStyle/>
                        <a:p>
                          <a:pPr algn="l">
                            <a:spcAft>
                              <a:spcPts val="0"/>
                            </a:spcAft>
                            <a:tabLst>
                              <a:tab pos="4544060" algn="l"/>
                            </a:tabLst>
                          </a:pPr>
                          <a:r>
                            <a:rPr lang="en-US" altLang="zh-TW" sz="1500" kern="100" dirty="0">
                              <a:solidFill>
                                <a:schemeClr val="bg1"/>
                              </a:solidFill>
                              <a:effectLst/>
                              <a:latin typeface="微軟正黑體" panose="020B0604030504040204" pitchFamily="34" charset="-120"/>
                              <a:ea typeface="微軟正黑體" panose="020B0604030504040204" pitchFamily="34" charset="-120"/>
                              <a:cs typeface="MS Gothic" panose="020B0609070205080204" pitchFamily="49" charset="-128"/>
                            </a:rPr>
                            <a:t>NIC </a:t>
                          </a:r>
                          <a:r>
                            <a:rPr lang="zh-TW" altLang="zh-TW" sz="1500" kern="100" dirty="0">
                              <a:solidFill>
                                <a:schemeClr val="bg1"/>
                              </a:solidFill>
                              <a:effectLst/>
                              <a:latin typeface="微軟正黑體" panose="020B0604030504040204" pitchFamily="34" charset="-120"/>
                              <a:ea typeface="微軟正黑體" panose="020B0604030504040204" pitchFamily="34" charset="-120"/>
                              <a:cs typeface="MS Gothic" panose="020B0609070205080204" pitchFamily="49" charset="-128"/>
                            </a:rPr>
                            <a:t>重排列後的順序結果，代表</a:t>
                          </a:r>
                          <a:r>
                            <a:rPr lang="en-US" altLang="zh-TW" sz="1500" kern="100" dirty="0">
                              <a:solidFill>
                                <a:schemeClr val="bg1"/>
                              </a:solidFill>
                              <a:effectLst/>
                              <a:latin typeface="微軟正黑體" panose="020B0604030504040204" pitchFamily="34" charset="-120"/>
                              <a:ea typeface="微軟正黑體" panose="020B0604030504040204" pitchFamily="34" charset="-120"/>
                              <a:cs typeface="MS Gothic" panose="020B0609070205080204" pitchFamily="49" charset="-128"/>
                            </a:rPr>
                            <a:t>RF</a:t>
                          </a:r>
                          <a:r>
                            <a:rPr lang="zh-TW" altLang="zh-TW" sz="1500" kern="100" dirty="0">
                              <a:solidFill>
                                <a:schemeClr val="bg1"/>
                              </a:solidFill>
                              <a:effectLst/>
                              <a:latin typeface="微軟正黑體" panose="020B0604030504040204" pitchFamily="34" charset="-120"/>
                              <a:ea typeface="微軟正黑體" panose="020B0604030504040204" pitchFamily="34" charset="-120"/>
                              <a:cs typeface="MS Gothic" panose="020B0609070205080204" pitchFamily="49" charset="-128"/>
                            </a:rPr>
                            <a:t>鏈路的順序</a:t>
                          </a:r>
                          <a:endParaRPr lang="zh-TW" altLang="zh-TW" sz="15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2F2F2F"/>
                        </a:solidFill>
                      </a:tcPr>
                    </a:tc>
                    <a:extLst>
                      <a:ext uri="{0D108BD9-81ED-4DB2-BD59-A6C34878D82A}">
                        <a16:rowId xmlns:a16="http://schemas.microsoft.com/office/drawing/2014/main" val="764935378"/>
                      </a:ext>
                    </a:extLst>
                  </a:tr>
                  <a:tr h="370659">
                    <a:tc>
                      <a:txBody>
                        <a:bodyPr/>
                        <a:lstStyle/>
                        <a:p>
                          <a:pPr algn="l">
                            <a:spcAft>
                              <a:spcPts val="0"/>
                            </a:spcAft>
                            <a:tabLst>
                              <a:tab pos="4544060" algn="l"/>
                            </a:tabLst>
                          </a:pPr>
                          <a:r>
                            <a:rPr lang="en-US" sz="1500" kern="100" dirty="0">
                              <a:solidFill>
                                <a:schemeClr val="bg1"/>
                              </a:solidFill>
                              <a:effectLst/>
                              <a:latin typeface="微軟正黑體" panose="020B0604030504040204" pitchFamily="34" charset="-120"/>
                              <a:ea typeface="微軟正黑體" panose="020B0604030504040204" pitchFamily="34" charset="-120"/>
                              <a:cs typeface="MS Gothic" panose="020B0609070205080204" pitchFamily="49" charset="-128"/>
                            </a:rPr>
                            <a:t>rate</a:t>
                          </a:r>
                          <a:endParaRPr lang="zh-TW" sz="15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tx1">
                            <a:lumMod val="65000"/>
                            <a:lumOff val="35000"/>
                          </a:schemeClr>
                        </a:solidFill>
                      </a:tcPr>
                    </a:tc>
                    <a:tc>
                      <a:txBody>
                        <a:bodyPr/>
                        <a:lstStyle/>
                        <a:p>
                          <a:pPr algn="l">
                            <a:spcAft>
                              <a:spcPts val="0"/>
                            </a:spcAft>
                            <a:tabLst>
                              <a:tab pos="4544060" algn="l"/>
                            </a:tabLst>
                          </a:pPr>
                          <a:r>
                            <a:rPr lang="zh-TW" sz="1500" kern="100" dirty="0">
                              <a:solidFill>
                                <a:schemeClr val="bg1"/>
                              </a:solidFill>
                              <a:effectLst/>
                              <a:latin typeface="微軟正黑體" panose="020B0604030504040204" pitchFamily="34" charset="-120"/>
                              <a:ea typeface="微軟正黑體" panose="020B0604030504040204" pitchFamily="34" charset="-120"/>
                              <a:cs typeface="MS Gothic" panose="020B0609070205080204" pitchFamily="49" charset="-128"/>
                            </a:rPr>
                            <a:t>發送封包的速率</a:t>
                          </a:r>
                          <a:endParaRPr lang="zh-TW" sz="15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2F2F2F"/>
                        </a:solidFill>
                      </a:tcPr>
                    </a:tc>
                    <a:extLst>
                      <a:ext uri="{0D108BD9-81ED-4DB2-BD59-A6C34878D82A}">
                        <a16:rowId xmlns:a16="http://schemas.microsoft.com/office/drawing/2014/main" val="2306862079"/>
                      </a:ext>
                    </a:extLst>
                  </a:tr>
                  <a:tr h="370659">
                    <a:tc>
                      <a:txBody>
                        <a:bodyPr/>
                        <a:lstStyle/>
                        <a:p>
                          <a:pPr algn="l">
                            <a:spcAft>
                              <a:spcPts val="0"/>
                            </a:spcAft>
                            <a:tabLst>
                              <a:tab pos="4544060" algn="l"/>
                            </a:tabLst>
                          </a:pPr>
                          <a:r>
                            <a:rPr lang="en-US" sz="1500" kern="100" dirty="0" err="1">
                              <a:solidFill>
                                <a:schemeClr val="bg1"/>
                              </a:solidFill>
                              <a:effectLst/>
                              <a:latin typeface="微軟正黑體" panose="020B0604030504040204" pitchFamily="34" charset="-120"/>
                              <a:ea typeface="微軟正黑體" panose="020B0604030504040204" pitchFamily="34" charset="-120"/>
                              <a:cs typeface="MS Gothic" panose="020B0609070205080204" pitchFamily="49" charset="-128"/>
                            </a:rPr>
                            <a:t>csi</a:t>
                          </a:r>
                          <a:endParaRPr lang="zh-TW" sz="15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tx1">
                            <a:lumMod val="65000"/>
                            <a:lumOff val="35000"/>
                          </a:schemeClr>
                        </a:solidFill>
                      </a:tcPr>
                    </a:tc>
                    <a:tc>
                      <a:txBody>
                        <a:bodyPr/>
                        <a:lstStyle/>
                        <a:p>
                          <a:pPr algn="l">
                            <a:spcAft>
                              <a:spcPts val="0"/>
                            </a:spcAft>
                            <a:tabLst>
                              <a:tab pos="4544060" algn="l"/>
                            </a:tabLst>
                          </a:pPr>
                          <a:r>
                            <a:rPr lang="en-US" sz="1500" kern="100" dirty="0">
                              <a:solidFill>
                                <a:schemeClr val="bg1"/>
                              </a:solidFill>
                              <a:effectLst/>
                              <a:latin typeface="微軟正黑體" panose="020B0604030504040204" pitchFamily="34" charset="-120"/>
                              <a:ea typeface="微軟正黑體" panose="020B0604030504040204" pitchFamily="34" charset="-120"/>
                              <a:cs typeface="MS Gothic" panose="020B0609070205080204" pitchFamily="49" charset="-128"/>
                            </a:rPr>
                            <a:t>CSI </a:t>
                          </a:r>
                          <a:r>
                            <a:rPr lang="zh-TW" sz="1500" kern="100" dirty="0">
                              <a:solidFill>
                                <a:schemeClr val="bg1"/>
                              </a:solidFill>
                              <a:effectLst/>
                              <a:latin typeface="微軟正黑體" panose="020B0604030504040204" pitchFamily="34" charset="-120"/>
                              <a:ea typeface="微軟正黑體" panose="020B0604030504040204" pitchFamily="34" charset="-120"/>
                              <a:cs typeface="MS Gothic" panose="020B0609070205080204" pitchFamily="49" charset="-128"/>
                            </a:rPr>
                            <a:t>原始資料，為</a:t>
                          </a:r>
                          <a:r>
                            <a:rPr lang="en-US" sz="1500" kern="100" dirty="0" err="1">
                              <a:solidFill>
                                <a:schemeClr val="bg1"/>
                              </a:solidFill>
                              <a:effectLst/>
                              <a:latin typeface="微軟正黑體" panose="020B0604030504040204" pitchFamily="34" charset="-120"/>
                              <a:ea typeface="微軟正黑體" panose="020B0604030504040204" pitchFamily="34" charset="-120"/>
                              <a:cs typeface="MS Gothic" panose="020B0609070205080204" pitchFamily="49" charset="-128"/>
                            </a:rPr>
                            <a:t>Ntx</a:t>
                          </a:r>
                          <a14:m>
                            <m:oMath xmlns:m="http://schemas.openxmlformats.org/officeDocument/2006/math">
                              <m:r>
                                <a:rPr lang="en-US" sz="1500" i="1" kern="100">
                                  <a:solidFill>
                                    <a:schemeClr val="bg1"/>
                                  </a:solidFill>
                                  <a:effectLst/>
                                  <a:latin typeface="Cambria Math" panose="02040503050406030204" pitchFamily="18" charset="0"/>
                                  <a:ea typeface="標楷體" panose="03000509000000000000" pitchFamily="65" charset="-120"/>
                                  <a:cs typeface="MS Gothic" panose="020B0609070205080204" pitchFamily="49" charset="-128"/>
                                </a:rPr>
                                <m:t>×</m:t>
                              </m:r>
                            </m:oMath>
                          </a14:m>
                          <a:r>
                            <a:rPr lang="en-US" sz="1500" kern="100" dirty="0" err="1">
                              <a:solidFill>
                                <a:schemeClr val="bg1"/>
                              </a:solidFill>
                              <a:effectLst/>
                              <a:latin typeface="微軟正黑體" panose="020B0604030504040204" pitchFamily="34" charset="-120"/>
                              <a:ea typeface="微軟正黑體" panose="020B0604030504040204" pitchFamily="34" charset="-120"/>
                              <a:cs typeface="MS Gothic" panose="020B0609070205080204" pitchFamily="49" charset="-128"/>
                            </a:rPr>
                            <a:t>Nrx</a:t>
                          </a:r>
                          <a14:m>
                            <m:oMath xmlns:m="http://schemas.openxmlformats.org/officeDocument/2006/math">
                              <m:r>
                                <a:rPr lang="en-US" sz="1500" i="1" kern="100">
                                  <a:solidFill>
                                    <a:schemeClr val="bg1"/>
                                  </a:solidFill>
                                  <a:effectLst/>
                                  <a:latin typeface="Cambria Math" panose="02040503050406030204" pitchFamily="18" charset="0"/>
                                  <a:ea typeface="標楷體" panose="03000509000000000000" pitchFamily="65" charset="-120"/>
                                  <a:cs typeface="MS Gothic" panose="020B0609070205080204" pitchFamily="49" charset="-128"/>
                                </a:rPr>
                                <m:t>×</m:t>
                              </m:r>
                            </m:oMath>
                          </a14:m>
                          <a:r>
                            <a:rPr lang="en-US" sz="1500" kern="100" dirty="0">
                              <a:solidFill>
                                <a:schemeClr val="bg1"/>
                              </a:solidFill>
                              <a:effectLst/>
                              <a:latin typeface="微軟正黑體" panose="020B0604030504040204" pitchFamily="34" charset="-120"/>
                              <a:ea typeface="微軟正黑體" panose="020B0604030504040204" pitchFamily="34" charset="-120"/>
                              <a:cs typeface="MS Gothic" panose="020B0609070205080204" pitchFamily="49" charset="-128"/>
                            </a:rPr>
                            <a:t>30</a:t>
                          </a:r>
                          <a:r>
                            <a:rPr lang="zh-TW" sz="1500" kern="100" dirty="0">
                              <a:solidFill>
                                <a:schemeClr val="bg1"/>
                              </a:solidFill>
                              <a:effectLst/>
                              <a:latin typeface="微軟正黑體" panose="020B0604030504040204" pitchFamily="34" charset="-120"/>
                              <a:ea typeface="微軟正黑體" panose="020B0604030504040204" pitchFamily="34" charset="-120"/>
                              <a:cs typeface="MS Gothic" panose="020B0609070205080204" pitchFamily="49" charset="-128"/>
                            </a:rPr>
                            <a:t>的複數矩陣</a:t>
                          </a:r>
                          <a:endParaRPr lang="zh-TW" sz="15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2F2F2F"/>
                        </a:solidFill>
                      </a:tcPr>
                    </a:tc>
                    <a:extLst>
                      <a:ext uri="{0D108BD9-81ED-4DB2-BD59-A6C34878D82A}">
                        <a16:rowId xmlns:a16="http://schemas.microsoft.com/office/drawing/2014/main" val="1324457809"/>
                      </a:ext>
                    </a:extLst>
                  </a:tr>
                </a:tbl>
              </a:graphicData>
            </a:graphic>
          </p:graphicFrame>
        </mc:Choice>
        <mc:Fallback xmlns="">
          <p:graphicFrame>
            <p:nvGraphicFramePr>
              <p:cNvPr id="10" name="表格 9">
                <a:extLst>
                  <a:ext uri="{FF2B5EF4-FFF2-40B4-BE49-F238E27FC236}">
                    <a16:creationId xmlns:a16="http://schemas.microsoft.com/office/drawing/2014/main" id="{23354E78-95B5-40BF-A427-07FB3D2E9E5C}"/>
                  </a:ext>
                </a:extLst>
              </p:cNvPr>
              <p:cNvGraphicFramePr>
                <a:graphicFrameLocks noGrp="1"/>
              </p:cNvGraphicFramePr>
              <p:nvPr>
                <p:extLst>
                  <p:ext uri="{D42A27DB-BD31-4B8C-83A1-F6EECF244321}">
                    <p14:modId xmlns:p14="http://schemas.microsoft.com/office/powerpoint/2010/main" val="562613582"/>
                  </p:ext>
                </p:extLst>
              </p:nvPr>
            </p:nvGraphicFramePr>
            <p:xfrm>
              <a:off x="2362368" y="2955078"/>
              <a:ext cx="7032004" cy="2965272"/>
            </p:xfrm>
            <a:graphic>
              <a:graphicData uri="http://schemas.openxmlformats.org/drawingml/2006/table">
                <a:tbl>
                  <a:tblPr firstRow="1" firstCol="1" bandRow="1"/>
                  <a:tblGrid>
                    <a:gridCol w="1948728">
                      <a:extLst>
                        <a:ext uri="{9D8B030D-6E8A-4147-A177-3AD203B41FA5}">
                          <a16:colId xmlns:a16="http://schemas.microsoft.com/office/drawing/2014/main" val="518437386"/>
                        </a:ext>
                      </a:extLst>
                    </a:gridCol>
                    <a:gridCol w="5083276">
                      <a:extLst>
                        <a:ext uri="{9D8B030D-6E8A-4147-A177-3AD203B41FA5}">
                          <a16:colId xmlns:a16="http://schemas.microsoft.com/office/drawing/2014/main" val="2978624162"/>
                        </a:ext>
                      </a:extLst>
                    </a:gridCol>
                  </a:tblGrid>
                  <a:tr h="370659">
                    <a:tc>
                      <a:txBody>
                        <a:bodyPr/>
                        <a:lstStyle/>
                        <a:p>
                          <a:pPr algn="l">
                            <a:spcAft>
                              <a:spcPts val="0"/>
                            </a:spcAft>
                            <a:tabLst>
                              <a:tab pos="4544060" algn="l"/>
                            </a:tabLst>
                          </a:pPr>
                          <a:r>
                            <a:rPr lang="en-US" sz="1500" kern="100" dirty="0" err="1">
                              <a:solidFill>
                                <a:schemeClr val="bg1"/>
                              </a:solidFill>
                              <a:effectLst/>
                              <a:latin typeface="微軟正黑體" panose="020B0604030504040204" pitchFamily="34" charset="-120"/>
                              <a:ea typeface="微軟正黑體" panose="020B0604030504040204" pitchFamily="34" charset="-120"/>
                              <a:cs typeface="MS Gothic" panose="020B0609070205080204" pitchFamily="49" charset="-128"/>
                            </a:rPr>
                            <a:t>timestamp_low</a:t>
                          </a:r>
                          <a:endParaRPr lang="zh-TW" sz="15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tx1">
                            <a:lumMod val="65000"/>
                            <a:lumOff val="35000"/>
                          </a:schemeClr>
                        </a:solidFill>
                      </a:tcPr>
                    </a:tc>
                    <a:tc>
                      <a:txBody>
                        <a:bodyPr/>
                        <a:lstStyle/>
                        <a:p>
                          <a:pPr algn="l">
                            <a:spcAft>
                              <a:spcPts val="0"/>
                            </a:spcAft>
                            <a:tabLst>
                              <a:tab pos="4544060" algn="l"/>
                            </a:tabLst>
                          </a:pPr>
                          <a:r>
                            <a:rPr lang="zh-TW" sz="1500" kern="100" dirty="0">
                              <a:solidFill>
                                <a:schemeClr val="bg1"/>
                              </a:solidFill>
                              <a:effectLst/>
                              <a:latin typeface="微軟正黑體" panose="020B0604030504040204" pitchFamily="34" charset="-120"/>
                              <a:ea typeface="微軟正黑體" panose="020B0604030504040204" pitchFamily="34" charset="-120"/>
                              <a:cs typeface="MS Gothic" panose="020B0609070205080204" pitchFamily="49" charset="-128"/>
                            </a:rPr>
                            <a:t>時間戳記</a:t>
                          </a:r>
                          <a:endParaRPr lang="zh-TW" sz="15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2F2F2F"/>
                        </a:solidFill>
                      </a:tcPr>
                    </a:tc>
                    <a:extLst>
                      <a:ext uri="{0D108BD9-81ED-4DB2-BD59-A6C34878D82A}">
                        <a16:rowId xmlns:a16="http://schemas.microsoft.com/office/drawing/2014/main" val="1622550232"/>
                      </a:ext>
                    </a:extLst>
                  </a:tr>
                  <a:tr h="370659">
                    <a:tc>
                      <a:txBody>
                        <a:bodyPr/>
                        <a:lstStyle/>
                        <a:p>
                          <a:pPr algn="l">
                            <a:spcAft>
                              <a:spcPts val="0"/>
                            </a:spcAft>
                            <a:tabLst>
                              <a:tab pos="4544060" algn="l"/>
                            </a:tabLst>
                          </a:pPr>
                          <a:r>
                            <a:rPr lang="en-US" sz="1500" kern="100" dirty="0" err="1">
                              <a:solidFill>
                                <a:schemeClr val="bg1"/>
                              </a:solidFill>
                              <a:effectLst/>
                              <a:latin typeface="微軟正黑體" panose="020B0604030504040204" pitchFamily="34" charset="-120"/>
                              <a:ea typeface="微軟正黑體" panose="020B0604030504040204" pitchFamily="34" charset="-120"/>
                              <a:cs typeface="MS Gothic" panose="020B0609070205080204" pitchFamily="49" charset="-128"/>
                            </a:rPr>
                            <a:t>bfee_count</a:t>
                          </a:r>
                          <a:endParaRPr lang="zh-TW" sz="15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tx1">
                            <a:lumMod val="65000"/>
                            <a:lumOff val="35000"/>
                          </a:schemeClr>
                        </a:solidFill>
                      </a:tcPr>
                    </a:tc>
                    <a:tc>
                      <a:txBody>
                        <a:bodyPr/>
                        <a:lstStyle/>
                        <a:p>
                          <a:pPr algn="l">
                            <a:spcAft>
                              <a:spcPts val="0"/>
                            </a:spcAft>
                            <a:tabLst>
                              <a:tab pos="4544060" algn="l"/>
                            </a:tabLst>
                          </a:pPr>
                          <a:r>
                            <a:rPr lang="zh-TW" sz="1500" kern="100" dirty="0">
                              <a:solidFill>
                                <a:schemeClr val="bg1"/>
                              </a:solidFill>
                              <a:effectLst/>
                              <a:latin typeface="微軟正黑體" panose="020B0604030504040204" pitchFamily="34" charset="-120"/>
                              <a:ea typeface="微軟正黑體" panose="020B0604030504040204" pitchFamily="34" charset="-120"/>
                              <a:cs typeface="MS Gothic" panose="020B0609070205080204" pitchFamily="49" charset="-128"/>
                            </a:rPr>
                            <a:t>資料包數量</a:t>
                          </a:r>
                          <a:endParaRPr lang="zh-TW" sz="15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2F2F2F"/>
                        </a:solidFill>
                      </a:tcPr>
                    </a:tc>
                    <a:extLst>
                      <a:ext uri="{0D108BD9-81ED-4DB2-BD59-A6C34878D82A}">
                        <a16:rowId xmlns:a16="http://schemas.microsoft.com/office/drawing/2014/main" val="3813829604"/>
                      </a:ext>
                    </a:extLst>
                  </a:tr>
                  <a:tr h="370659">
                    <a:tc>
                      <a:txBody>
                        <a:bodyPr/>
                        <a:lstStyle/>
                        <a:p>
                          <a:pPr algn="l">
                            <a:spcAft>
                              <a:spcPts val="0"/>
                            </a:spcAft>
                            <a:tabLst>
                              <a:tab pos="4544060" algn="l"/>
                            </a:tabLst>
                          </a:pPr>
                          <a:r>
                            <a:rPr lang="en-US" sz="1500" kern="100" dirty="0" err="1">
                              <a:solidFill>
                                <a:schemeClr val="bg1"/>
                              </a:solidFill>
                              <a:effectLst/>
                              <a:latin typeface="微軟正黑體" panose="020B0604030504040204" pitchFamily="34" charset="-120"/>
                              <a:ea typeface="微軟正黑體" panose="020B0604030504040204" pitchFamily="34" charset="-120"/>
                              <a:cs typeface="MS Gothic" panose="020B0609070205080204" pitchFamily="49" charset="-128"/>
                            </a:rPr>
                            <a:t>Nrx,Ntx</a:t>
                          </a:r>
                          <a:endParaRPr lang="zh-TW" sz="15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tx1">
                            <a:lumMod val="65000"/>
                            <a:lumOff val="35000"/>
                          </a:schemeClr>
                        </a:solidFill>
                      </a:tcPr>
                    </a:tc>
                    <a:tc>
                      <a:txBody>
                        <a:bodyPr/>
                        <a:lstStyle/>
                        <a:p>
                          <a:pPr algn="l">
                            <a:spcAft>
                              <a:spcPts val="0"/>
                            </a:spcAft>
                            <a:tabLst>
                              <a:tab pos="4544060" algn="l"/>
                            </a:tabLst>
                          </a:pPr>
                          <a:r>
                            <a:rPr lang="zh-TW" sz="1500" kern="100" dirty="0">
                              <a:solidFill>
                                <a:schemeClr val="bg1"/>
                              </a:solidFill>
                              <a:effectLst/>
                              <a:latin typeface="微軟正黑體" panose="020B0604030504040204" pitchFamily="34" charset="-120"/>
                              <a:ea typeface="微軟正黑體" panose="020B0604030504040204" pitchFamily="34" charset="-120"/>
                              <a:cs typeface="MS Gothic" panose="020B0609070205080204" pitchFamily="49" charset="-128"/>
                            </a:rPr>
                            <a:t>分別表示接收端和發送端的天線數量</a:t>
                          </a:r>
                          <a:endParaRPr lang="zh-TW" sz="15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2F2F2F"/>
                        </a:solidFill>
                      </a:tcPr>
                    </a:tc>
                    <a:extLst>
                      <a:ext uri="{0D108BD9-81ED-4DB2-BD59-A6C34878D82A}">
                        <a16:rowId xmlns:a16="http://schemas.microsoft.com/office/drawing/2014/main" val="2647220173"/>
                      </a:ext>
                    </a:extLst>
                  </a:tr>
                  <a:tr h="370659">
                    <a:tc>
                      <a:txBody>
                        <a:bodyPr/>
                        <a:lstStyle/>
                        <a:p>
                          <a:pPr algn="l">
                            <a:spcAft>
                              <a:spcPts val="0"/>
                            </a:spcAft>
                            <a:tabLst>
                              <a:tab pos="4544060" algn="l"/>
                            </a:tabLst>
                          </a:pPr>
                          <a:r>
                            <a:rPr lang="en-US" sz="1500" kern="100" dirty="0" err="1">
                              <a:solidFill>
                                <a:schemeClr val="bg1"/>
                              </a:solidFill>
                              <a:effectLst/>
                              <a:latin typeface="微軟正黑體" panose="020B0604030504040204" pitchFamily="34" charset="-120"/>
                              <a:ea typeface="微軟正黑體" panose="020B0604030504040204" pitchFamily="34" charset="-120"/>
                              <a:cs typeface="MS Gothic" panose="020B0609070205080204" pitchFamily="49" charset="-128"/>
                            </a:rPr>
                            <a:t>rssi_a,rssi_b,rssi_c</a:t>
                          </a:r>
                          <a:endParaRPr lang="zh-TW" sz="15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tx1">
                            <a:lumMod val="65000"/>
                            <a:lumOff val="35000"/>
                          </a:schemeClr>
                        </a:solidFill>
                      </a:tcPr>
                    </a:tc>
                    <a:tc>
                      <a:txBody>
                        <a:bodyPr/>
                        <a:lstStyle/>
                        <a:p>
                          <a:pPr algn="l">
                            <a:spcAft>
                              <a:spcPts val="0"/>
                            </a:spcAft>
                            <a:tabLst>
                              <a:tab pos="4544060" algn="l"/>
                            </a:tabLst>
                          </a:pPr>
                          <a:r>
                            <a:rPr lang="zh-TW" sz="1500" kern="100" dirty="0">
                              <a:solidFill>
                                <a:schemeClr val="bg1"/>
                              </a:solidFill>
                              <a:effectLst/>
                              <a:latin typeface="微軟正黑體" panose="020B0604030504040204" pitchFamily="34" charset="-120"/>
                              <a:ea typeface="微軟正黑體" panose="020B0604030504040204" pitchFamily="34" charset="-120"/>
                              <a:cs typeface="MS Gothic" panose="020B0609070205080204" pitchFamily="49" charset="-128"/>
                            </a:rPr>
                            <a:t>每個天線的</a:t>
                          </a:r>
                          <a:r>
                            <a:rPr lang="en-US" sz="1500" kern="100" dirty="0">
                              <a:solidFill>
                                <a:schemeClr val="bg1"/>
                              </a:solidFill>
                              <a:effectLst/>
                              <a:latin typeface="微軟正黑體" panose="020B0604030504040204" pitchFamily="34" charset="-120"/>
                              <a:ea typeface="微軟正黑體" panose="020B0604030504040204" pitchFamily="34" charset="-120"/>
                              <a:cs typeface="MS Gothic" panose="020B0609070205080204" pitchFamily="49" charset="-128"/>
                            </a:rPr>
                            <a:t>RSSI</a:t>
                          </a:r>
                          <a:r>
                            <a:rPr lang="zh-TW" sz="1500" kern="100" dirty="0">
                              <a:solidFill>
                                <a:schemeClr val="bg1"/>
                              </a:solidFill>
                              <a:effectLst/>
                              <a:latin typeface="微軟正黑體" panose="020B0604030504040204" pitchFamily="34" charset="-120"/>
                              <a:ea typeface="微軟正黑體" panose="020B0604030504040204" pitchFamily="34" charset="-120"/>
                              <a:cs typeface="MS Gothic" panose="020B0609070205080204" pitchFamily="49" charset="-128"/>
                            </a:rPr>
                            <a:t>資料</a:t>
                          </a:r>
                          <a:r>
                            <a:rPr lang="en-US" sz="1500" kern="100" dirty="0">
                              <a:solidFill>
                                <a:schemeClr val="bg1"/>
                              </a:solidFill>
                              <a:effectLst/>
                              <a:latin typeface="微軟正黑體" panose="020B0604030504040204" pitchFamily="34" charset="-120"/>
                              <a:ea typeface="微軟正黑體" panose="020B0604030504040204" pitchFamily="34" charset="-120"/>
                              <a:cs typeface="MS Gothic" panose="020B0609070205080204" pitchFamily="49" charset="-128"/>
                            </a:rPr>
                            <a:t>(dB)</a:t>
                          </a:r>
                          <a:endParaRPr lang="zh-TW" sz="15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2F2F2F"/>
                        </a:solidFill>
                      </a:tcPr>
                    </a:tc>
                    <a:extLst>
                      <a:ext uri="{0D108BD9-81ED-4DB2-BD59-A6C34878D82A}">
                        <a16:rowId xmlns:a16="http://schemas.microsoft.com/office/drawing/2014/main" val="2315050044"/>
                      </a:ext>
                    </a:extLst>
                  </a:tr>
                  <a:tr h="370659">
                    <a:tc>
                      <a:txBody>
                        <a:bodyPr/>
                        <a:lstStyle/>
                        <a:p>
                          <a:pPr algn="l">
                            <a:spcAft>
                              <a:spcPts val="0"/>
                            </a:spcAft>
                            <a:tabLst>
                              <a:tab pos="4544060" algn="l"/>
                            </a:tabLst>
                          </a:pPr>
                          <a:r>
                            <a:rPr lang="en-US" sz="1500" kern="100" dirty="0" err="1">
                              <a:solidFill>
                                <a:schemeClr val="bg1"/>
                              </a:solidFill>
                              <a:effectLst/>
                              <a:latin typeface="微軟正黑體" panose="020B0604030504040204" pitchFamily="34" charset="-120"/>
                              <a:ea typeface="微軟正黑體" panose="020B0604030504040204" pitchFamily="34" charset="-120"/>
                              <a:cs typeface="MS Gothic" panose="020B0609070205080204" pitchFamily="49" charset="-128"/>
                            </a:rPr>
                            <a:t>agc</a:t>
                          </a:r>
                          <a:endParaRPr lang="zh-TW" sz="15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tx1">
                            <a:lumMod val="65000"/>
                            <a:lumOff val="35000"/>
                          </a:schemeClr>
                        </a:solidFill>
                      </a:tcPr>
                    </a:tc>
                    <a:tc>
                      <a:txBody>
                        <a:bodyPr/>
                        <a:lstStyle/>
                        <a:p>
                          <a:pPr algn="l">
                            <a:spcAft>
                              <a:spcPts val="0"/>
                            </a:spcAft>
                            <a:tabLst>
                              <a:tab pos="4544060" algn="l"/>
                            </a:tabLst>
                          </a:pPr>
                          <a:r>
                            <a:rPr lang="zh-TW" sz="1500" kern="100" dirty="0">
                              <a:solidFill>
                                <a:schemeClr val="bg1"/>
                              </a:solidFill>
                              <a:effectLst/>
                              <a:latin typeface="微軟正黑體" panose="020B0604030504040204" pitchFamily="34" charset="-120"/>
                              <a:ea typeface="微軟正黑體" panose="020B0604030504040204" pitchFamily="34" charset="-120"/>
                              <a:cs typeface="MS Gothic" panose="020B0609070205080204" pitchFamily="49" charset="-128"/>
                            </a:rPr>
                            <a:t>自動增益控制，被使用於計算</a:t>
                          </a:r>
                          <a:r>
                            <a:rPr lang="en-US" sz="1500" kern="100" dirty="0">
                              <a:solidFill>
                                <a:schemeClr val="bg1"/>
                              </a:solidFill>
                              <a:effectLst/>
                              <a:latin typeface="微軟正黑體" panose="020B0604030504040204" pitchFamily="34" charset="-120"/>
                              <a:ea typeface="微軟正黑體" panose="020B0604030504040204" pitchFamily="34" charset="-120"/>
                              <a:cs typeface="MS Gothic" panose="020B0609070205080204" pitchFamily="49" charset="-128"/>
                            </a:rPr>
                            <a:t>RSSI</a:t>
                          </a:r>
                          <a:r>
                            <a:rPr lang="zh-TW" sz="1500" kern="100" dirty="0">
                              <a:solidFill>
                                <a:schemeClr val="bg1"/>
                              </a:solidFill>
                              <a:effectLst/>
                              <a:latin typeface="微軟正黑體" panose="020B0604030504040204" pitchFamily="34" charset="-120"/>
                              <a:ea typeface="微軟正黑體" panose="020B0604030504040204" pitchFamily="34" charset="-120"/>
                              <a:cs typeface="MS Gothic" panose="020B0609070205080204" pitchFamily="49" charset="-128"/>
                            </a:rPr>
                            <a:t>數值之值</a:t>
                          </a:r>
                          <a:endParaRPr lang="zh-TW" sz="15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2F2F2F"/>
                        </a:solidFill>
                      </a:tcPr>
                    </a:tc>
                    <a:extLst>
                      <a:ext uri="{0D108BD9-81ED-4DB2-BD59-A6C34878D82A}">
                        <a16:rowId xmlns:a16="http://schemas.microsoft.com/office/drawing/2014/main" val="2078849624"/>
                      </a:ext>
                    </a:extLst>
                  </a:tr>
                  <a:tr h="370659">
                    <a:tc>
                      <a:txBody>
                        <a:bodyPr/>
                        <a:lstStyle/>
                        <a:p>
                          <a:pPr algn="l">
                            <a:spcAft>
                              <a:spcPts val="0"/>
                            </a:spcAft>
                            <a:tabLst>
                              <a:tab pos="4544060" algn="l"/>
                            </a:tabLst>
                          </a:pPr>
                          <a:r>
                            <a:rPr lang="en-US" sz="1500" kern="100" dirty="0">
                              <a:solidFill>
                                <a:schemeClr val="bg1"/>
                              </a:solidFill>
                              <a:effectLst/>
                              <a:latin typeface="微軟正黑體" panose="020B0604030504040204" pitchFamily="34" charset="-120"/>
                              <a:ea typeface="微軟正黑體" panose="020B0604030504040204" pitchFamily="34" charset="-120"/>
                              <a:cs typeface="MS Gothic" panose="020B0609070205080204" pitchFamily="49" charset="-128"/>
                            </a:rPr>
                            <a:t>perm</a:t>
                          </a:r>
                          <a:endParaRPr lang="zh-TW" sz="15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tx1">
                            <a:lumMod val="65000"/>
                            <a:lumOff val="35000"/>
                          </a:schemeClr>
                        </a:solidFill>
                      </a:tcPr>
                    </a:tc>
                    <a:tc>
                      <a:txBody>
                        <a:bodyPr/>
                        <a:lstStyle/>
                        <a:p>
                          <a:pPr algn="l">
                            <a:spcAft>
                              <a:spcPts val="0"/>
                            </a:spcAft>
                            <a:tabLst>
                              <a:tab pos="4544060" algn="l"/>
                            </a:tabLst>
                          </a:pPr>
                          <a:r>
                            <a:rPr lang="en-US" altLang="zh-TW" sz="1500" kern="100" dirty="0">
                              <a:solidFill>
                                <a:schemeClr val="bg1"/>
                              </a:solidFill>
                              <a:effectLst/>
                              <a:latin typeface="微軟正黑體" panose="020B0604030504040204" pitchFamily="34" charset="-120"/>
                              <a:ea typeface="微軟正黑體" panose="020B0604030504040204" pitchFamily="34" charset="-120"/>
                              <a:cs typeface="MS Gothic" panose="020B0609070205080204" pitchFamily="49" charset="-128"/>
                            </a:rPr>
                            <a:t>NIC </a:t>
                          </a:r>
                          <a:r>
                            <a:rPr lang="zh-TW" altLang="zh-TW" sz="1500" kern="100" dirty="0">
                              <a:solidFill>
                                <a:schemeClr val="bg1"/>
                              </a:solidFill>
                              <a:effectLst/>
                              <a:latin typeface="微軟正黑體" panose="020B0604030504040204" pitchFamily="34" charset="-120"/>
                              <a:ea typeface="微軟正黑體" panose="020B0604030504040204" pitchFamily="34" charset="-120"/>
                              <a:cs typeface="MS Gothic" panose="020B0609070205080204" pitchFamily="49" charset="-128"/>
                            </a:rPr>
                            <a:t>重排列後的順序結果，代表</a:t>
                          </a:r>
                          <a:r>
                            <a:rPr lang="en-US" altLang="zh-TW" sz="1500" kern="100" dirty="0">
                              <a:solidFill>
                                <a:schemeClr val="bg1"/>
                              </a:solidFill>
                              <a:effectLst/>
                              <a:latin typeface="微軟正黑體" panose="020B0604030504040204" pitchFamily="34" charset="-120"/>
                              <a:ea typeface="微軟正黑體" panose="020B0604030504040204" pitchFamily="34" charset="-120"/>
                              <a:cs typeface="MS Gothic" panose="020B0609070205080204" pitchFamily="49" charset="-128"/>
                            </a:rPr>
                            <a:t>RF</a:t>
                          </a:r>
                          <a:r>
                            <a:rPr lang="zh-TW" altLang="zh-TW" sz="1500" kern="100" dirty="0">
                              <a:solidFill>
                                <a:schemeClr val="bg1"/>
                              </a:solidFill>
                              <a:effectLst/>
                              <a:latin typeface="微軟正黑體" panose="020B0604030504040204" pitchFamily="34" charset="-120"/>
                              <a:ea typeface="微軟正黑體" panose="020B0604030504040204" pitchFamily="34" charset="-120"/>
                              <a:cs typeface="MS Gothic" panose="020B0609070205080204" pitchFamily="49" charset="-128"/>
                            </a:rPr>
                            <a:t>鏈路的順序</a:t>
                          </a:r>
                          <a:endParaRPr lang="zh-TW" altLang="zh-TW" sz="15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2F2F2F"/>
                        </a:solidFill>
                      </a:tcPr>
                    </a:tc>
                    <a:extLst>
                      <a:ext uri="{0D108BD9-81ED-4DB2-BD59-A6C34878D82A}">
                        <a16:rowId xmlns:a16="http://schemas.microsoft.com/office/drawing/2014/main" val="764935378"/>
                      </a:ext>
                    </a:extLst>
                  </a:tr>
                  <a:tr h="370659">
                    <a:tc>
                      <a:txBody>
                        <a:bodyPr/>
                        <a:lstStyle/>
                        <a:p>
                          <a:pPr algn="l">
                            <a:spcAft>
                              <a:spcPts val="0"/>
                            </a:spcAft>
                            <a:tabLst>
                              <a:tab pos="4544060" algn="l"/>
                            </a:tabLst>
                          </a:pPr>
                          <a:r>
                            <a:rPr lang="en-US" sz="1500" kern="100" dirty="0">
                              <a:solidFill>
                                <a:schemeClr val="bg1"/>
                              </a:solidFill>
                              <a:effectLst/>
                              <a:latin typeface="微軟正黑體" panose="020B0604030504040204" pitchFamily="34" charset="-120"/>
                              <a:ea typeface="微軟正黑體" panose="020B0604030504040204" pitchFamily="34" charset="-120"/>
                              <a:cs typeface="MS Gothic" panose="020B0609070205080204" pitchFamily="49" charset="-128"/>
                            </a:rPr>
                            <a:t>rate</a:t>
                          </a:r>
                          <a:endParaRPr lang="zh-TW" sz="15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tx1">
                            <a:lumMod val="65000"/>
                            <a:lumOff val="35000"/>
                          </a:schemeClr>
                        </a:solidFill>
                      </a:tcPr>
                    </a:tc>
                    <a:tc>
                      <a:txBody>
                        <a:bodyPr/>
                        <a:lstStyle/>
                        <a:p>
                          <a:pPr algn="l">
                            <a:spcAft>
                              <a:spcPts val="0"/>
                            </a:spcAft>
                            <a:tabLst>
                              <a:tab pos="4544060" algn="l"/>
                            </a:tabLst>
                          </a:pPr>
                          <a:r>
                            <a:rPr lang="zh-TW" sz="1500" kern="100" dirty="0">
                              <a:solidFill>
                                <a:schemeClr val="bg1"/>
                              </a:solidFill>
                              <a:effectLst/>
                              <a:latin typeface="微軟正黑體" panose="020B0604030504040204" pitchFamily="34" charset="-120"/>
                              <a:ea typeface="微軟正黑體" panose="020B0604030504040204" pitchFamily="34" charset="-120"/>
                              <a:cs typeface="MS Gothic" panose="020B0609070205080204" pitchFamily="49" charset="-128"/>
                            </a:rPr>
                            <a:t>發送封包的速率</a:t>
                          </a:r>
                          <a:endParaRPr lang="zh-TW" sz="15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2F2F2F"/>
                        </a:solidFill>
                      </a:tcPr>
                    </a:tc>
                    <a:extLst>
                      <a:ext uri="{0D108BD9-81ED-4DB2-BD59-A6C34878D82A}">
                        <a16:rowId xmlns:a16="http://schemas.microsoft.com/office/drawing/2014/main" val="2306862079"/>
                      </a:ext>
                    </a:extLst>
                  </a:tr>
                  <a:tr h="370659">
                    <a:tc>
                      <a:txBody>
                        <a:bodyPr/>
                        <a:lstStyle/>
                        <a:p>
                          <a:pPr algn="l">
                            <a:spcAft>
                              <a:spcPts val="0"/>
                            </a:spcAft>
                            <a:tabLst>
                              <a:tab pos="4544060" algn="l"/>
                            </a:tabLst>
                          </a:pPr>
                          <a:r>
                            <a:rPr lang="en-US" sz="1500" kern="100" dirty="0" err="1">
                              <a:solidFill>
                                <a:schemeClr val="bg1"/>
                              </a:solidFill>
                              <a:effectLst/>
                              <a:latin typeface="微軟正黑體" panose="020B0604030504040204" pitchFamily="34" charset="-120"/>
                              <a:ea typeface="微軟正黑體" panose="020B0604030504040204" pitchFamily="34" charset="-120"/>
                              <a:cs typeface="MS Gothic" panose="020B0609070205080204" pitchFamily="49" charset="-128"/>
                            </a:rPr>
                            <a:t>csi</a:t>
                          </a:r>
                          <a:endParaRPr lang="zh-TW" sz="15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tx1">
                            <a:lumMod val="65000"/>
                            <a:lumOff val="35000"/>
                          </a:schemeClr>
                        </a:solidFill>
                      </a:tcPr>
                    </a:tc>
                    <a:tc>
                      <a:txBody>
                        <a:bodyPr/>
                        <a:lstStyle/>
                        <a:p>
                          <a:endParaRPr lang="zh-TW"/>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blipFill>
                          <a:blip r:embed="rId5"/>
                          <a:stretch>
                            <a:fillRect l="-38443" t="-701639" r="-240" b="-9836"/>
                          </a:stretch>
                        </a:blipFill>
                      </a:tcPr>
                    </a:tc>
                    <a:extLst>
                      <a:ext uri="{0D108BD9-81ED-4DB2-BD59-A6C34878D82A}">
                        <a16:rowId xmlns:a16="http://schemas.microsoft.com/office/drawing/2014/main" val="1324457809"/>
                      </a:ext>
                    </a:extLst>
                  </a:tr>
                </a:tbl>
              </a:graphicData>
            </a:graphic>
          </p:graphicFrame>
        </mc:Fallback>
      </mc:AlternateContent>
      <p:sp>
        <p:nvSpPr>
          <p:cNvPr id="3" name="語音泡泡: 橢圓形 2">
            <a:extLst>
              <a:ext uri="{FF2B5EF4-FFF2-40B4-BE49-F238E27FC236}">
                <a16:creationId xmlns:a16="http://schemas.microsoft.com/office/drawing/2014/main" id="{AA85305D-32FA-49F1-9B8D-C3A8C7487350}"/>
              </a:ext>
            </a:extLst>
          </p:cNvPr>
          <p:cNvSpPr/>
          <p:nvPr/>
        </p:nvSpPr>
        <p:spPr>
          <a:xfrm>
            <a:off x="6634479" y="1108429"/>
            <a:ext cx="2256760" cy="637450"/>
          </a:xfrm>
          <a:prstGeom prst="wedgeEllipseCallout">
            <a:avLst>
              <a:gd name="adj1" fmla="val -21897"/>
              <a:gd name="adj2" fmla="val 79993"/>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rgbClr val="FFFF99"/>
                </a:solidFill>
              </a:rPr>
              <a:t>B</a:t>
            </a:r>
            <a:r>
              <a:rPr lang="en-US" altLang="zh-TW" b="1" dirty="0" err="1"/>
              <a:t>eam</a:t>
            </a:r>
            <a:r>
              <a:rPr lang="en-US" altLang="zh-TW" b="1" dirty="0" err="1">
                <a:solidFill>
                  <a:srgbClr val="FFFF99"/>
                </a:solidFill>
              </a:rPr>
              <a:t>F</a:t>
            </a:r>
            <a:r>
              <a:rPr lang="en-US" altLang="zh-TW" b="1" dirty="0" err="1"/>
              <a:t>orming</a:t>
            </a:r>
            <a:endParaRPr lang="zh-TW" altLang="en-US" b="1" dirty="0"/>
          </a:p>
        </p:txBody>
      </p:sp>
      <p:sp>
        <p:nvSpPr>
          <p:cNvPr id="4" name="矩形 3">
            <a:extLst>
              <a:ext uri="{FF2B5EF4-FFF2-40B4-BE49-F238E27FC236}">
                <a16:creationId xmlns:a16="http://schemas.microsoft.com/office/drawing/2014/main" id="{244906C9-1445-4495-8C68-EBB08C29909D}"/>
              </a:ext>
            </a:extLst>
          </p:cNvPr>
          <p:cNvSpPr/>
          <p:nvPr/>
        </p:nvSpPr>
        <p:spPr>
          <a:xfrm>
            <a:off x="2208214" y="5504133"/>
            <a:ext cx="7418747" cy="416217"/>
          </a:xfrm>
          <a:prstGeom prst="rect">
            <a:avLst/>
          </a:prstGeom>
          <a:noFill/>
          <a:ln w="57150">
            <a:solidFill>
              <a:srgbClr val="F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箭號: 向右 6">
            <a:extLst>
              <a:ext uri="{FF2B5EF4-FFF2-40B4-BE49-F238E27FC236}">
                <a16:creationId xmlns:a16="http://schemas.microsoft.com/office/drawing/2014/main" id="{141C9BB0-1221-44B6-8CF1-254892C74324}"/>
              </a:ext>
            </a:extLst>
          </p:cNvPr>
          <p:cNvSpPr/>
          <p:nvPr/>
        </p:nvSpPr>
        <p:spPr>
          <a:xfrm rot="2494391">
            <a:off x="1569284" y="5102015"/>
            <a:ext cx="580853" cy="395533"/>
          </a:xfrm>
          <a:prstGeom prst="rightArrow">
            <a:avLst/>
          </a:prstGeom>
          <a:solidFill>
            <a:srgbClr val="FFABAB"/>
          </a:solidFill>
          <a:ln>
            <a:solidFill>
              <a:srgbClr val="F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998609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2">
            <a:extLst>
              <a:ext uri="{FF2B5EF4-FFF2-40B4-BE49-F238E27FC236}">
                <a16:creationId xmlns:a16="http://schemas.microsoft.com/office/drawing/2014/main" id="{C6AD5501-D743-494B-AC11-7AE216AA9047}"/>
              </a:ext>
            </a:extLst>
          </p:cNvPr>
          <p:cNvPicPr>
            <a:picLocks noChangeAspect="1"/>
          </p:cNvPicPr>
          <p:nvPr/>
        </p:nvPicPr>
        <p:blipFill>
          <a:blip r:embed="rId3"/>
          <a:stretch>
            <a:fillRect/>
          </a:stretch>
        </p:blipFill>
        <p:spPr>
          <a:xfrm>
            <a:off x="970489" y="904644"/>
            <a:ext cx="866752" cy="1505411"/>
          </a:xfrm>
          <a:prstGeom prst="rect">
            <a:avLst/>
          </a:prstGeom>
        </p:spPr>
      </p:pic>
      <p:sp>
        <p:nvSpPr>
          <p:cNvPr id="8" name="文本框 3">
            <a:extLst>
              <a:ext uri="{FF2B5EF4-FFF2-40B4-BE49-F238E27FC236}">
                <a16:creationId xmlns:a16="http://schemas.microsoft.com/office/drawing/2014/main" id="{E3B597D8-1C31-4BCC-AC54-FD56AABCC99F}"/>
              </a:ext>
            </a:extLst>
          </p:cNvPr>
          <p:cNvSpPr txBox="1"/>
          <p:nvPr/>
        </p:nvSpPr>
        <p:spPr>
          <a:xfrm rot="345071">
            <a:off x="3230012" y="849753"/>
            <a:ext cx="1938064" cy="646331"/>
          </a:xfrm>
          <a:prstGeom prst="rect">
            <a:avLst/>
          </a:prstGeom>
          <a:noFill/>
        </p:spPr>
        <p:txBody>
          <a:bodyPr wrap="square" rtlCol="0">
            <a:spAutoFit/>
          </a:bodyPr>
          <a:lstStyle/>
          <a:p>
            <a:r>
              <a:rPr lang="zh-TW" altLang="en-US" sz="3600" b="1" dirty="0">
                <a:solidFill>
                  <a:srgbClr val="FFFF99"/>
                </a:solidFill>
                <a:latin typeface="SentyTEA 新蒂下午茶体" panose="03000600000000000000" pitchFamily="66" charset="-120"/>
                <a:ea typeface="SentyTEA 新蒂下午茶体" panose="03000600000000000000" pitchFamily="66" charset="-120"/>
              </a:rPr>
              <a:t>數據提取</a:t>
            </a:r>
            <a:endParaRPr lang="zh-CN" altLang="en-US" sz="2000" b="1" dirty="0">
              <a:solidFill>
                <a:srgbClr val="FFFF99"/>
              </a:solidFill>
              <a:latin typeface="SentyTEA 新蒂下午茶体" panose="03000600000000000000" pitchFamily="66" charset="-120"/>
              <a:ea typeface="SentyTEA 新蒂下午茶体" panose="03000600000000000000" pitchFamily="66" charset="-120"/>
            </a:endParaRPr>
          </a:p>
        </p:txBody>
      </p:sp>
      <p:pic>
        <p:nvPicPr>
          <p:cNvPr id="5" name="图片 1">
            <a:extLst>
              <a:ext uri="{FF2B5EF4-FFF2-40B4-BE49-F238E27FC236}">
                <a16:creationId xmlns:a16="http://schemas.microsoft.com/office/drawing/2014/main" id="{6DA6C1A7-65E6-4F8B-B3EE-970D60B38ECE}"/>
              </a:ext>
            </a:extLst>
          </p:cNvPr>
          <p:cNvPicPr>
            <a:picLocks noChangeAspect="1"/>
          </p:cNvPicPr>
          <p:nvPr/>
        </p:nvPicPr>
        <p:blipFill>
          <a:blip r:embed="rId4"/>
          <a:stretch>
            <a:fillRect/>
          </a:stretch>
        </p:blipFill>
        <p:spPr>
          <a:xfrm>
            <a:off x="1837242" y="729942"/>
            <a:ext cx="3660044" cy="927407"/>
          </a:xfrm>
          <a:prstGeom prst="rect">
            <a:avLst/>
          </a:prstGeom>
        </p:spPr>
      </p:pic>
      <mc:AlternateContent xmlns:mc="http://schemas.openxmlformats.org/markup-compatibility/2006" xmlns:a14="http://schemas.microsoft.com/office/drawing/2010/main">
        <mc:Choice Requires="a14">
          <p:sp>
            <p:nvSpPr>
              <p:cNvPr id="7" name="內容版面配置區 2">
                <a:extLst>
                  <a:ext uri="{FF2B5EF4-FFF2-40B4-BE49-F238E27FC236}">
                    <a16:creationId xmlns:a16="http://schemas.microsoft.com/office/drawing/2014/main" id="{55AB6255-7A6E-406F-8003-A4D2DEDC28E7}"/>
                  </a:ext>
                </a:extLst>
              </p:cNvPr>
              <p:cNvSpPr txBox="1">
                <a:spLocks/>
              </p:cNvSpPr>
              <p:nvPr/>
            </p:nvSpPr>
            <p:spPr>
              <a:xfrm>
                <a:off x="1871100" y="1845047"/>
                <a:ext cx="9559599" cy="110612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50000"/>
                  </a:lnSpc>
                </a:pPr>
                <a:r>
                  <a:rPr lang="zh-TW" altLang="en-US" sz="2000" dirty="0">
                    <a:solidFill>
                      <a:schemeClr val="bg1"/>
                    </a:solidFill>
                    <a:latin typeface="微軟正黑體" panose="020B0604030504040204" pitchFamily="34" charset="-120"/>
                    <a:ea typeface="微軟正黑體" panose="020B0604030504040204" pitchFamily="34" charset="-120"/>
                  </a:rPr>
                  <a:t>使用 </a:t>
                </a:r>
                <a:r>
                  <a:rPr lang="en-US" altLang="zh-TW" sz="2000" dirty="0" err="1">
                    <a:solidFill>
                      <a:schemeClr val="bg1"/>
                    </a:solidFill>
                    <a:latin typeface="微軟正黑體" panose="020B0604030504040204" pitchFamily="34" charset="-120"/>
                    <a:ea typeface="微軟正黑體" panose="020B0604030504040204" pitchFamily="34" charset="-120"/>
                  </a:rPr>
                  <a:t>get_scaled_csi.m</a:t>
                </a:r>
                <a:r>
                  <a:rPr lang="zh-TW" altLang="en-US" sz="2000" dirty="0">
                    <a:solidFill>
                      <a:schemeClr val="bg1"/>
                    </a:solidFill>
                    <a:latin typeface="微軟正黑體" panose="020B0604030504040204" pitchFamily="34" charset="-120"/>
                    <a:ea typeface="微軟正黑體" panose="020B0604030504040204" pitchFamily="34" charset="-120"/>
                  </a:rPr>
                  <a:t> 提取</a:t>
                </a:r>
                <a:r>
                  <a:rPr lang="en-US" altLang="zh-TW" sz="2000" dirty="0">
                    <a:solidFill>
                      <a:schemeClr val="bg1"/>
                    </a:solidFill>
                    <a:latin typeface="微軟正黑體" panose="020B0604030504040204" pitchFamily="34" charset="-120"/>
                    <a:ea typeface="微軟正黑體" panose="020B0604030504040204" pitchFamily="34" charset="-120"/>
                  </a:rPr>
                  <a:t>CSI</a:t>
                </a:r>
                <a:r>
                  <a:rPr lang="zh-TW" altLang="en-US" sz="2000" dirty="0">
                    <a:solidFill>
                      <a:schemeClr val="bg1"/>
                    </a:solidFill>
                    <a:latin typeface="微軟正黑體" panose="020B0604030504040204" pitchFamily="34" charset="-120"/>
                    <a:ea typeface="微軟正黑體" panose="020B0604030504040204" pitchFamily="34" charset="-120"/>
                  </a:rPr>
                  <a:t>複數矩陣 </a:t>
                </a:r>
                <a14:m>
                  <m:oMath xmlns:m="http://schemas.openxmlformats.org/officeDocument/2006/math">
                    <m:sSub>
                      <m:sSubPr>
                        <m:ctrlPr>
                          <a:rPr lang="zh-TW" altLang="zh-TW" sz="2000" i="1">
                            <a:solidFill>
                              <a:schemeClr val="bg1"/>
                            </a:solidFill>
                            <a:latin typeface="Cambria Math" panose="02040503050406030204" pitchFamily="18" charset="0"/>
                          </a:rPr>
                        </m:ctrlPr>
                      </m:sSubPr>
                      <m:e>
                        <m:r>
                          <a:rPr lang="en-US" altLang="zh-TW" sz="2000" i="1">
                            <a:solidFill>
                              <a:schemeClr val="bg1"/>
                            </a:solidFill>
                            <a:latin typeface="Cambria Math" panose="02040503050406030204" pitchFamily="18" charset="0"/>
                          </a:rPr>
                          <m:t>𝐻</m:t>
                        </m:r>
                      </m:e>
                      <m:sub>
                        <m:r>
                          <a:rPr lang="en-US" altLang="zh-TW" sz="2000" i="1">
                            <a:solidFill>
                              <a:schemeClr val="bg1"/>
                            </a:solidFill>
                            <a:latin typeface="Cambria Math" panose="02040503050406030204" pitchFamily="18" charset="0"/>
                          </a:rPr>
                          <m:t>𝑛</m:t>
                        </m:r>
                        <m:r>
                          <a:rPr lang="en-US" altLang="zh-TW" sz="2000" i="1">
                            <a:solidFill>
                              <a:schemeClr val="bg1"/>
                            </a:solidFill>
                            <a:latin typeface="Cambria Math" panose="02040503050406030204" pitchFamily="18" charset="0"/>
                          </a:rPr>
                          <m:t>,</m:t>
                        </m:r>
                        <m:r>
                          <a:rPr lang="en-US" altLang="zh-TW" sz="2000" i="1">
                            <a:solidFill>
                              <a:schemeClr val="bg1"/>
                            </a:solidFill>
                            <a:latin typeface="Cambria Math" panose="02040503050406030204" pitchFamily="18" charset="0"/>
                          </a:rPr>
                          <m:t>𝑚</m:t>
                        </m:r>
                        <m:r>
                          <a:rPr lang="en-US" altLang="zh-TW" sz="2000" i="1">
                            <a:solidFill>
                              <a:schemeClr val="bg1"/>
                            </a:solidFill>
                            <a:latin typeface="Cambria Math" panose="02040503050406030204" pitchFamily="18" charset="0"/>
                          </a:rPr>
                          <m:t>,</m:t>
                        </m:r>
                        <m:r>
                          <a:rPr lang="en-US" altLang="zh-TW" sz="2000" i="1">
                            <a:solidFill>
                              <a:schemeClr val="bg1"/>
                            </a:solidFill>
                            <a:latin typeface="Cambria Math" panose="02040503050406030204" pitchFamily="18" charset="0"/>
                          </a:rPr>
                          <m:t>𝑘</m:t>
                        </m:r>
                        <m:r>
                          <a:rPr lang="en-US" altLang="zh-TW" sz="2000" i="1">
                            <a:solidFill>
                              <a:schemeClr val="bg1"/>
                            </a:solidFill>
                            <a:latin typeface="Cambria Math" panose="02040503050406030204" pitchFamily="18" charset="0"/>
                          </a:rPr>
                          <m:t>,</m:t>
                        </m:r>
                        <m:r>
                          <a:rPr lang="en-US" altLang="zh-TW" sz="2000" i="1">
                            <a:solidFill>
                              <a:schemeClr val="bg1"/>
                            </a:solidFill>
                            <a:latin typeface="Cambria Math" panose="02040503050406030204" pitchFamily="18" charset="0"/>
                          </a:rPr>
                          <m:t>𝑝</m:t>
                        </m:r>
                      </m:sub>
                    </m:sSub>
                    <m:r>
                      <a:rPr lang="en-US" altLang="zh-TW" sz="2000" i="1">
                        <a:solidFill>
                          <a:schemeClr val="bg1"/>
                        </a:solidFill>
                        <a:latin typeface="Cambria Math" panose="02040503050406030204" pitchFamily="18" charset="0"/>
                      </a:rPr>
                      <m:t>=|</m:t>
                    </m:r>
                    <m:sSub>
                      <m:sSubPr>
                        <m:ctrlPr>
                          <a:rPr lang="zh-TW" altLang="zh-TW" sz="2000" i="1">
                            <a:solidFill>
                              <a:schemeClr val="bg1"/>
                            </a:solidFill>
                            <a:latin typeface="Cambria Math" panose="02040503050406030204" pitchFamily="18" charset="0"/>
                          </a:rPr>
                        </m:ctrlPr>
                      </m:sSubPr>
                      <m:e>
                        <m:r>
                          <a:rPr lang="en-US" altLang="zh-TW" sz="2000" i="1">
                            <a:solidFill>
                              <a:schemeClr val="bg1"/>
                            </a:solidFill>
                            <a:latin typeface="Cambria Math" panose="02040503050406030204" pitchFamily="18" charset="0"/>
                          </a:rPr>
                          <m:t>𝐻</m:t>
                        </m:r>
                      </m:e>
                      <m:sub>
                        <m:r>
                          <a:rPr lang="en-US" altLang="zh-TW" sz="2000" i="1">
                            <a:solidFill>
                              <a:schemeClr val="bg1"/>
                            </a:solidFill>
                            <a:latin typeface="Cambria Math" panose="02040503050406030204" pitchFamily="18" charset="0"/>
                          </a:rPr>
                          <m:t>𝑛</m:t>
                        </m:r>
                        <m:r>
                          <a:rPr lang="en-US" altLang="zh-TW" sz="2000" i="1">
                            <a:solidFill>
                              <a:schemeClr val="bg1"/>
                            </a:solidFill>
                            <a:latin typeface="Cambria Math" panose="02040503050406030204" pitchFamily="18" charset="0"/>
                          </a:rPr>
                          <m:t>,</m:t>
                        </m:r>
                        <m:r>
                          <a:rPr lang="en-US" altLang="zh-TW" sz="2000" i="1">
                            <a:solidFill>
                              <a:schemeClr val="bg1"/>
                            </a:solidFill>
                            <a:latin typeface="Cambria Math" panose="02040503050406030204" pitchFamily="18" charset="0"/>
                          </a:rPr>
                          <m:t>𝑚</m:t>
                        </m:r>
                        <m:r>
                          <a:rPr lang="en-US" altLang="zh-TW" sz="2000" i="1">
                            <a:solidFill>
                              <a:schemeClr val="bg1"/>
                            </a:solidFill>
                            <a:latin typeface="Cambria Math" panose="02040503050406030204" pitchFamily="18" charset="0"/>
                          </a:rPr>
                          <m:t>,</m:t>
                        </m:r>
                        <m:r>
                          <a:rPr lang="en-US" altLang="zh-TW" sz="2000" i="1">
                            <a:solidFill>
                              <a:schemeClr val="bg1"/>
                            </a:solidFill>
                            <a:latin typeface="Cambria Math" panose="02040503050406030204" pitchFamily="18" charset="0"/>
                          </a:rPr>
                          <m:t>𝑘</m:t>
                        </m:r>
                        <m:r>
                          <a:rPr lang="en-US" altLang="zh-TW" sz="2000" i="1">
                            <a:solidFill>
                              <a:schemeClr val="bg1"/>
                            </a:solidFill>
                            <a:latin typeface="Cambria Math" panose="02040503050406030204" pitchFamily="18" charset="0"/>
                          </a:rPr>
                          <m:t>,</m:t>
                        </m:r>
                        <m:r>
                          <a:rPr lang="en-US" altLang="zh-TW" sz="2000" i="1">
                            <a:solidFill>
                              <a:schemeClr val="bg1"/>
                            </a:solidFill>
                            <a:latin typeface="Cambria Math" panose="02040503050406030204" pitchFamily="18" charset="0"/>
                          </a:rPr>
                          <m:t>𝑝</m:t>
                        </m:r>
                      </m:sub>
                    </m:sSub>
                    <m:r>
                      <a:rPr lang="en-US" altLang="zh-TW" sz="2000" i="1">
                        <a:solidFill>
                          <a:schemeClr val="bg1"/>
                        </a:solidFill>
                        <a:latin typeface="Cambria Math" panose="02040503050406030204" pitchFamily="18" charset="0"/>
                      </a:rPr>
                      <m:t>|</m:t>
                    </m:r>
                    <m:sSup>
                      <m:sSupPr>
                        <m:ctrlPr>
                          <a:rPr lang="zh-TW" altLang="zh-TW" sz="2000" i="1">
                            <a:solidFill>
                              <a:schemeClr val="bg1"/>
                            </a:solidFill>
                            <a:latin typeface="Cambria Math" panose="02040503050406030204" pitchFamily="18" charset="0"/>
                          </a:rPr>
                        </m:ctrlPr>
                      </m:sSupPr>
                      <m:e>
                        <m:r>
                          <a:rPr lang="en-US" altLang="zh-TW" sz="2000" i="1">
                            <a:solidFill>
                              <a:schemeClr val="bg1"/>
                            </a:solidFill>
                            <a:latin typeface="Cambria Math" panose="02040503050406030204" pitchFamily="18" charset="0"/>
                          </a:rPr>
                          <m:t>𝑒</m:t>
                        </m:r>
                      </m:e>
                      <m:sup>
                        <m:r>
                          <a:rPr lang="en-US" altLang="zh-TW" sz="2000" i="1">
                            <a:solidFill>
                              <a:schemeClr val="bg1"/>
                            </a:solidFill>
                            <a:latin typeface="Cambria Math" panose="02040503050406030204" pitchFamily="18" charset="0"/>
                          </a:rPr>
                          <m:t>𝑗</m:t>
                        </m:r>
                        <m:sSub>
                          <m:sSubPr>
                            <m:ctrlPr>
                              <a:rPr lang="zh-TW" altLang="zh-TW" sz="2000" b="1" i="1">
                                <a:solidFill>
                                  <a:schemeClr val="bg1"/>
                                </a:solidFill>
                                <a:latin typeface="Cambria Math" panose="02040503050406030204" pitchFamily="18" charset="0"/>
                              </a:rPr>
                            </m:ctrlPr>
                          </m:sSubPr>
                          <m:e>
                            <m:r>
                              <a:rPr lang="en-US" altLang="zh-TW" sz="2000" i="1">
                                <a:solidFill>
                                  <a:schemeClr val="bg1"/>
                                </a:solidFill>
                                <a:latin typeface="Cambria Math" panose="02040503050406030204" pitchFamily="18" charset="0"/>
                              </a:rPr>
                              <m:t>𝜃</m:t>
                            </m:r>
                          </m:e>
                          <m:sub>
                            <m:r>
                              <a:rPr lang="en-US" altLang="zh-TW" sz="2000" b="1" i="1">
                                <a:solidFill>
                                  <a:schemeClr val="bg1"/>
                                </a:solidFill>
                                <a:latin typeface="Cambria Math" panose="02040503050406030204" pitchFamily="18" charset="0"/>
                              </a:rPr>
                              <m:t>𝒏</m:t>
                            </m:r>
                            <m:r>
                              <a:rPr lang="en-US" altLang="zh-TW" sz="2000" b="1" i="1">
                                <a:solidFill>
                                  <a:schemeClr val="bg1"/>
                                </a:solidFill>
                                <a:latin typeface="Cambria Math" panose="02040503050406030204" pitchFamily="18" charset="0"/>
                              </a:rPr>
                              <m:t>,</m:t>
                            </m:r>
                            <m:r>
                              <a:rPr lang="en-US" altLang="zh-TW" sz="2000" b="1" i="1">
                                <a:solidFill>
                                  <a:schemeClr val="bg1"/>
                                </a:solidFill>
                                <a:latin typeface="Cambria Math" panose="02040503050406030204" pitchFamily="18" charset="0"/>
                              </a:rPr>
                              <m:t>𝒎</m:t>
                            </m:r>
                            <m:r>
                              <a:rPr lang="en-US" altLang="zh-TW" sz="2000" b="1" i="1">
                                <a:solidFill>
                                  <a:schemeClr val="bg1"/>
                                </a:solidFill>
                                <a:latin typeface="Cambria Math" panose="02040503050406030204" pitchFamily="18" charset="0"/>
                              </a:rPr>
                              <m:t>,</m:t>
                            </m:r>
                            <m:r>
                              <a:rPr lang="en-US" altLang="zh-TW" sz="2000" b="1" i="1">
                                <a:solidFill>
                                  <a:schemeClr val="bg1"/>
                                </a:solidFill>
                                <a:latin typeface="Cambria Math" panose="02040503050406030204" pitchFamily="18" charset="0"/>
                              </a:rPr>
                              <m:t>𝒌</m:t>
                            </m:r>
                            <m:r>
                              <a:rPr lang="en-US" altLang="zh-TW" sz="2000" b="1" i="1">
                                <a:solidFill>
                                  <a:schemeClr val="bg1"/>
                                </a:solidFill>
                                <a:latin typeface="Cambria Math" panose="02040503050406030204" pitchFamily="18" charset="0"/>
                              </a:rPr>
                              <m:t>,</m:t>
                            </m:r>
                            <m:r>
                              <a:rPr lang="en-US" altLang="zh-TW" sz="2000" b="1" i="1">
                                <a:solidFill>
                                  <a:schemeClr val="bg1"/>
                                </a:solidFill>
                                <a:latin typeface="Cambria Math" panose="02040503050406030204" pitchFamily="18" charset="0"/>
                              </a:rPr>
                              <m:t>𝒑</m:t>
                            </m:r>
                          </m:sub>
                        </m:sSub>
                      </m:sup>
                    </m:sSup>
                    <m:r>
                      <a:rPr lang="en-US" altLang="zh-TW" sz="2000" b="1" i="1">
                        <a:solidFill>
                          <a:schemeClr val="bg1"/>
                        </a:solidFill>
                        <a:latin typeface="Cambria Math" panose="02040503050406030204" pitchFamily="18" charset="0"/>
                      </a:rPr>
                      <m:t> </m:t>
                    </m:r>
                  </m:oMath>
                </a14:m>
                <a:r>
                  <a:rPr lang="zh-TW" altLang="en-US" sz="2000" dirty="0">
                    <a:solidFill>
                      <a:schemeClr val="bg1"/>
                    </a:solidFill>
                    <a:latin typeface="微軟正黑體" panose="020B0604030504040204" pitchFamily="34" charset="-120"/>
                    <a:ea typeface="微軟正黑體" panose="020B0604030504040204" pitchFamily="34" charset="-120"/>
                  </a:rPr>
                  <a:t>。對於每一個時刻上所採集的</a:t>
                </a:r>
                <a:r>
                  <a:rPr lang="en-US" altLang="zh-TW" sz="2000" dirty="0">
                    <a:solidFill>
                      <a:schemeClr val="bg1"/>
                    </a:solidFill>
                    <a:latin typeface="微軟正黑體" panose="020B0604030504040204" pitchFamily="34" charset="-120"/>
                    <a:ea typeface="微軟正黑體" panose="020B0604030504040204" pitchFamily="34" charset="-120"/>
                  </a:rPr>
                  <a:t>CSI</a:t>
                </a:r>
                <a:r>
                  <a:rPr lang="zh-TW" altLang="en-US" sz="2000" dirty="0">
                    <a:solidFill>
                      <a:schemeClr val="bg1"/>
                    </a:solidFill>
                    <a:latin typeface="微軟正黑體" panose="020B0604030504040204" pitchFamily="34" charset="-120"/>
                    <a:ea typeface="微軟正黑體" panose="020B0604030504040204" pitchFamily="34" charset="-120"/>
                  </a:rPr>
                  <a:t>數據包，都是一個𝑛</a:t>
                </a:r>
                <a:r>
                  <a:rPr lang="en-US" altLang="zh-TW" sz="2000" dirty="0">
                    <a:solidFill>
                      <a:schemeClr val="bg1"/>
                    </a:solidFill>
                    <a:latin typeface="微軟正黑體" panose="020B0604030504040204" pitchFamily="34" charset="-120"/>
                    <a:ea typeface="微軟正黑體" panose="020B0604030504040204" pitchFamily="34" charset="-120"/>
                  </a:rPr>
                  <a:t>×</a:t>
                </a:r>
                <a:r>
                  <a:rPr lang="zh-TW" altLang="en-US" sz="2000" dirty="0">
                    <a:solidFill>
                      <a:schemeClr val="bg1"/>
                    </a:solidFill>
                    <a:latin typeface="微軟正黑體" panose="020B0604030504040204" pitchFamily="34" charset="-120"/>
                    <a:ea typeface="微軟正黑體" panose="020B0604030504040204" pitchFamily="34" charset="-120"/>
                  </a:rPr>
                  <a:t>𝑚</a:t>
                </a:r>
                <a:r>
                  <a:rPr lang="en-US" altLang="zh-TW" sz="2000" dirty="0">
                    <a:solidFill>
                      <a:schemeClr val="bg1"/>
                    </a:solidFill>
                    <a:latin typeface="微軟正黑體" panose="020B0604030504040204" pitchFamily="34" charset="-120"/>
                    <a:ea typeface="微軟正黑體" panose="020B0604030504040204" pitchFamily="34" charset="-120"/>
                  </a:rPr>
                  <a:t>×</a:t>
                </a:r>
                <a:r>
                  <a:rPr lang="zh-TW" altLang="en-US" sz="2000" dirty="0">
                    <a:solidFill>
                      <a:schemeClr val="bg1"/>
                    </a:solidFill>
                    <a:latin typeface="微軟正黑體" panose="020B0604030504040204" pitchFamily="34" charset="-120"/>
                    <a:ea typeface="微軟正黑體" panose="020B0604030504040204" pitchFamily="34" charset="-120"/>
                  </a:rPr>
                  <a:t>𝑘 的三維數據</a:t>
                </a:r>
                <a:r>
                  <a:rPr lang="en-US" altLang="zh-TW" sz="2000" dirty="0">
                    <a:solidFill>
                      <a:schemeClr val="bg1"/>
                    </a:solidFill>
                    <a:latin typeface="微軟正黑體" panose="020B0604030504040204" pitchFamily="34" charset="-120"/>
                    <a:ea typeface="微軟正黑體" panose="020B0604030504040204" pitchFamily="34" charset="-120"/>
                  </a:rPr>
                  <a:t>(</a:t>
                </a:r>
                <a:r>
                  <a:rPr lang="zh-TW" altLang="en-US" sz="2000" dirty="0">
                    <a:solidFill>
                      <a:schemeClr val="bg1"/>
                    </a:solidFill>
                    <a:latin typeface="微軟正黑體" panose="020B0604030504040204" pitchFamily="34" charset="-120"/>
                    <a:ea typeface="微軟正黑體" panose="020B0604030504040204" pitchFamily="34" charset="-120"/>
                  </a:rPr>
                  <a:t>本專題實作上為</a:t>
                </a:r>
                <a:r>
                  <a:rPr lang="en-US" altLang="zh-TW" sz="2000" dirty="0">
                    <a:solidFill>
                      <a:schemeClr val="bg1"/>
                    </a:solidFill>
                    <a:latin typeface="微軟正黑體" panose="020B0604030504040204" pitchFamily="34" charset="-120"/>
                    <a:ea typeface="微軟正黑體" panose="020B0604030504040204" pitchFamily="34" charset="-120"/>
                  </a:rPr>
                  <a:t>3×3×30 )</a:t>
                </a:r>
              </a:p>
              <a:p>
                <a:endParaRPr lang="zh-TW" altLang="en-US" dirty="0">
                  <a:latin typeface="微軟正黑體" panose="020B0604030504040204" pitchFamily="34" charset="-120"/>
                  <a:ea typeface="微軟正黑體" panose="020B0604030504040204" pitchFamily="34" charset="-120"/>
                </a:endParaRPr>
              </a:p>
            </p:txBody>
          </p:sp>
        </mc:Choice>
        <mc:Fallback xmlns="">
          <p:sp>
            <p:nvSpPr>
              <p:cNvPr id="7" name="內容版面配置區 2">
                <a:extLst>
                  <a:ext uri="{FF2B5EF4-FFF2-40B4-BE49-F238E27FC236}">
                    <a16:creationId xmlns:a16="http://schemas.microsoft.com/office/drawing/2014/main" id="{55AB6255-7A6E-406F-8003-A4D2DEDC28E7}"/>
                  </a:ext>
                </a:extLst>
              </p:cNvPr>
              <p:cNvSpPr txBox="1">
                <a:spLocks noRot="1" noChangeAspect="1" noMove="1" noResize="1" noEditPoints="1" noAdjustHandles="1" noChangeArrowheads="1" noChangeShapeType="1" noTextEdit="1"/>
              </p:cNvSpPr>
              <p:nvPr/>
            </p:nvSpPr>
            <p:spPr>
              <a:xfrm>
                <a:off x="1871100" y="1845047"/>
                <a:ext cx="9559599" cy="1106129"/>
              </a:xfrm>
              <a:prstGeom prst="rect">
                <a:avLst/>
              </a:prstGeom>
              <a:blipFill>
                <a:blip r:embed="rId5"/>
                <a:stretch>
                  <a:fillRect l="-702" r="-638" b="-3315"/>
                </a:stretch>
              </a:blipFill>
            </p:spPr>
            <p:txBody>
              <a:bodyPr/>
              <a:lstStyle/>
              <a:p>
                <a:r>
                  <a:rPr lang="zh-TW" altLang="en-US">
                    <a:noFill/>
                  </a:rPr>
                  <a:t> </a:t>
                </a:r>
              </a:p>
            </p:txBody>
          </p:sp>
        </mc:Fallback>
      </mc:AlternateContent>
      <p:sp>
        <p:nvSpPr>
          <p:cNvPr id="12" name="手繪多邊形: 圖案 11">
            <a:extLst>
              <a:ext uri="{FF2B5EF4-FFF2-40B4-BE49-F238E27FC236}">
                <a16:creationId xmlns:a16="http://schemas.microsoft.com/office/drawing/2014/main" id="{C00C9C62-0AAA-4BF6-A3A8-C93651F3D4A7}"/>
              </a:ext>
            </a:extLst>
          </p:cNvPr>
          <p:cNvSpPr/>
          <p:nvPr/>
        </p:nvSpPr>
        <p:spPr>
          <a:xfrm>
            <a:off x="783664" y="3571415"/>
            <a:ext cx="226623" cy="2478333"/>
          </a:xfrm>
          <a:custGeom>
            <a:avLst/>
            <a:gdLst>
              <a:gd name="connsiteX0" fmla="*/ 243840 w 243840"/>
              <a:gd name="connsiteY0" fmla="*/ 0 h 2159000"/>
              <a:gd name="connsiteX1" fmla="*/ 0 w 243840"/>
              <a:gd name="connsiteY1" fmla="*/ 0 h 2159000"/>
              <a:gd name="connsiteX2" fmla="*/ 0 w 243840"/>
              <a:gd name="connsiteY2" fmla="*/ 2159000 h 2159000"/>
              <a:gd name="connsiteX3" fmla="*/ 238760 w 243840"/>
              <a:gd name="connsiteY3" fmla="*/ 2159000 h 2159000"/>
            </a:gdLst>
            <a:ahLst/>
            <a:cxnLst>
              <a:cxn ang="0">
                <a:pos x="connsiteX0" y="connsiteY0"/>
              </a:cxn>
              <a:cxn ang="0">
                <a:pos x="connsiteX1" y="connsiteY1"/>
              </a:cxn>
              <a:cxn ang="0">
                <a:pos x="connsiteX2" y="connsiteY2"/>
              </a:cxn>
              <a:cxn ang="0">
                <a:pos x="connsiteX3" y="connsiteY3"/>
              </a:cxn>
            </a:cxnLst>
            <a:rect l="l" t="t" r="r" b="b"/>
            <a:pathLst>
              <a:path w="243840" h="2159000">
                <a:moveTo>
                  <a:pt x="243840" y="0"/>
                </a:moveTo>
                <a:lnTo>
                  <a:pt x="0" y="0"/>
                </a:lnTo>
                <a:lnTo>
                  <a:pt x="0" y="2159000"/>
                </a:lnTo>
                <a:lnTo>
                  <a:pt x="238760" y="2159000"/>
                </a:lnTo>
              </a:path>
            </a:pathLst>
          </a:custGeom>
          <a:ln w="19050">
            <a:solidFill>
              <a:schemeClr val="bg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dirty="0">
              <a:solidFill>
                <a:schemeClr val="bg1"/>
              </a:solidFill>
            </a:endParaRPr>
          </a:p>
        </p:txBody>
      </p:sp>
      <mc:AlternateContent xmlns:mc="http://schemas.openxmlformats.org/markup-compatibility/2006" xmlns:a14="http://schemas.microsoft.com/office/drawing/2010/main">
        <mc:Choice Requires="a14">
          <p:sp>
            <p:nvSpPr>
              <p:cNvPr id="13" name="流程圖: 程序 12">
                <a:extLst>
                  <a:ext uri="{FF2B5EF4-FFF2-40B4-BE49-F238E27FC236}">
                    <a16:creationId xmlns:a16="http://schemas.microsoft.com/office/drawing/2014/main" id="{0F7CE0D7-07B8-4791-87CE-90C2378A7DCE}"/>
                  </a:ext>
                </a:extLst>
              </p:cNvPr>
              <p:cNvSpPr/>
              <p:nvPr/>
            </p:nvSpPr>
            <p:spPr>
              <a:xfrm>
                <a:off x="2636980" y="3696649"/>
                <a:ext cx="2796704" cy="1164657"/>
              </a:xfrm>
              <a:prstGeom prst="flowChartProcess">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i="1" dirty="0">
                    <a:solidFill>
                      <a:schemeClr val="tx1"/>
                    </a:solidFill>
                  </a:rPr>
                  <a:t> </a:t>
                </a:r>
                <a14:m>
                  <m:oMath xmlns:m="http://schemas.openxmlformats.org/officeDocument/2006/math">
                    <m:sSub>
                      <m:sSubPr>
                        <m:ctrlPr>
                          <a:rPr lang="en-US" altLang="zh-TW" sz="2000" i="1" smtClean="0">
                            <a:solidFill>
                              <a:schemeClr val="tx1"/>
                            </a:solidFill>
                            <a:latin typeface="Cambria Math" panose="02040503050406030204" pitchFamily="18" charset="0"/>
                          </a:rPr>
                        </m:ctrlPr>
                      </m:sSubPr>
                      <m:e>
                        <m:r>
                          <a:rPr lang="en-US" altLang="zh-TW" sz="2000" b="0" i="1" smtClean="0">
                            <a:solidFill>
                              <a:schemeClr val="tx1"/>
                            </a:solidFill>
                            <a:latin typeface="Cambria Math" panose="02040503050406030204" pitchFamily="18" charset="0"/>
                          </a:rPr>
                          <m:t>𝐻</m:t>
                        </m:r>
                      </m:e>
                      <m:sub>
                        <m:r>
                          <a:rPr lang="en-US" altLang="zh-TW" sz="2000" b="0" i="1" smtClean="0">
                            <a:solidFill>
                              <a:schemeClr val="tx1"/>
                            </a:solidFill>
                            <a:latin typeface="Cambria Math" panose="02040503050406030204" pitchFamily="18" charset="0"/>
                          </a:rPr>
                          <m:t>1,1,</m:t>
                        </m:r>
                        <m:r>
                          <m:rPr>
                            <m:sty m:val="p"/>
                          </m:rPr>
                          <a:rPr lang="en-US" altLang="zh-TW" sz="2000" i="1">
                            <a:solidFill>
                              <a:schemeClr val="tx1"/>
                            </a:solidFill>
                            <a:latin typeface="Cambria Math" panose="02040503050406030204" pitchFamily="18" charset="0"/>
                          </a:rPr>
                          <m:t>K</m:t>
                        </m:r>
                        <m:r>
                          <a:rPr lang="en-US" altLang="zh-TW" sz="2000" b="0" i="1" smtClean="0">
                            <a:solidFill>
                              <a:schemeClr val="tx1"/>
                            </a:solidFill>
                            <a:latin typeface="Cambria Math" panose="02040503050406030204" pitchFamily="18" charset="0"/>
                          </a:rPr>
                          <m:t>,</m:t>
                        </m:r>
                        <m:r>
                          <a:rPr lang="en-US" altLang="zh-TW" sz="2000" b="0" i="1" smtClean="0">
                            <a:solidFill>
                              <a:schemeClr val="tx1"/>
                            </a:solidFill>
                            <a:latin typeface="Cambria Math" panose="02040503050406030204" pitchFamily="18" charset="0"/>
                          </a:rPr>
                          <m:t>𝑝</m:t>
                        </m:r>
                      </m:sub>
                    </m:sSub>
                    <m:r>
                      <a:rPr lang="zh-TW" altLang="en-US" sz="2000" i="1">
                        <a:solidFill>
                          <a:schemeClr val="tx1"/>
                        </a:solidFill>
                        <a:latin typeface="Cambria Math" panose="02040503050406030204" pitchFamily="18" charset="0"/>
                      </a:rPr>
                      <m:t> </m:t>
                    </m:r>
                    <m:r>
                      <a:rPr lang="zh-TW" altLang="en-US" sz="2000" i="1" smtClean="0">
                        <a:solidFill>
                          <a:schemeClr val="tx1"/>
                        </a:solidFill>
                        <a:latin typeface="Cambria Math" panose="02040503050406030204" pitchFamily="18" charset="0"/>
                      </a:rPr>
                      <m:t> </m:t>
                    </m:r>
                    <m:r>
                      <a:rPr lang="zh-TW" altLang="en-US" sz="2000" i="1">
                        <a:solidFill>
                          <a:schemeClr val="tx1"/>
                        </a:solidFill>
                        <a:latin typeface="Cambria Math" panose="02040503050406030204" pitchFamily="18" charset="0"/>
                      </a:rPr>
                      <m:t> </m:t>
                    </m:r>
                    <m:r>
                      <a:rPr lang="zh-TW" altLang="en-US" sz="2000" i="1" smtClean="0">
                        <a:solidFill>
                          <a:schemeClr val="tx1"/>
                        </a:solidFill>
                        <a:latin typeface="Cambria Math" panose="02040503050406030204" pitchFamily="18" charset="0"/>
                      </a:rPr>
                      <m:t> </m:t>
                    </m:r>
                    <m:r>
                      <a:rPr lang="en-US" altLang="zh-TW" sz="2000" b="0" i="1" smtClean="0">
                        <a:solidFill>
                          <a:schemeClr val="tx1"/>
                        </a:solidFill>
                        <a:latin typeface="Cambria Math" panose="02040503050406030204" pitchFamily="18" charset="0"/>
                      </a:rPr>
                      <m:t> …</m:t>
                    </m:r>
                    <m:r>
                      <a:rPr lang="zh-TW" altLang="en-US" sz="2000" i="1">
                        <a:solidFill>
                          <a:schemeClr val="tx1"/>
                        </a:solidFill>
                        <a:latin typeface="Cambria Math" panose="02040503050406030204" pitchFamily="18" charset="0"/>
                      </a:rPr>
                      <m:t> </m:t>
                    </m:r>
                    <m:sSub>
                      <m:sSubPr>
                        <m:ctrlPr>
                          <a:rPr lang="en-US" altLang="zh-TW" sz="2000" i="1">
                            <a:solidFill>
                              <a:schemeClr val="tx1"/>
                            </a:solidFill>
                            <a:latin typeface="Cambria Math" panose="02040503050406030204" pitchFamily="18" charset="0"/>
                          </a:rPr>
                        </m:ctrlPr>
                      </m:sSubPr>
                      <m:e>
                        <m:r>
                          <a:rPr lang="zh-TW" altLang="en-US" sz="2000" i="1" smtClean="0">
                            <a:solidFill>
                              <a:schemeClr val="tx1"/>
                            </a:solidFill>
                            <a:latin typeface="Cambria Math" panose="02040503050406030204" pitchFamily="18" charset="0"/>
                          </a:rPr>
                          <m:t> </m:t>
                        </m:r>
                        <m:r>
                          <a:rPr lang="zh-TW" altLang="en-US" sz="2000" i="1">
                            <a:solidFill>
                              <a:schemeClr val="tx1"/>
                            </a:solidFill>
                            <a:latin typeface="Cambria Math" panose="02040503050406030204" pitchFamily="18" charset="0"/>
                          </a:rPr>
                          <m:t> </m:t>
                        </m:r>
                        <m:r>
                          <a:rPr lang="zh-TW" altLang="en-US" sz="2000" i="1" smtClean="0">
                            <a:solidFill>
                              <a:schemeClr val="tx1"/>
                            </a:solidFill>
                            <a:latin typeface="Cambria Math" panose="02040503050406030204" pitchFamily="18" charset="0"/>
                          </a:rPr>
                          <m:t> </m:t>
                        </m:r>
                        <m:r>
                          <a:rPr lang="zh-TW" altLang="en-US" sz="2000" i="1">
                            <a:solidFill>
                              <a:schemeClr val="tx1"/>
                            </a:solidFill>
                            <a:latin typeface="Cambria Math" panose="02040503050406030204" pitchFamily="18" charset="0"/>
                          </a:rPr>
                          <m:t> </m:t>
                        </m:r>
                        <m:r>
                          <a:rPr lang="zh-TW" altLang="en-US" sz="2000" i="1" smtClean="0">
                            <a:solidFill>
                              <a:schemeClr val="tx1"/>
                            </a:solidFill>
                            <a:latin typeface="Cambria Math" panose="02040503050406030204" pitchFamily="18" charset="0"/>
                          </a:rPr>
                          <m:t> </m:t>
                        </m:r>
                        <m:r>
                          <a:rPr lang="en-US" altLang="zh-TW" sz="2000" i="1">
                            <a:solidFill>
                              <a:schemeClr val="tx1"/>
                            </a:solidFill>
                            <a:latin typeface="Cambria Math" panose="02040503050406030204" pitchFamily="18" charset="0"/>
                          </a:rPr>
                          <m:t>𝐻</m:t>
                        </m:r>
                      </m:e>
                      <m:sub>
                        <m:r>
                          <a:rPr lang="en-US" altLang="zh-TW" sz="2000" i="1">
                            <a:solidFill>
                              <a:schemeClr val="tx1"/>
                            </a:solidFill>
                            <a:latin typeface="Cambria Math" panose="02040503050406030204" pitchFamily="18" charset="0"/>
                          </a:rPr>
                          <m:t>1,</m:t>
                        </m:r>
                        <m:r>
                          <a:rPr lang="en-US" altLang="zh-TW" sz="2000" i="1" smtClean="0">
                            <a:solidFill>
                              <a:schemeClr val="tx1"/>
                            </a:solidFill>
                            <a:latin typeface="Cambria Math" panose="02040503050406030204" pitchFamily="18" charset="0"/>
                          </a:rPr>
                          <m:t>𝑀</m:t>
                        </m:r>
                        <m:r>
                          <a:rPr lang="en-US" altLang="zh-TW" sz="2000" i="1">
                            <a:solidFill>
                              <a:schemeClr val="tx1"/>
                            </a:solidFill>
                            <a:latin typeface="Cambria Math" panose="02040503050406030204" pitchFamily="18" charset="0"/>
                          </a:rPr>
                          <m:t>,</m:t>
                        </m:r>
                        <m:r>
                          <m:rPr>
                            <m:sty m:val="p"/>
                          </m:rPr>
                          <a:rPr lang="en-US" altLang="zh-TW" sz="2000" i="1" smtClean="0">
                            <a:solidFill>
                              <a:schemeClr val="tx1"/>
                            </a:solidFill>
                            <a:latin typeface="Cambria Math" panose="02040503050406030204" pitchFamily="18" charset="0"/>
                          </a:rPr>
                          <m:t>K</m:t>
                        </m:r>
                        <m:r>
                          <a:rPr lang="en-US" altLang="zh-TW" sz="2000" i="1">
                            <a:solidFill>
                              <a:schemeClr val="tx1"/>
                            </a:solidFill>
                            <a:latin typeface="Cambria Math" panose="02040503050406030204" pitchFamily="18" charset="0"/>
                          </a:rPr>
                          <m:t>,</m:t>
                        </m:r>
                        <m:r>
                          <a:rPr lang="en-US" altLang="zh-TW" sz="2000" i="1">
                            <a:solidFill>
                              <a:schemeClr val="tx1"/>
                            </a:solidFill>
                            <a:latin typeface="Cambria Math" panose="02040503050406030204" pitchFamily="18" charset="0"/>
                          </a:rPr>
                          <m:t>𝑝</m:t>
                        </m:r>
                      </m:sub>
                    </m:sSub>
                  </m:oMath>
                </a14:m>
                <a:endParaRPr lang="en-US" altLang="zh-TW" sz="2000" i="1" dirty="0">
                  <a:solidFill>
                    <a:schemeClr val="tx1"/>
                  </a:solidFill>
                  <a:latin typeface="Cambria Math" panose="02040503050406030204" pitchFamily="18" charset="0"/>
                </a:endParaRPr>
              </a:p>
              <a:p>
                <a:pPr algn="ctr"/>
                <a:r>
                  <a:rPr lang="zh-TW" altLang="en-US" sz="2000" i="1" dirty="0">
                    <a:solidFill>
                      <a:schemeClr val="tx1"/>
                    </a:solidFill>
                  </a:rPr>
                  <a:t> </a:t>
                </a:r>
                <a14:m>
                  <m:oMath xmlns:m="http://schemas.openxmlformats.org/officeDocument/2006/math">
                    <m:r>
                      <a:rPr lang="en-US" altLang="zh-TW" sz="2000" i="1">
                        <a:solidFill>
                          <a:schemeClr val="tx1"/>
                        </a:solidFill>
                        <a:latin typeface="Cambria Math" panose="02040503050406030204" pitchFamily="18" charset="0"/>
                      </a:rPr>
                      <m:t>…</m:t>
                    </m:r>
                    <m:r>
                      <a:rPr lang="zh-TW" altLang="en-US" sz="2000" i="1" smtClean="0">
                        <a:solidFill>
                          <a:schemeClr val="tx1"/>
                        </a:solidFill>
                        <a:latin typeface="Cambria Math" panose="02040503050406030204" pitchFamily="18" charset="0"/>
                      </a:rPr>
                      <m:t> </m:t>
                    </m:r>
                    <m:r>
                      <a:rPr lang="zh-TW" altLang="en-US" sz="2000" i="1">
                        <a:solidFill>
                          <a:schemeClr val="tx1"/>
                        </a:solidFill>
                        <a:latin typeface="Cambria Math" panose="02040503050406030204" pitchFamily="18" charset="0"/>
                      </a:rPr>
                      <m:t> </m:t>
                    </m:r>
                    <m:r>
                      <a:rPr lang="zh-TW" altLang="en-US" sz="2000" i="1" smtClean="0">
                        <a:solidFill>
                          <a:schemeClr val="tx1"/>
                        </a:solidFill>
                        <a:latin typeface="Cambria Math" panose="02040503050406030204" pitchFamily="18" charset="0"/>
                      </a:rPr>
                      <m:t> </m:t>
                    </m:r>
                    <m:r>
                      <a:rPr lang="zh-TW" altLang="en-US" sz="2000" i="1">
                        <a:solidFill>
                          <a:schemeClr val="tx1"/>
                        </a:solidFill>
                        <a:latin typeface="Cambria Math" panose="02040503050406030204" pitchFamily="18" charset="0"/>
                      </a:rPr>
                      <m:t>   </m:t>
                    </m:r>
                    <m:sSub>
                      <m:sSubPr>
                        <m:ctrlPr>
                          <a:rPr lang="en-US" altLang="zh-TW" sz="2000" i="1">
                            <a:solidFill>
                              <a:schemeClr val="tx1"/>
                            </a:solidFill>
                            <a:latin typeface="Cambria Math" panose="02040503050406030204" pitchFamily="18" charset="0"/>
                          </a:rPr>
                        </m:ctrlPr>
                      </m:sSubPr>
                      <m:e>
                        <m:r>
                          <a:rPr lang="en-US" altLang="zh-TW" sz="2000" i="1">
                            <a:solidFill>
                              <a:schemeClr val="tx1"/>
                            </a:solidFill>
                            <a:latin typeface="Cambria Math" panose="02040503050406030204" pitchFamily="18" charset="0"/>
                          </a:rPr>
                          <m:t>𝐻</m:t>
                        </m:r>
                      </m:e>
                      <m:sub>
                        <m:r>
                          <a:rPr lang="en-US" altLang="zh-TW" sz="2000" i="1">
                            <a:solidFill>
                              <a:schemeClr val="tx1"/>
                            </a:solidFill>
                            <a:latin typeface="Cambria Math" panose="02040503050406030204" pitchFamily="18" charset="0"/>
                          </a:rPr>
                          <m:t>𝑖</m:t>
                        </m:r>
                        <m:r>
                          <a:rPr lang="en-US" altLang="zh-TW" sz="2000" i="1">
                            <a:solidFill>
                              <a:schemeClr val="tx1"/>
                            </a:solidFill>
                            <a:latin typeface="Cambria Math" panose="02040503050406030204" pitchFamily="18" charset="0"/>
                          </a:rPr>
                          <m:t>,</m:t>
                        </m:r>
                        <m:r>
                          <a:rPr lang="en-US" altLang="zh-TW" sz="2000" i="1">
                            <a:solidFill>
                              <a:schemeClr val="tx1"/>
                            </a:solidFill>
                            <a:latin typeface="Cambria Math" panose="02040503050406030204" pitchFamily="18" charset="0"/>
                          </a:rPr>
                          <m:t>𝑗</m:t>
                        </m:r>
                        <m:r>
                          <a:rPr lang="en-US" altLang="zh-TW" sz="2000" i="1">
                            <a:solidFill>
                              <a:schemeClr val="tx1"/>
                            </a:solidFill>
                            <a:latin typeface="Cambria Math" panose="02040503050406030204" pitchFamily="18" charset="0"/>
                          </a:rPr>
                          <m:t>,1,</m:t>
                        </m:r>
                        <m:r>
                          <a:rPr lang="en-US" altLang="zh-TW" sz="2000" i="1">
                            <a:solidFill>
                              <a:schemeClr val="tx1"/>
                            </a:solidFill>
                            <a:latin typeface="Cambria Math" panose="02040503050406030204" pitchFamily="18" charset="0"/>
                          </a:rPr>
                          <m:t>𝑝</m:t>
                        </m:r>
                      </m:sub>
                    </m:sSub>
                  </m:oMath>
                </a14:m>
                <a:r>
                  <a:rPr lang="zh-TW" altLang="en-US" sz="2000" i="1" dirty="0">
                    <a:solidFill>
                      <a:schemeClr val="tx1"/>
                    </a:solidFill>
                  </a:rPr>
                  <a:t>       </a:t>
                </a:r>
                <a14:m>
                  <m:oMath xmlns:m="http://schemas.openxmlformats.org/officeDocument/2006/math">
                    <m:r>
                      <a:rPr lang="en-US" altLang="zh-TW" sz="2000" i="1">
                        <a:solidFill>
                          <a:schemeClr val="tx1"/>
                        </a:solidFill>
                        <a:latin typeface="Cambria Math" panose="02040503050406030204" pitchFamily="18" charset="0"/>
                      </a:rPr>
                      <m:t>…</m:t>
                    </m:r>
                  </m:oMath>
                </a14:m>
                <a:endParaRPr lang="en-US" altLang="zh-TW" sz="2000" i="1" dirty="0">
                  <a:solidFill>
                    <a:schemeClr val="tx1"/>
                  </a:solidFill>
                </a:endParaRPr>
              </a:p>
              <a:p>
                <a:pPr algn="ctr"/>
                <a14:m>
                  <m:oMathPara xmlns:m="http://schemas.openxmlformats.org/officeDocument/2006/math">
                    <m:oMathParaPr>
                      <m:jc m:val="centerGroup"/>
                    </m:oMathParaPr>
                    <m:oMath xmlns:m="http://schemas.openxmlformats.org/officeDocument/2006/math">
                      <m:r>
                        <a:rPr lang="zh-TW" altLang="en-US" sz="2000" i="1" dirty="0">
                          <a:solidFill>
                            <a:schemeClr val="tx1"/>
                          </a:solidFill>
                          <a:latin typeface="Cambria Math" panose="02040503050406030204" pitchFamily="18" charset="0"/>
                        </a:rPr>
                        <m:t> </m:t>
                      </m:r>
                      <m:sSub>
                        <m:sSubPr>
                          <m:ctrlPr>
                            <a:rPr lang="en-US" altLang="zh-TW" sz="2000" i="1">
                              <a:solidFill>
                                <a:schemeClr val="tx1"/>
                              </a:solidFill>
                              <a:latin typeface="Cambria Math" panose="02040503050406030204" pitchFamily="18" charset="0"/>
                            </a:rPr>
                          </m:ctrlPr>
                        </m:sSubPr>
                        <m:e>
                          <m:r>
                            <a:rPr lang="en-US" altLang="zh-TW" sz="2000" i="1">
                              <a:solidFill>
                                <a:schemeClr val="tx1"/>
                              </a:solidFill>
                              <a:latin typeface="Cambria Math" panose="02040503050406030204" pitchFamily="18" charset="0"/>
                            </a:rPr>
                            <m:t>𝐻</m:t>
                          </m:r>
                        </m:e>
                        <m:sub>
                          <m:r>
                            <a:rPr lang="en-US" altLang="zh-TW" sz="2000" i="1" smtClean="0">
                              <a:solidFill>
                                <a:schemeClr val="tx1"/>
                              </a:solidFill>
                              <a:latin typeface="Cambria Math" panose="02040503050406030204" pitchFamily="18" charset="0"/>
                            </a:rPr>
                            <m:t>𝑁</m:t>
                          </m:r>
                          <m:r>
                            <a:rPr lang="en-US" altLang="zh-TW" sz="2000" i="1">
                              <a:solidFill>
                                <a:schemeClr val="tx1"/>
                              </a:solidFill>
                              <a:latin typeface="Cambria Math" panose="02040503050406030204" pitchFamily="18" charset="0"/>
                            </a:rPr>
                            <m:t>,1,1,</m:t>
                          </m:r>
                          <m:r>
                            <a:rPr lang="en-US" altLang="zh-TW" sz="2000" i="1">
                              <a:solidFill>
                                <a:schemeClr val="tx1"/>
                              </a:solidFill>
                              <a:latin typeface="Cambria Math" panose="02040503050406030204" pitchFamily="18" charset="0"/>
                            </a:rPr>
                            <m:t>𝑝</m:t>
                          </m:r>
                        </m:sub>
                      </m:sSub>
                      <m:r>
                        <a:rPr lang="en-US" altLang="zh-TW" sz="2000" i="1">
                          <a:solidFill>
                            <a:schemeClr val="tx1"/>
                          </a:solidFill>
                          <a:latin typeface="Cambria Math" panose="02040503050406030204" pitchFamily="18" charset="0"/>
                        </a:rPr>
                        <m:t> </m:t>
                      </m:r>
                      <m:r>
                        <a:rPr lang="zh-TW" altLang="en-US" sz="2000" i="1" smtClean="0">
                          <a:solidFill>
                            <a:schemeClr val="tx1"/>
                          </a:solidFill>
                          <a:latin typeface="Cambria Math" panose="02040503050406030204" pitchFamily="18" charset="0"/>
                        </a:rPr>
                        <m:t>  </m:t>
                      </m:r>
                      <m:r>
                        <a:rPr lang="zh-TW" altLang="en-US" sz="2000" i="1">
                          <a:solidFill>
                            <a:schemeClr val="tx1"/>
                          </a:solidFill>
                          <a:latin typeface="Cambria Math" panose="02040503050406030204" pitchFamily="18" charset="0"/>
                        </a:rPr>
                        <m:t> </m:t>
                      </m:r>
                      <m:r>
                        <a:rPr lang="zh-TW" altLang="en-US" sz="2000" i="1" smtClean="0">
                          <a:solidFill>
                            <a:schemeClr val="tx1"/>
                          </a:solidFill>
                          <a:latin typeface="Cambria Math" panose="02040503050406030204" pitchFamily="18" charset="0"/>
                        </a:rPr>
                        <m:t> </m:t>
                      </m:r>
                      <m:r>
                        <a:rPr lang="en-US" altLang="zh-TW" sz="2000" i="1">
                          <a:solidFill>
                            <a:schemeClr val="tx1"/>
                          </a:solidFill>
                          <a:latin typeface="Cambria Math" panose="02040503050406030204" pitchFamily="18" charset="0"/>
                        </a:rPr>
                        <m:t>…</m:t>
                      </m:r>
                    </m:oMath>
                  </m:oMathPara>
                </a14:m>
                <a:endParaRPr lang="zh-TW" altLang="en-US" sz="2000" i="1" dirty="0">
                  <a:solidFill>
                    <a:schemeClr val="tx1"/>
                  </a:solidFill>
                </a:endParaRPr>
              </a:p>
            </p:txBody>
          </p:sp>
        </mc:Choice>
        <mc:Fallback xmlns="">
          <p:sp>
            <p:nvSpPr>
              <p:cNvPr id="13" name="流程圖: 程序 12">
                <a:extLst>
                  <a:ext uri="{FF2B5EF4-FFF2-40B4-BE49-F238E27FC236}">
                    <a16:creationId xmlns:a16="http://schemas.microsoft.com/office/drawing/2014/main" id="{0F7CE0D7-07B8-4791-87CE-90C2378A7DCE}"/>
                  </a:ext>
                </a:extLst>
              </p:cNvPr>
              <p:cNvSpPr>
                <a:spLocks noRot="1" noChangeAspect="1" noMove="1" noResize="1" noEditPoints="1" noAdjustHandles="1" noChangeArrowheads="1" noChangeShapeType="1" noTextEdit="1"/>
              </p:cNvSpPr>
              <p:nvPr/>
            </p:nvSpPr>
            <p:spPr>
              <a:xfrm>
                <a:off x="2636980" y="3696649"/>
                <a:ext cx="2796704" cy="1164657"/>
              </a:xfrm>
              <a:prstGeom prst="flowChartProcess">
                <a:avLst/>
              </a:prstGeom>
              <a:blipFill>
                <a:blip r:embed="rId6"/>
                <a:stretch>
                  <a:fillRect/>
                </a:stretch>
              </a:blipFill>
              <a:ln w="28575">
                <a:solidFill>
                  <a:schemeClr val="tx1"/>
                </a:solidFill>
              </a:ln>
            </p:spPr>
            <p:txBody>
              <a:bodyPr/>
              <a:lstStyle/>
              <a:p>
                <a:r>
                  <a:rPr lang="zh-TW" altLang="en-US">
                    <a:noFill/>
                  </a:rPr>
                  <a:t> </a:t>
                </a:r>
              </a:p>
            </p:txBody>
          </p:sp>
        </mc:Fallback>
      </mc:AlternateContent>
      <p:sp>
        <p:nvSpPr>
          <p:cNvPr id="14" name="流程圖: 程序 13">
            <a:extLst>
              <a:ext uri="{FF2B5EF4-FFF2-40B4-BE49-F238E27FC236}">
                <a16:creationId xmlns:a16="http://schemas.microsoft.com/office/drawing/2014/main" id="{F2FD43C6-A3BE-472A-91D4-FF7A2DC68352}"/>
              </a:ext>
            </a:extLst>
          </p:cNvPr>
          <p:cNvSpPr/>
          <p:nvPr/>
        </p:nvSpPr>
        <p:spPr>
          <a:xfrm>
            <a:off x="6035684" y="4318806"/>
            <a:ext cx="1472912" cy="584735"/>
          </a:xfrm>
          <a:prstGeom prst="flowChartProcess">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0" i="1" dirty="0">
              <a:solidFill>
                <a:schemeClr val="tx1"/>
              </a:solidFill>
              <a:latin typeface="Cambria Math" panose="02040503050406030204" pitchFamily="18" charset="0"/>
              <a:ea typeface="Cambria Math" panose="02040503050406030204" pitchFamily="18" charset="0"/>
            </a:endParaRPr>
          </a:p>
        </p:txBody>
      </p:sp>
      <p:sp>
        <p:nvSpPr>
          <p:cNvPr id="15" name="文字方塊 14">
            <a:extLst>
              <a:ext uri="{FF2B5EF4-FFF2-40B4-BE49-F238E27FC236}">
                <a16:creationId xmlns:a16="http://schemas.microsoft.com/office/drawing/2014/main" id="{3863D54C-13BD-45AF-B9EE-5DCBCEC36246}"/>
              </a:ext>
            </a:extLst>
          </p:cNvPr>
          <p:cNvSpPr txBox="1"/>
          <p:nvPr/>
        </p:nvSpPr>
        <p:spPr>
          <a:xfrm rot="16200000">
            <a:off x="117492" y="4451334"/>
            <a:ext cx="2478332" cy="461665"/>
          </a:xfrm>
          <a:prstGeom prst="rect">
            <a:avLst/>
          </a:prstGeom>
          <a:noFill/>
        </p:spPr>
        <p:txBody>
          <a:bodyPr wrap="square" rtlCol="0">
            <a:spAutoFit/>
          </a:bodyPr>
          <a:lstStyle/>
          <a:p>
            <a:r>
              <a:rPr lang="en-US" altLang="zh-TW" sz="2400" dirty="0">
                <a:solidFill>
                  <a:schemeClr val="bg1"/>
                </a:solidFill>
              </a:rPr>
              <a:t>-----------------------</a:t>
            </a:r>
            <a:endParaRPr lang="zh-TW" altLang="en-US" sz="2400" dirty="0">
              <a:solidFill>
                <a:schemeClr val="bg1"/>
              </a:solidFill>
            </a:endParaRPr>
          </a:p>
        </p:txBody>
      </p:sp>
      <p:sp>
        <p:nvSpPr>
          <p:cNvPr id="16" name="文字方塊 15">
            <a:extLst>
              <a:ext uri="{FF2B5EF4-FFF2-40B4-BE49-F238E27FC236}">
                <a16:creationId xmlns:a16="http://schemas.microsoft.com/office/drawing/2014/main" id="{0D17F478-171D-4F81-BFFC-5FEADCD52288}"/>
              </a:ext>
            </a:extLst>
          </p:cNvPr>
          <p:cNvSpPr txBox="1"/>
          <p:nvPr/>
        </p:nvSpPr>
        <p:spPr>
          <a:xfrm rot="16200000">
            <a:off x="4364813" y="4451335"/>
            <a:ext cx="2478332" cy="461665"/>
          </a:xfrm>
          <a:prstGeom prst="rect">
            <a:avLst/>
          </a:prstGeom>
          <a:noFill/>
        </p:spPr>
        <p:txBody>
          <a:bodyPr wrap="square" rtlCol="0">
            <a:spAutoFit/>
          </a:bodyPr>
          <a:lstStyle/>
          <a:p>
            <a:r>
              <a:rPr lang="en-US" altLang="zh-TW" sz="2400" dirty="0">
                <a:solidFill>
                  <a:schemeClr val="bg1"/>
                </a:solidFill>
              </a:rPr>
              <a:t>-----------------------</a:t>
            </a:r>
            <a:endParaRPr lang="zh-TW" altLang="en-US" sz="2400" dirty="0">
              <a:solidFill>
                <a:schemeClr val="bg1"/>
              </a:solidFill>
            </a:endParaRPr>
          </a:p>
        </p:txBody>
      </p:sp>
      <p:sp>
        <p:nvSpPr>
          <p:cNvPr id="17" name="文字方塊 16">
            <a:extLst>
              <a:ext uri="{FF2B5EF4-FFF2-40B4-BE49-F238E27FC236}">
                <a16:creationId xmlns:a16="http://schemas.microsoft.com/office/drawing/2014/main" id="{1363A6DE-BA9B-4F4D-BEC6-055AA3650FA5}"/>
              </a:ext>
            </a:extLst>
          </p:cNvPr>
          <p:cNvSpPr txBox="1"/>
          <p:nvPr/>
        </p:nvSpPr>
        <p:spPr>
          <a:xfrm rot="16200000">
            <a:off x="6420313" y="4451335"/>
            <a:ext cx="2478332" cy="461665"/>
          </a:xfrm>
          <a:prstGeom prst="rect">
            <a:avLst/>
          </a:prstGeom>
          <a:noFill/>
        </p:spPr>
        <p:txBody>
          <a:bodyPr wrap="square" rtlCol="0">
            <a:spAutoFit/>
          </a:bodyPr>
          <a:lstStyle/>
          <a:p>
            <a:r>
              <a:rPr lang="en-US" altLang="zh-TW" sz="2400" dirty="0">
                <a:solidFill>
                  <a:schemeClr val="bg1"/>
                </a:solidFill>
              </a:rPr>
              <a:t>-----------------------</a:t>
            </a:r>
            <a:endParaRPr lang="zh-TW" altLang="en-US" sz="2400" dirty="0">
              <a:solidFill>
                <a:schemeClr val="bg1"/>
              </a:solidFill>
            </a:endParaRPr>
          </a:p>
        </p:txBody>
      </p:sp>
      <mc:AlternateContent xmlns:mc="http://schemas.openxmlformats.org/markup-compatibility/2006" xmlns:a14="http://schemas.microsoft.com/office/drawing/2010/main">
        <mc:Choice Requires="a14">
          <p:sp>
            <p:nvSpPr>
              <p:cNvPr id="18" name="流程圖: 程序 17">
                <a:extLst>
                  <a:ext uri="{FF2B5EF4-FFF2-40B4-BE49-F238E27FC236}">
                    <a16:creationId xmlns:a16="http://schemas.microsoft.com/office/drawing/2014/main" id="{2A05836C-BFB3-457D-9359-F687C9E7CF65}"/>
                  </a:ext>
                </a:extLst>
              </p:cNvPr>
              <p:cNvSpPr/>
              <p:nvPr/>
            </p:nvSpPr>
            <p:spPr>
              <a:xfrm>
                <a:off x="2269204" y="4147962"/>
                <a:ext cx="2796704" cy="1164657"/>
              </a:xfrm>
              <a:prstGeom prst="flowChartProcess">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i="1" dirty="0">
                    <a:solidFill>
                      <a:schemeClr val="tx1"/>
                    </a:solidFill>
                  </a:rPr>
                  <a:t> </a:t>
                </a:r>
                <a14:m>
                  <m:oMath xmlns:m="http://schemas.openxmlformats.org/officeDocument/2006/math">
                    <m:sSub>
                      <m:sSubPr>
                        <m:ctrlPr>
                          <a:rPr lang="en-US" altLang="zh-TW" sz="2000" i="1" smtClean="0">
                            <a:solidFill>
                              <a:schemeClr val="tx1"/>
                            </a:solidFill>
                            <a:latin typeface="Cambria Math" panose="02040503050406030204" pitchFamily="18" charset="0"/>
                          </a:rPr>
                        </m:ctrlPr>
                      </m:sSubPr>
                      <m:e>
                        <m:r>
                          <a:rPr lang="en-US" altLang="zh-TW" sz="2000" b="0" i="1" smtClean="0">
                            <a:solidFill>
                              <a:schemeClr val="tx1"/>
                            </a:solidFill>
                            <a:latin typeface="Cambria Math" panose="02040503050406030204" pitchFamily="18" charset="0"/>
                          </a:rPr>
                          <m:t>𝐻</m:t>
                        </m:r>
                      </m:e>
                      <m:sub>
                        <m:r>
                          <a:rPr lang="en-US" altLang="zh-TW" sz="2000" b="0" i="1" smtClean="0">
                            <a:solidFill>
                              <a:schemeClr val="tx1"/>
                            </a:solidFill>
                            <a:latin typeface="Cambria Math" panose="02040503050406030204" pitchFamily="18" charset="0"/>
                          </a:rPr>
                          <m:t>1,1,</m:t>
                        </m:r>
                        <m:r>
                          <a:rPr lang="en-US" altLang="zh-TW" sz="2000" i="1">
                            <a:solidFill>
                              <a:schemeClr val="tx1"/>
                            </a:solidFill>
                            <a:latin typeface="Cambria Math" panose="02040503050406030204" pitchFamily="18" charset="0"/>
                          </a:rPr>
                          <m:t>𝑘</m:t>
                        </m:r>
                        <m:r>
                          <a:rPr lang="en-US" altLang="zh-TW" sz="2000" b="0" i="1" smtClean="0">
                            <a:solidFill>
                              <a:schemeClr val="tx1"/>
                            </a:solidFill>
                            <a:latin typeface="Cambria Math" panose="02040503050406030204" pitchFamily="18" charset="0"/>
                          </a:rPr>
                          <m:t>,</m:t>
                        </m:r>
                        <m:r>
                          <a:rPr lang="en-US" altLang="zh-TW" sz="2000" b="0" i="1" smtClean="0">
                            <a:solidFill>
                              <a:schemeClr val="tx1"/>
                            </a:solidFill>
                            <a:latin typeface="Cambria Math" panose="02040503050406030204" pitchFamily="18" charset="0"/>
                          </a:rPr>
                          <m:t>𝑝</m:t>
                        </m:r>
                      </m:sub>
                    </m:sSub>
                    <m:r>
                      <a:rPr lang="zh-TW" altLang="en-US" sz="2000" i="1">
                        <a:solidFill>
                          <a:schemeClr val="tx1"/>
                        </a:solidFill>
                        <a:latin typeface="Cambria Math" panose="02040503050406030204" pitchFamily="18" charset="0"/>
                      </a:rPr>
                      <m:t> </m:t>
                    </m:r>
                    <m:r>
                      <a:rPr lang="zh-TW" altLang="en-US" sz="2000" i="1" smtClean="0">
                        <a:solidFill>
                          <a:schemeClr val="tx1"/>
                        </a:solidFill>
                        <a:latin typeface="Cambria Math" panose="02040503050406030204" pitchFamily="18" charset="0"/>
                      </a:rPr>
                      <m:t> </m:t>
                    </m:r>
                    <m:r>
                      <a:rPr lang="zh-TW" altLang="en-US" sz="2000" i="1">
                        <a:solidFill>
                          <a:schemeClr val="tx1"/>
                        </a:solidFill>
                        <a:latin typeface="Cambria Math" panose="02040503050406030204" pitchFamily="18" charset="0"/>
                      </a:rPr>
                      <m:t> </m:t>
                    </m:r>
                    <m:r>
                      <a:rPr lang="zh-TW" altLang="en-US" sz="2000" i="1" smtClean="0">
                        <a:solidFill>
                          <a:schemeClr val="tx1"/>
                        </a:solidFill>
                        <a:latin typeface="Cambria Math" panose="02040503050406030204" pitchFamily="18" charset="0"/>
                      </a:rPr>
                      <m:t> </m:t>
                    </m:r>
                    <m:r>
                      <a:rPr lang="en-US" altLang="zh-TW" sz="2000" b="0" i="1" smtClean="0">
                        <a:solidFill>
                          <a:schemeClr val="tx1"/>
                        </a:solidFill>
                        <a:latin typeface="Cambria Math" panose="02040503050406030204" pitchFamily="18" charset="0"/>
                      </a:rPr>
                      <m:t> …</m:t>
                    </m:r>
                    <m:r>
                      <a:rPr lang="zh-TW" altLang="en-US" sz="2000" i="1">
                        <a:solidFill>
                          <a:schemeClr val="tx1"/>
                        </a:solidFill>
                        <a:latin typeface="Cambria Math" panose="02040503050406030204" pitchFamily="18" charset="0"/>
                      </a:rPr>
                      <m:t> </m:t>
                    </m:r>
                    <m:sSub>
                      <m:sSubPr>
                        <m:ctrlPr>
                          <a:rPr lang="en-US" altLang="zh-TW" sz="2000" i="1">
                            <a:solidFill>
                              <a:schemeClr val="tx1"/>
                            </a:solidFill>
                            <a:latin typeface="Cambria Math" panose="02040503050406030204" pitchFamily="18" charset="0"/>
                          </a:rPr>
                        </m:ctrlPr>
                      </m:sSubPr>
                      <m:e>
                        <m:r>
                          <a:rPr lang="zh-TW" altLang="en-US" sz="2000" i="1" smtClean="0">
                            <a:solidFill>
                              <a:schemeClr val="tx1"/>
                            </a:solidFill>
                            <a:latin typeface="Cambria Math" panose="02040503050406030204" pitchFamily="18" charset="0"/>
                          </a:rPr>
                          <m:t> </m:t>
                        </m:r>
                        <m:r>
                          <a:rPr lang="zh-TW" altLang="en-US" sz="2000" i="1">
                            <a:solidFill>
                              <a:schemeClr val="tx1"/>
                            </a:solidFill>
                            <a:latin typeface="Cambria Math" panose="02040503050406030204" pitchFamily="18" charset="0"/>
                          </a:rPr>
                          <m:t> </m:t>
                        </m:r>
                        <m:r>
                          <a:rPr lang="zh-TW" altLang="en-US" sz="2000" i="1" smtClean="0">
                            <a:solidFill>
                              <a:schemeClr val="tx1"/>
                            </a:solidFill>
                            <a:latin typeface="Cambria Math" panose="02040503050406030204" pitchFamily="18" charset="0"/>
                          </a:rPr>
                          <m:t> </m:t>
                        </m:r>
                        <m:r>
                          <a:rPr lang="zh-TW" altLang="en-US" sz="2000" i="1">
                            <a:solidFill>
                              <a:schemeClr val="tx1"/>
                            </a:solidFill>
                            <a:latin typeface="Cambria Math" panose="02040503050406030204" pitchFamily="18" charset="0"/>
                          </a:rPr>
                          <m:t> </m:t>
                        </m:r>
                        <m:r>
                          <a:rPr lang="zh-TW" altLang="en-US" sz="2000" i="1" smtClean="0">
                            <a:solidFill>
                              <a:schemeClr val="tx1"/>
                            </a:solidFill>
                            <a:latin typeface="Cambria Math" panose="02040503050406030204" pitchFamily="18" charset="0"/>
                          </a:rPr>
                          <m:t> </m:t>
                        </m:r>
                        <m:r>
                          <a:rPr lang="en-US" altLang="zh-TW" sz="2000" i="1">
                            <a:solidFill>
                              <a:schemeClr val="tx1"/>
                            </a:solidFill>
                            <a:latin typeface="Cambria Math" panose="02040503050406030204" pitchFamily="18" charset="0"/>
                          </a:rPr>
                          <m:t>𝐻</m:t>
                        </m:r>
                      </m:e>
                      <m:sub>
                        <m:r>
                          <a:rPr lang="en-US" altLang="zh-TW" sz="2000" i="1">
                            <a:solidFill>
                              <a:schemeClr val="tx1"/>
                            </a:solidFill>
                            <a:latin typeface="Cambria Math" panose="02040503050406030204" pitchFamily="18" charset="0"/>
                          </a:rPr>
                          <m:t>1,</m:t>
                        </m:r>
                        <m:r>
                          <a:rPr lang="en-US" altLang="zh-TW" sz="2000" i="1" smtClean="0">
                            <a:solidFill>
                              <a:schemeClr val="tx1"/>
                            </a:solidFill>
                            <a:latin typeface="Cambria Math" panose="02040503050406030204" pitchFamily="18" charset="0"/>
                          </a:rPr>
                          <m:t>𝑀</m:t>
                        </m:r>
                        <m:r>
                          <a:rPr lang="en-US" altLang="zh-TW" sz="2000" i="1">
                            <a:solidFill>
                              <a:schemeClr val="tx1"/>
                            </a:solidFill>
                            <a:latin typeface="Cambria Math" panose="02040503050406030204" pitchFamily="18" charset="0"/>
                          </a:rPr>
                          <m:t>,</m:t>
                        </m:r>
                        <m:r>
                          <m:rPr>
                            <m:sty m:val="p"/>
                          </m:rPr>
                          <a:rPr lang="en-US" altLang="zh-TW" sz="2000" i="1" smtClean="0">
                            <a:solidFill>
                              <a:schemeClr val="tx1"/>
                            </a:solidFill>
                            <a:latin typeface="Cambria Math" panose="02040503050406030204" pitchFamily="18" charset="0"/>
                          </a:rPr>
                          <m:t>k</m:t>
                        </m:r>
                        <m:r>
                          <a:rPr lang="en-US" altLang="zh-TW" sz="2000" i="1">
                            <a:solidFill>
                              <a:schemeClr val="tx1"/>
                            </a:solidFill>
                            <a:latin typeface="Cambria Math" panose="02040503050406030204" pitchFamily="18" charset="0"/>
                          </a:rPr>
                          <m:t>,</m:t>
                        </m:r>
                        <m:r>
                          <a:rPr lang="en-US" altLang="zh-TW" sz="2000" i="1">
                            <a:solidFill>
                              <a:schemeClr val="tx1"/>
                            </a:solidFill>
                            <a:latin typeface="Cambria Math" panose="02040503050406030204" pitchFamily="18" charset="0"/>
                          </a:rPr>
                          <m:t>𝑝</m:t>
                        </m:r>
                      </m:sub>
                    </m:sSub>
                  </m:oMath>
                </a14:m>
                <a:endParaRPr lang="en-US" altLang="zh-TW" sz="2000" i="1" dirty="0">
                  <a:solidFill>
                    <a:schemeClr val="tx1"/>
                  </a:solidFill>
                  <a:latin typeface="Cambria Math" panose="02040503050406030204" pitchFamily="18" charset="0"/>
                </a:endParaRPr>
              </a:p>
              <a:p>
                <a:pPr algn="ctr"/>
                <a:r>
                  <a:rPr lang="zh-TW" altLang="en-US" sz="2000" i="1" dirty="0">
                    <a:solidFill>
                      <a:schemeClr val="tx1"/>
                    </a:solidFill>
                  </a:rPr>
                  <a:t> </a:t>
                </a:r>
                <a14:m>
                  <m:oMath xmlns:m="http://schemas.openxmlformats.org/officeDocument/2006/math">
                    <m:r>
                      <a:rPr lang="en-US" altLang="zh-TW" sz="2000" i="1">
                        <a:solidFill>
                          <a:schemeClr val="tx1"/>
                        </a:solidFill>
                        <a:latin typeface="Cambria Math" panose="02040503050406030204" pitchFamily="18" charset="0"/>
                      </a:rPr>
                      <m:t>…</m:t>
                    </m:r>
                    <m:r>
                      <a:rPr lang="zh-TW" altLang="en-US" sz="2000" i="1" smtClean="0">
                        <a:solidFill>
                          <a:schemeClr val="tx1"/>
                        </a:solidFill>
                        <a:latin typeface="Cambria Math" panose="02040503050406030204" pitchFamily="18" charset="0"/>
                      </a:rPr>
                      <m:t> </m:t>
                    </m:r>
                    <m:r>
                      <a:rPr lang="zh-TW" altLang="en-US" sz="2000" i="1">
                        <a:solidFill>
                          <a:schemeClr val="tx1"/>
                        </a:solidFill>
                        <a:latin typeface="Cambria Math" panose="02040503050406030204" pitchFamily="18" charset="0"/>
                      </a:rPr>
                      <m:t> </m:t>
                    </m:r>
                    <m:r>
                      <a:rPr lang="zh-TW" altLang="en-US" sz="2000" i="1" smtClean="0">
                        <a:solidFill>
                          <a:schemeClr val="tx1"/>
                        </a:solidFill>
                        <a:latin typeface="Cambria Math" panose="02040503050406030204" pitchFamily="18" charset="0"/>
                      </a:rPr>
                      <m:t> </m:t>
                    </m:r>
                    <m:r>
                      <a:rPr lang="zh-TW" altLang="en-US" sz="2000" i="1">
                        <a:solidFill>
                          <a:schemeClr val="tx1"/>
                        </a:solidFill>
                        <a:latin typeface="Cambria Math" panose="02040503050406030204" pitchFamily="18" charset="0"/>
                      </a:rPr>
                      <m:t>   </m:t>
                    </m:r>
                    <m:sSub>
                      <m:sSubPr>
                        <m:ctrlPr>
                          <a:rPr lang="en-US" altLang="zh-TW" sz="2000" i="1">
                            <a:solidFill>
                              <a:schemeClr val="tx1"/>
                            </a:solidFill>
                            <a:latin typeface="Cambria Math" panose="02040503050406030204" pitchFamily="18" charset="0"/>
                          </a:rPr>
                        </m:ctrlPr>
                      </m:sSubPr>
                      <m:e>
                        <m:r>
                          <a:rPr lang="en-US" altLang="zh-TW" sz="2000" i="1">
                            <a:solidFill>
                              <a:schemeClr val="tx1"/>
                            </a:solidFill>
                            <a:latin typeface="Cambria Math" panose="02040503050406030204" pitchFamily="18" charset="0"/>
                          </a:rPr>
                          <m:t>𝐻</m:t>
                        </m:r>
                      </m:e>
                      <m:sub>
                        <m:r>
                          <a:rPr lang="en-US" altLang="zh-TW" sz="2000" i="1">
                            <a:solidFill>
                              <a:schemeClr val="tx1"/>
                            </a:solidFill>
                            <a:latin typeface="Cambria Math" panose="02040503050406030204" pitchFamily="18" charset="0"/>
                          </a:rPr>
                          <m:t>𝑖</m:t>
                        </m:r>
                        <m:r>
                          <a:rPr lang="en-US" altLang="zh-TW" sz="2000" i="1">
                            <a:solidFill>
                              <a:schemeClr val="tx1"/>
                            </a:solidFill>
                            <a:latin typeface="Cambria Math" panose="02040503050406030204" pitchFamily="18" charset="0"/>
                          </a:rPr>
                          <m:t>,</m:t>
                        </m:r>
                        <m:r>
                          <a:rPr lang="en-US" altLang="zh-TW" sz="2000" i="1">
                            <a:solidFill>
                              <a:schemeClr val="tx1"/>
                            </a:solidFill>
                            <a:latin typeface="Cambria Math" panose="02040503050406030204" pitchFamily="18" charset="0"/>
                          </a:rPr>
                          <m:t>𝑗</m:t>
                        </m:r>
                        <m:r>
                          <a:rPr lang="en-US" altLang="zh-TW" sz="2000" i="1">
                            <a:solidFill>
                              <a:schemeClr val="tx1"/>
                            </a:solidFill>
                            <a:latin typeface="Cambria Math" panose="02040503050406030204" pitchFamily="18" charset="0"/>
                          </a:rPr>
                          <m:t>,1,</m:t>
                        </m:r>
                        <m:r>
                          <a:rPr lang="en-US" altLang="zh-TW" sz="2000" i="1">
                            <a:solidFill>
                              <a:schemeClr val="tx1"/>
                            </a:solidFill>
                            <a:latin typeface="Cambria Math" panose="02040503050406030204" pitchFamily="18" charset="0"/>
                          </a:rPr>
                          <m:t>𝑝</m:t>
                        </m:r>
                      </m:sub>
                    </m:sSub>
                  </m:oMath>
                </a14:m>
                <a:r>
                  <a:rPr lang="zh-TW" altLang="en-US" sz="2000" i="1" dirty="0">
                    <a:solidFill>
                      <a:schemeClr val="tx1"/>
                    </a:solidFill>
                  </a:rPr>
                  <a:t>       </a:t>
                </a:r>
                <a14:m>
                  <m:oMath xmlns:m="http://schemas.openxmlformats.org/officeDocument/2006/math">
                    <m:r>
                      <a:rPr lang="en-US" altLang="zh-TW" sz="2000" i="1">
                        <a:solidFill>
                          <a:schemeClr val="tx1"/>
                        </a:solidFill>
                        <a:latin typeface="Cambria Math" panose="02040503050406030204" pitchFamily="18" charset="0"/>
                      </a:rPr>
                      <m:t>…</m:t>
                    </m:r>
                  </m:oMath>
                </a14:m>
                <a:endParaRPr lang="en-US" altLang="zh-TW" sz="2000" i="1" dirty="0">
                  <a:solidFill>
                    <a:schemeClr val="tx1"/>
                  </a:solidFill>
                </a:endParaRPr>
              </a:p>
              <a:p>
                <a:pPr algn="ctr"/>
                <a14:m>
                  <m:oMathPara xmlns:m="http://schemas.openxmlformats.org/officeDocument/2006/math">
                    <m:oMathParaPr>
                      <m:jc m:val="centerGroup"/>
                    </m:oMathParaPr>
                    <m:oMath xmlns:m="http://schemas.openxmlformats.org/officeDocument/2006/math">
                      <m:r>
                        <a:rPr lang="zh-TW" altLang="en-US" sz="2000" i="1" dirty="0">
                          <a:solidFill>
                            <a:schemeClr val="tx1"/>
                          </a:solidFill>
                          <a:latin typeface="Cambria Math" panose="02040503050406030204" pitchFamily="18" charset="0"/>
                        </a:rPr>
                        <m:t> </m:t>
                      </m:r>
                      <m:sSub>
                        <m:sSubPr>
                          <m:ctrlPr>
                            <a:rPr lang="en-US" altLang="zh-TW" sz="2000" i="1">
                              <a:solidFill>
                                <a:schemeClr val="tx1"/>
                              </a:solidFill>
                              <a:latin typeface="Cambria Math" panose="02040503050406030204" pitchFamily="18" charset="0"/>
                            </a:rPr>
                          </m:ctrlPr>
                        </m:sSubPr>
                        <m:e>
                          <m:r>
                            <a:rPr lang="en-US" altLang="zh-TW" sz="2000" i="1">
                              <a:solidFill>
                                <a:schemeClr val="tx1"/>
                              </a:solidFill>
                              <a:latin typeface="Cambria Math" panose="02040503050406030204" pitchFamily="18" charset="0"/>
                            </a:rPr>
                            <m:t>𝐻</m:t>
                          </m:r>
                        </m:e>
                        <m:sub>
                          <m:r>
                            <a:rPr lang="en-US" altLang="zh-TW" sz="2000" i="1" smtClean="0">
                              <a:solidFill>
                                <a:schemeClr val="tx1"/>
                              </a:solidFill>
                              <a:latin typeface="Cambria Math" panose="02040503050406030204" pitchFamily="18" charset="0"/>
                            </a:rPr>
                            <m:t>𝑁</m:t>
                          </m:r>
                          <m:r>
                            <a:rPr lang="en-US" altLang="zh-TW" sz="2000" i="1">
                              <a:solidFill>
                                <a:schemeClr val="tx1"/>
                              </a:solidFill>
                              <a:latin typeface="Cambria Math" panose="02040503050406030204" pitchFamily="18" charset="0"/>
                            </a:rPr>
                            <m:t>,1,1,</m:t>
                          </m:r>
                          <m:r>
                            <a:rPr lang="en-US" altLang="zh-TW" sz="2000" i="1">
                              <a:solidFill>
                                <a:schemeClr val="tx1"/>
                              </a:solidFill>
                              <a:latin typeface="Cambria Math" panose="02040503050406030204" pitchFamily="18" charset="0"/>
                            </a:rPr>
                            <m:t>𝑝</m:t>
                          </m:r>
                        </m:sub>
                      </m:sSub>
                      <m:r>
                        <a:rPr lang="en-US" altLang="zh-TW" sz="2000" i="1">
                          <a:solidFill>
                            <a:schemeClr val="tx1"/>
                          </a:solidFill>
                          <a:latin typeface="Cambria Math" panose="02040503050406030204" pitchFamily="18" charset="0"/>
                        </a:rPr>
                        <m:t> </m:t>
                      </m:r>
                      <m:r>
                        <a:rPr lang="zh-TW" altLang="en-US" sz="2000" i="1" smtClean="0">
                          <a:solidFill>
                            <a:schemeClr val="tx1"/>
                          </a:solidFill>
                          <a:latin typeface="Cambria Math" panose="02040503050406030204" pitchFamily="18" charset="0"/>
                        </a:rPr>
                        <m:t>  </m:t>
                      </m:r>
                      <m:r>
                        <a:rPr lang="zh-TW" altLang="en-US" sz="2000" i="1">
                          <a:solidFill>
                            <a:schemeClr val="tx1"/>
                          </a:solidFill>
                          <a:latin typeface="Cambria Math" panose="02040503050406030204" pitchFamily="18" charset="0"/>
                        </a:rPr>
                        <m:t> </m:t>
                      </m:r>
                      <m:r>
                        <a:rPr lang="zh-TW" altLang="en-US" sz="2000" i="1" smtClean="0">
                          <a:solidFill>
                            <a:schemeClr val="tx1"/>
                          </a:solidFill>
                          <a:latin typeface="Cambria Math" panose="02040503050406030204" pitchFamily="18" charset="0"/>
                        </a:rPr>
                        <m:t> </m:t>
                      </m:r>
                      <m:r>
                        <a:rPr lang="en-US" altLang="zh-TW" sz="2000" i="1">
                          <a:solidFill>
                            <a:schemeClr val="tx1"/>
                          </a:solidFill>
                          <a:latin typeface="Cambria Math" panose="02040503050406030204" pitchFamily="18" charset="0"/>
                        </a:rPr>
                        <m:t>…</m:t>
                      </m:r>
                    </m:oMath>
                  </m:oMathPara>
                </a14:m>
                <a:endParaRPr lang="zh-TW" altLang="en-US" sz="2000" i="1" dirty="0">
                  <a:solidFill>
                    <a:schemeClr val="tx1"/>
                  </a:solidFill>
                </a:endParaRPr>
              </a:p>
            </p:txBody>
          </p:sp>
        </mc:Choice>
        <mc:Fallback xmlns="">
          <p:sp>
            <p:nvSpPr>
              <p:cNvPr id="18" name="流程圖: 程序 17">
                <a:extLst>
                  <a:ext uri="{FF2B5EF4-FFF2-40B4-BE49-F238E27FC236}">
                    <a16:creationId xmlns:a16="http://schemas.microsoft.com/office/drawing/2014/main" id="{2A05836C-BFB3-457D-9359-F687C9E7CF65}"/>
                  </a:ext>
                </a:extLst>
              </p:cNvPr>
              <p:cNvSpPr>
                <a:spLocks noRot="1" noChangeAspect="1" noMove="1" noResize="1" noEditPoints="1" noAdjustHandles="1" noChangeArrowheads="1" noChangeShapeType="1" noTextEdit="1"/>
              </p:cNvSpPr>
              <p:nvPr/>
            </p:nvSpPr>
            <p:spPr>
              <a:xfrm>
                <a:off x="2269204" y="4147962"/>
                <a:ext cx="2796704" cy="1164657"/>
              </a:xfrm>
              <a:prstGeom prst="flowChartProcess">
                <a:avLst/>
              </a:prstGeom>
              <a:blipFill>
                <a:blip r:embed="rId7"/>
                <a:stretch>
                  <a:fillRect/>
                </a:stretch>
              </a:blipFill>
              <a:ln w="28575">
                <a:solidFill>
                  <a:schemeClr val="tx1"/>
                </a:solidFill>
              </a:ln>
            </p:spPr>
            <p:txBody>
              <a:bodyPr/>
              <a:lstStyle/>
              <a:p>
                <a:r>
                  <a:rPr lang="zh-TW" altLang="en-US">
                    <a:noFill/>
                  </a:rPr>
                  <a:t> </a:t>
                </a:r>
              </a:p>
            </p:txBody>
          </p:sp>
        </mc:Fallback>
      </mc:AlternateContent>
      <p:sp>
        <p:nvSpPr>
          <p:cNvPr id="19" name="流程圖: 程序 18">
            <a:extLst>
              <a:ext uri="{FF2B5EF4-FFF2-40B4-BE49-F238E27FC236}">
                <a16:creationId xmlns:a16="http://schemas.microsoft.com/office/drawing/2014/main" id="{F6A6DFBC-E67C-4282-867E-0C54162216A8}"/>
              </a:ext>
            </a:extLst>
          </p:cNvPr>
          <p:cNvSpPr/>
          <p:nvPr/>
        </p:nvSpPr>
        <p:spPr>
          <a:xfrm>
            <a:off x="5905624" y="4484347"/>
            <a:ext cx="1472912" cy="584735"/>
          </a:xfrm>
          <a:prstGeom prst="flowChartProcess">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0" i="1" dirty="0">
              <a:solidFill>
                <a:schemeClr val="tx1"/>
              </a:solidFill>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20" name="流程圖: 程序 19">
                <a:extLst>
                  <a:ext uri="{FF2B5EF4-FFF2-40B4-BE49-F238E27FC236}">
                    <a16:creationId xmlns:a16="http://schemas.microsoft.com/office/drawing/2014/main" id="{C7862271-C016-404A-8387-AA0B86615B16}"/>
                  </a:ext>
                </a:extLst>
              </p:cNvPr>
              <p:cNvSpPr/>
              <p:nvPr/>
            </p:nvSpPr>
            <p:spPr>
              <a:xfrm>
                <a:off x="1896459" y="4630023"/>
                <a:ext cx="2796704" cy="1164657"/>
              </a:xfrm>
              <a:prstGeom prst="flowChartProcess">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i="1" dirty="0">
                    <a:solidFill>
                      <a:schemeClr val="tx1"/>
                    </a:solidFill>
                  </a:rPr>
                  <a:t> </a:t>
                </a:r>
                <a14:m>
                  <m:oMath xmlns:m="http://schemas.openxmlformats.org/officeDocument/2006/math">
                    <m:sSub>
                      <m:sSubPr>
                        <m:ctrlPr>
                          <a:rPr lang="en-US" altLang="zh-TW" sz="2000" i="1" smtClean="0">
                            <a:solidFill>
                              <a:schemeClr val="tx1"/>
                            </a:solidFill>
                            <a:latin typeface="Cambria Math" panose="02040503050406030204" pitchFamily="18" charset="0"/>
                          </a:rPr>
                        </m:ctrlPr>
                      </m:sSubPr>
                      <m:e>
                        <m:r>
                          <a:rPr lang="en-US" altLang="zh-TW" sz="2000" b="0" i="1" smtClean="0">
                            <a:solidFill>
                              <a:schemeClr val="tx1"/>
                            </a:solidFill>
                            <a:latin typeface="Cambria Math" panose="02040503050406030204" pitchFamily="18" charset="0"/>
                          </a:rPr>
                          <m:t>𝐻</m:t>
                        </m:r>
                      </m:e>
                      <m:sub>
                        <m:r>
                          <a:rPr lang="en-US" altLang="zh-TW" sz="2000" b="0" i="1" smtClean="0">
                            <a:solidFill>
                              <a:schemeClr val="tx1"/>
                            </a:solidFill>
                            <a:latin typeface="Cambria Math" panose="02040503050406030204" pitchFamily="18" charset="0"/>
                          </a:rPr>
                          <m:t>1,1,1,</m:t>
                        </m:r>
                        <m:r>
                          <a:rPr lang="en-US" altLang="zh-TW" sz="2000" b="0" i="1" smtClean="0">
                            <a:solidFill>
                              <a:schemeClr val="tx1"/>
                            </a:solidFill>
                            <a:latin typeface="Cambria Math" panose="02040503050406030204" pitchFamily="18" charset="0"/>
                          </a:rPr>
                          <m:t>𝑝</m:t>
                        </m:r>
                      </m:sub>
                    </m:sSub>
                    <m:r>
                      <a:rPr lang="zh-TW" altLang="en-US" sz="2000" i="1">
                        <a:solidFill>
                          <a:schemeClr val="tx1"/>
                        </a:solidFill>
                        <a:latin typeface="Cambria Math" panose="02040503050406030204" pitchFamily="18" charset="0"/>
                      </a:rPr>
                      <m:t> </m:t>
                    </m:r>
                    <m:r>
                      <a:rPr lang="zh-TW" altLang="en-US" sz="2000" i="1" smtClean="0">
                        <a:solidFill>
                          <a:schemeClr val="tx1"/>
                        </a:solidFill>
                        <a:latin typeface="Cambria Math" panose="02040503050406030204" pitchFamily="18" charset="0"/>
                      </a:rPr>
                      <m:t> </m:t>
                    </m:r>
                    <m:r>
                      <a:rPr lang="zh-TW" altLang="en-US" sz="2000" i="1">
                        <a:solidFill>
                          <a:schemeClr val="tx1"/>
                        </a:solidFill>
                        <a:latin typeface="Cambria Math" panose="02040503050406030204" pitchFamily="18" charset="0"/>
                      </a:rPr>
                      <m:t> </m:t>
                    </m:r>
                    <m:r>
                      <a:rPr lang="zh-TW" altLang="en-US" sz="2000" i="1" smtClean="0">
                        <a:solidFill>
                          <a:schemeClr val="tx1"/>
                        </a:solidFill>
                        <a:latin typeface="Cambria Math" panose="02040503050406030204" pitchFamily="18" charset="0"/>
                      </a:rPr>
                      <m:t> </m:t>
                    </m:r>
                    <m:r>
                      <a:rPr lang="en-US" altLang="zh-TW" sz="2000" b="0" i="1" smtClean="0">
                        <a:solidFill>
                          <a:schemeClr val="tx1"/>
                        </a:solidFill>
                        <a:latin typeface="Cambria Math" panose="02040503050406030204" pitchFamily="18" charset="0"/>
                      </a:rPr>
                      <m:t> …</m:t>
                    </m:r>
                    <m:r>
                      <a:rPr lang="zh-TW" altLang="en-US" sz="2000" i="1">
                        <a:solidFill>
                          <a:schemeClr val="tx1"/>
                        </a:solidFill>
                        <a:latin typeface="Cambria Math" panose="02040503050406030204" pitchFamily="18" charset="0"/>
                      </a:rPr>
                      <m:t> </m:t>
                    </m:r>
                    <m:sSub>
                      <m:sSubPr>
                        <m:ctrlPr>
                          <a:rPr lang="en-US" altLang="zh-TW" sz="2000" i="1">
                            <a:solidFill>
                              <a:schemeClr val="tx1"/>
                            </a:solidFill>
                            <a:latin typeface="Cambria Math" panose="02040503050406030204" pitchFamily="18" charset="0"/>
                          </a:rPr>
                        </m:ctrlPr>
                      </m:sSubPr>
                      <m:e>
                        <m:r>
                          <a:rPr lang="zh-TW" altLang="en-US" sz="2000" i="1" smtClean="0">
                            <a:solidFill>
                              <a:schemeClr val="tx1"/>
                            </a:solidFill>
                            <a:latin typeface="Cambria Math" panose="02040503050406030204" pitchFamily="18" charset="0"/>
                          </a:rPr>
                          <m:t> </m:t>
                        </m:r>
                        <m:r>
                          <a:rPr lang="zh-TW" altLang="en-US" sz="2000" i="1">
                            <a:solidFill>
                              <a:schemeClr val="tx1"/>
                            </a:solidFill>
                            <a:latin typeface="Cambria Math" panose="02040503050406030204" pitchFamily="18" charset="0"/>
                          </a:rPr>
                          <m:t> </m:t>
                        </m:r>
                        <m:r>
                          <a:rPr lang="zh-TW" altLang="en-US" sz="2000" i="1" smtClean="0">
                            <a:solidFill>
                              <a:schemeClr val="tx1"/>
                            </a:solidFill>
                            <a:latin typeface="Cambria Math" panose="02040503050406030204" pitchFamily="18" charset="0"/>
                          </a:rPr>
                          <m:t> </m:t>
                        </m:r>
                        <m:r>
                          <a:rPr lang="zh-TW" altLang="en-US" sz="2000" i="1">
                            <a:solidFill>
                              <a:schemeClr val="tx1"/>
                            </a:solidFill>
                            <a:latin typeface="Cambria Math" panose="02040503050406030204" pitchFamily="18" charset="0"/>
                          </a:rPr>
                          <m:t> </m:t>
                        </m:r>
                        <m:r>
                          <a:rPr lang="zh-TW" altLang="en-US" sz="2000" i="1" smtClean="0">
                            <a:solidFill>
                              <a:schemeClr val="tx1"/>
                            </a:solidFill>
                            <a:latin typeface="Cambria Math" panose="02040503050406030204" pitchFamily="18" charset="0"/>
                          </a:rPr>
                          <m:t> </m:t>
                        </m:r>
                        <m:r>
                          <a:rPr lang="en-US" altLang="zh-TW" sz="2000" i="1">
                            <a:solidFill>
                              <a:schemeClr val="tx1"/>
                            </a:solidFill>
                            <a:latin typeface="Cambria Math" panose="02040503050406030204" pitchFamily="18" charset="0"/>
                          </a:rPr>
                          <m:t>𝐻</m:t>
                        </m:r>
                      </m:e>
                      <m:sub>
                        <m:r>
                          <a:rPr lang="en-US" altLang="zh-TW" sz="2000" i="1">
                            <a:solidFill>
                              <a:schemeClr val="tx1"/>
                            </a:solidFill>
                            <a:latin typeface="Cambria Math" panose="02040503050406030204" pitchFamily="18" charset="0"/>
                          </a:rPr>
                          <m:t>1,</m:t>
                        </m:r>
                        <m:r>
                          <a:rPr lang="en-US" altLang="zh-TW" sz="2000" i="1" smtClean="0">
                            <a:solidFill>
                              <a:schemeClr val="tx1"/>
                            </a:solidFill>
                            <a:latin typeface="Cambria Math" panose="02040503050406030204" pitchFamily="18" charset="0"/>
                          </a:rPr>
                          <m:t>𝑀</m:t>
                        </m:r>
                        <m:r>
                          <a:rPr lang="en-US" altLang="zh-TW" sz="2000" i="1">
                            <a:solidFill>
                              <a:schemeClr val="tx1"/>
                            </a:solidFill>
                            <a:latin typeface="Cambria Math" panose="02040503050406030204" pitchFamily="18" charset="0"/>
                          </a:rPr>
                          <m:t>,1,</m:t>
                        </m:r>
                        <m:r>
                          <a:rPr lang="en-US" altLang="zh-TW" sz="2000" i="1">
                            <a:solidFill>
                              <a:schemeClr val="tx1"/>
                            </a:solidFill>
                            <a:latin typeface="Cambria Math" panose="02040503050406030204" pitchFamily="18" charset="0"/>
                          </a:rPr>
                          <m:t>𝑝</m:t>
                        </m:r>
                      </m:sub>
                    </m:sSub>
                  </m:oMath>
                </a14:m>
                <a:endParaRPr lang="en-US" altLang="zh-TW" sz="2000" i="1" dirty="0">
                  <a:solidFill>
                    <a:schemeClr val="tx1"/>
                  </a:solidFill>
                  <a:latin typeface="Cambria Math" panose="02040503050406030204" pitchFamily="18" charset="0"/>
                </a:endParaRPr>
              </a:p>
              <a:p>
                <a:pPr algn="ctr"/>
                <a:r>
                  <a:rPr lang="zh-TW" altLang="en-US" sz="2000" i="1" dirty="0">
                    <a:solidFill>
                      <a:schemeClr val="tx1"/>
                    </a:solidFill>
                  </a:rPr>
                  <a:t> </a:t>
                </a:r>
                <a14:m>
                  <m:oMath xmlns:m="http://schemas.openxmlformats.org/officeDocument/2006/math">
                    <m:r>
                      <a:rPr lang="en-US" altLang="zh-TW" sz="2000" i="1">
                        <a:solidFill>
                          <a:schemeClr val="tx1"/>
                        </a:solidFill>
                        <a:latin typeface="Cambria Math" panose="02040503050406030204" pitchFamily="18" charset="0"/>
                      </a:rPr>
                      <m:t>…</m:t>
                    </m:r>
                    <m:r>
                      <a:rPr lang="zh-TW" altLang="en-US" sz="2000" i="1" smtClean="0">
                        <a:solidFill>
                          <a:schemeClr val="tx1"/>
                        </a:solidFill>
                        <a:latin typeface="Cambria Math" panose="02040503050406030204" pitchFamily="18" charset="0"/>
                      </a:rPr>
                      <m:t> </m:t>
                    </m:r>
                    <m:r>
                      <a:rPr lang="zh-TW" altLang="en-US" sz="2000" i="1">
                        <a:solidFill>
                          <a:schemeClr val="tx1"/>
                        </a:solidFill>
                        <a:latin typeface="Cambria Math" panose="02040503050406030204" pitchFamily="18" charset="0"/>
                      </a:rPr>
                      <m:t> </m:t>
                    </m:r>
                    <m:r>
                      <a:rPr lang="zh-TW" altLang="en-US" sz="2000" i="1" smtClean="0">
                        <a:solidFill>
                          <a:schemeClr val="tx1"/>
                        </a:solidFill>
                        <a:latin typeface="Cambria Math" panose="02040503050406030204" pitchFamily="18" charset="0"/>
                      </a:rPr>
                      <m:t> </m:t>
                    </m:r>
                    <m:r>
                      <a:rPr lang="zh-TW" altLang="en-US" sz="2000" i="1">
                        <a:solidFill>
                          <a:schemeClr val="tx1"/>
                        </a:solidFill>
                        <a:latin typeface="Cambria Math" panose="02040503050406030204" pitchFamily="18" charset="0"/>
                      </a:rPr>
                      <m:t>   </m:t>
                    </m:r>
                    <m:sSub>
                      <m:sSubPr>
                        <m:ctrlPr>
                          <a:rPr lang="en-US" altLang="zh-TW" sz="2000" i="1">
                            <a:solidFill>
                              <a:schemeClr val="tx1"/>
                            </a:solidFill>
                            <a:latin typeface="Cambria Math" panose="02040503050406030204" pitchFamily="18" charset="0"/>
                          </a:rPr>
                        </m:ctrlPr>
                      </m:sSubPr>
                      <m:e>
                        <m:r>
                          <a:rPr lang="en-US" altLang="zh-TW" sz="2000" i="1">
                            <a:solidFill>
                              <a:schemeClr val="tx1"/>
                            </a:solidFill>
                            <a:latin typeface="Cambria Math" panose="02040503050406030204" pitchFamily="18" charset="0"/>
                          </a:rPr>
                          <m:t>𝐻</m:t>
                        </m:r>
                      </m:e>
                      <m:sub>
                        <m:r>
                          <m:rPr>
                            <m:sty m:val="p"/>
                          </m:rPr>
                          <a:rPr lang="en-US" altLang="zh-TW" sz="2000" i="1">
                            <a:solidFill>
                              <a:schemeClr val="tx1"/>
                            </a:solidFill>
                            <a:latin typeface="Cambria Math" panose="02040503050406030204" pitchFamily="18" charset="0"/>
                          </a:rPr>
                          <m:t>n</m:t>
                        </m:r>
                        <m:r>
                          <a:rPr lang="en-US" altLang="zh-TW" sz="2000" i="1">
                            <a:solidFill>
                              <a:schemeClr val="tx1"/>
                            </a:solidFill>
                            <a:latin typeface="Cambria Math" panose="02040503050406030204" pitchFamily="18" charset="0"/>
                          </a:rPr>
                          <m:t>,</m:t>
                        </m:r>
                        <m:r>
                          <m:rPr>
                            <m:sty m:val="p"/>
                          </m:rPr>
                          <a:rPr lang="en-US" altLang="zh-TW" sz="2000" i="1">
                            <a:solidFill>
                              <a:schemeClr val="tx1"/>
                            </a:solidFill>
                            <a:latin typeface="Cambria Math" panose="02040503050406030204" pitchFamily="18" charset="0"/>
                          </a:rPr>
                          <m:t>m</m:t>
                        </m:r>
                        <m:r>
                          <a:rPr lang="en-US" altLang="zh-TW" sz="2000" i="1">
                            <a:solidFill>
                              <a:schemeClr val="tx1"/>
                            </a:solidFill>
                            <a:latin typeface="Cambria Math" panose="02040503050406030204" pitchFamily="18" charset="0"/>
                          </a:rPr>
                          <m:t>,1,</m:t>
                        </m:r>
                        <m:r>
                          <a:rPr lang="en-US" altLang="zh-TW" sz="2000" i="1">
                            <a:solidFill>
                              <a:schemeClr val="tx1"/>
                            </a:solidFill>
                            <a:latin typeface="Cambria Math" panose="02040503050406030204" pitchFamily="18" charset="0"/>
                          </a:rPr>
                          <m:t>𝑝</m:t>
                        </m:r>
                      </m:sub>
                    </m:sSub>
                  </m:oMath>
                </a14:m>
                <a:r>
                  <a:rPr lang="zh-TW" altLang="en-US" sz="2000" i="1" dirty="0">
                    <a:solidFill>
                      <a:schemeClr val="tx1"/>
                    </a:solidFill>
                  </a:rPr>
                  <a:t>       </a:t>
                </a:r>
                <a14:m>
                  <m:oMath xmlns:m="http://schemas.openxmlformats.org/officeDocument/2006/math">
                    <m:r>
                      <a:rPr lang="en-US" altLang="zh-TW" sz="2000" i="1">
                        <a:solidFill>
                          <a:schemeClr val="tx1"/>
                        </a:solidFill>
                        <a:latin typeface="Cambria Math" panose="02040503050406030204" pitchFamily="18" charset="0"/>
                      </a:rPr>
                      <m:t>…</m:t>
                    </m:r>
                  </m:oMath>
                </a14:m>
                <a:endParaRPr lang="en-US" altLang="zh-TW" sz="2000" i="1" dirty="0">
                  <a:solidFill>
                    <a:schemeClr val="tx1"/>
                  </a:solidFill>
                </a:endParaRPr>
              </a:p>
              <a:p>
                <a:pPr algn="ctr"/>
                <a14:m>
                  <m:oMathPara xmlns:m="http://schemas.openxmlformats.org/officeDocument/2006/math">
                    <m:oMathParaPr>
                      <m:jc m:val="centerGroup"/>
                    </m:oMathParaPr>
                    <m:oMath xmlns:m="http://schemas.openxmlformats.org/officeDocument/2006/math">
                      <m:r>
                        <a:rPr lang="zh-TW" altLang="en-US" sz="2000" i="1" dirty="0">
                          <a:solidFill>
                            <a:schemeClr val="tx1"/>
                          </a:solidFill>
                          <a:latin typeface="Cambria Math" panose="02040503050406030204" pitchFamily="18" charset="0"/>
                        </a:rPr>
                        <m:t> </m:t>
                      </m:r>
                      <m:sSub>
                        <m:sSubPr>
                          <m:ctrlPr>
                            <a:rPr lang="en-US" altLang="zh-TW" sz="2000" i="1">
                              <a:solidFill>
                                <a:schemeClr val="tx1"/>
                              </a:solidFill>
                              <a:latin typeface="Cambria Math" panose="02040503050406030204" pitchFamily="18" charset="0"/>
                            </a:rPr>
                          </m:ctrlPr>
                        </m:sSubPr>
                        <m:e>
                          <m:r>
                            <a:rPr lang="en-US" altLang="zh-TW" sz="2000" i="1">
                              <a:solidFill>
                                <a:schemeClr val="tx1"/>
                              </a:solidFill>
                              <a:latin typeface="Cambria Math" panose="02040503050406030204" pitchFamily="18" charset="0"/>
                            </a:rPr>
                            <m:t>𝐻</m:t>
                          </m:r>
                        </m:e>
                        <m:sub>
                          <m:r>
                            <a:rPr lang="en-US" altLang="zh-TW" sz="2000" i="1" smtClean="0">
                              <a:solidFill>
                                <a:schemeClr val="tx1"/>
                              </a:solidFill>
                              <a:latin typeface="Cambria Math" panose="02040503050406030204" pitchFamily="18" charset="0"/>
                            </a:rPr>
                            <m:t>𝑁</m:t>
                          </m:r>
                          <m:r>
                            <a:rPr lang="en-US" altLang="zh-TW" sz="2000" i="1">
                              <a:solidFill>
                                <a:schemeClr val="tx1"/>
                              </a:solidFill>
                              <a:latin typeface="Cambria Math" panose="02040503050406030204" pitchFamily="18" charset="0"/>
                            </a:rPr>
                            <m:t>,1,1,</m:t>
                          </m:r>
                          <m:r>
                            <a:rPr lang="en-US" altLang="zh-TW" sz="2000" i="1">
                              <a:solidFill>
                                <a:schemeClr val="tx1"/>
                              </a:solidFill>
                              <a:latin typeface="Cambria Math" panose="02040503050406030204" pitchFamily="18" charset="0"/>
                            </a:rPr>
                            <m:t>𝑝</m:t>
                          </m:r>
                        </m:sub>
                      </m:sSub>
                      <m:r>
                        <a:rPr lang="en-US" altLang="zh-TW" sz="2000" i="1">
                          <a:solidFill>
                            <a:schemeClr val="tx1"/>
                          </a:solidFill>
                          <a:latin typeface="Cambria Math" panose="02040503050406030204" pitchFamily="18" charset="0"/>
                        </a:rPr>
                        <m:t> </m:t>
                      </m:r>
                      <m:r>
                        <a:rPr lang="zh-TW" altLang="en-US" sz="2000" i="1" smtClean="0">
                          <a:solidFill>
                            <a:schemeClr val="tx1"/>
                          </a:solidFill>
                          <a:latin typeface="Cambria Math" panose="02040503050406030204" pitchFamily="18" charset="0"/>
                        </a:rPr>
                        <m:t>  </m:t>
                      </m:r>
                      <m:r>
                        <a:rPr lang="zh-TW" altLang="en-US" sz="2000" i="1">
                          <a:solidFill>
                            <a:schemeClr val="tx1"/>
                          </a:solidFill>
                          <a:latin typeface="Cambria Math" panose="02040503050406030204" pitchFamily="18" charset="0"/>
                        </a:rPr>
                        <m:t> </m:t>
                      </m:r>
                      <m:r>
                        <a:rPr lang="zh-TW" altLang="en-US" sz="2000" i="1" smtClean="0">
                          <a:solidFill>
                            <a:schemeClr val="tx1"/>
                          </a:solidFill>
                          <a:latin typeface="Cambria Math" panose="02040503050406030204" pitchFamily="18" charset="0"/>
                        </a:rPr>
                        <m:t> </m:t>
                      </m:r>
                      <m:r>
                        <a:rPr lang="en-US" altLang="zh-TW" sz="2000" i="1">
                          <a:solidFill>
                            <a:schemeClr val="tx1"/>
                          </a:solidFill>
                          <a:latin typeface="Cambria Math" panose="02040503050406030204" pitchFamily="18" charset="0"/>
                        </a:rPr>
                        <m:t>…</m:t>
                      </m:r>
                      <m:r>
                        <a:rPr lang="zh-TW" altLang="en-US" sz="2000" i="1" smtClean="0">
                          <a:solidFill>
                            <a:schemeClr val="tx1"/>
                          </a:solidFill>
                          <a:latin typeface="Cambria Math" panose="02040503050406030204" pitchFamily="18" charset="0"/>
                        </a:rPr>
                        <m:t> </m:t>
                      </m:r>
                      <m:r>
                        <a:rPr lang="zh-TW" altLang="en-US" sz="2000" i="1">
                          <a:solidFill>
                            <a:schemeClr val="tx1"/>
                          </a:solidFill>
                          <a:latin typeface="Cambria Math" panose="02040503050406030204" pitchFamily="18" charset="0"/>
                        </a:rPr>
                        <m:t> </m:t>
                      </m:r>
                      <m:sSub>
                        <m:sSubPr>
                          <m:ctrlPr>
                            <a:rPr lang="en-US" altLang="zh-TW" sz="2000" i="1">
                              <a:solidFill>
                                <a:schemeClr val="tx1"/>
                              </a:solidFill>
                              <a:latin typeface="Cambria Math" panose="02040503050406030204" pitchFamily="18" charset="0"/>
                            </a:rPr>
                          </m:ctrlPr>
                        </m:sSubPr>
                        <m:e>
                          <m:r>
                            <a:rPr lang="zh-TW" altLang="en-US" sz="2000" i="1">
                              <a:solidFill>
                                <a:schemeClr val="tx1"/>
                              </a:solidFill>
                              <a:latin typeface="Cambria Math" panose="02040503050406030204" pitchFamily="18" charset="0"/>
                            </a:rPr>
                            <m:t>    </m:t>
                          </m:r>
                          <m:r>
                            <a:rPr lang="en-US" altLang="zh-TW" sz="2000" i="1">
                              <a:solidFill>
                                <a:schemeClr val="tx1"/>
                              </a:solidFill>
                              <a:latin typeface="Cambria Math" panose="02040503050406030204" pitchFamily="18" charset="0"/>
                            </a:rPr>
                            <m:t>𝐻</m:t>
                          </m:r>
                        </m:e>
                        <m:sub>
                          <m:r>
                            <a:rPr lang="en-US" altLang="zh-TW" sz="2000" i="1">
                              <a:solidFill>
                                <a:schemeClr val="tx1"/>
                              </a:solidFill>
                              <a:latin typeface="Cambria Math" panose="02040503050406030204" pitchFamily="18" charset="0"/>
                            </a:rPr>
                            <m:t>𝑁</m:t>
                          </m:r>
                          <m:r>
                            <a:rPr lang="en-US" altLang="zh-TW" sz="2000" i="1">
                              <a:solidFill>
                                <a:schemeClr val="tx1"/>
                              </a:solidFill>
                              <a:latin typeface="Cambria Math" panose="02040503050406030204" pitchFamily="18" charset="0"/>
                            </a:rPr>
                            <m:t>,</m:t>
                          </m:r>
                          <m:r>
                            <a:rPr lang="en-US" altLang="zh-TW" sz="2000" i="1">
                              <a:solidFill>
                                <a:schemeClr val="tx1"/>
                              </a:solidFill>
                              <a:latin typeface="Cambria Math" panose="02040503050406030204" pitchFamily="18" charset="0"/>
                            </a:rPr>
                            <m:t>𝑀</m:t>
                          </m:r>
                          <m:r>
                            <a:rPr lang="en-US" altLang="zh-TW" sz="2000" i="1">
                              <a:solidFill>
                                <a:schemeClr val="tx1"/>
                              </a:solidFill>
                              <a:latin typeface="Cambria Math" panose="02040503050406030204" pitchFamily="18" charset="0"/>
                            </a:rPr>
                            <m:t>,1,</m:t>
                          </m:r>
                          <m:r>
                            <a:rPr lang="en-US" altLang="zh-TW" sz="2000" i="1">
                              <a:solidFill>
                                <a:schemeClr val="tx1"/>
                              </a:solidFill>
                              <a:latin typeface="Cambria Math" panose="02040503050406030204" pitchFamily="18" charset="0"/>
                            </a:rPr>
                            <m:t>𝑝</m:t>
                          </m:r>
                        </m:sub>
                      </m:sSub>
                    </m:oMath>
                  </m:oMathPara>
                </a14:m>
                <a:endParaRPr lang="zh-TW" altLang="en-US" sz="2000" i="1" dirty="0">
                  <a:solidFill>
                    <a:schemeClr val="tx1"/>
                  </a:solidFill>
                </a:endParaRPr>
              </a:p>
            </p:txBody>
          </p:sp>
        </mc:Choice>
        <mc:Fallback xmlns="">
          <p:sp>
            <p:nvSpPr>
              <p:cNvPr id="20" name="流程圖: 程序 19">
                <a:extLst>
                  <a:ext uri="{FF2B5EF4-FFF2-40B4-BE49-F238E27FC236}">
                    <a16:creationId xmlns:a16="http://schemas.microsoft.com/office/drawing/2014/main" id="{C7862271-C016-404A-8387-AA0B86615B16}"/>
                  </a:ext>
                </a:extLst>
              </p:cNvPr>
              <p:cNvSpPr>
                <a:spLocks noRot="1" noChangeAspect="1" noMove="1" noResize="1" noEditPoints="1" noAdjustHandles="1" noChangeArrowheads="1" noChangeShapeType="1" noTextEdit="1"/>
              </p:cNvSpPr>
              <p:nvPr/>
            </p:nvSpPr>
            <p:spPr>
              <a:xfrm>
                <a:off x="1896459" y="4630023"/>
                <a:ext cx="2796704" cy="1164657"/>
              </a:xfrm>
              <a:prstGeom prst="flowChartProcess">
                <a:avLst/>
              </a:prstGeom>
              <a:blipFill>
                <a:blip r:embed="rId8"/>
                <a:stretch>
                  <a:fillRect/>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流程圖: 程序 20">
                <a:extLst>
                  <a:ext uri="{FF2B5EF4-FFF2-40B4-BE49-F238E27FC236}">
                    <a16:creationId xmlns:a16="http://schemas.microsoft.com/office/drawing/2014/main" id="{10CD8931-3301-4642-B370-62CACB300BCD}"/>
                  </a:ext>
                </a:extLst>
              </p:cNvPr>
              <p:cNvSpPr/>
              <p:nvPr/>
            </p:nvSpPr>
            <p:spPr>
              <a:xfrm>
                <a:off x="5750231" y="4633099"/>
                <a:ext cx="1472912" cy="584735"/>
              </a:xfrm>
              <a:prstGeom prst="flowChartProcess">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chemeClr val="tx1"/>
                    </a:solidFill>
                    <a:latin typeface="Cambria Math" panose="02040503050406030204" pitchFamily="18" charset="0"/>
                    <a:ea typeface="Cambria Math" panose="02040503050406030204" pitchFamily="18" charset="0"/>
                  </a:rPr>
                  <a:t>[</a:t>
                </a:r>
                <a:r>
                  <a:rPr lang="zh-TW" altLang="en-US" sz="2000" i="1" dirty="0">
                    <a:solidFill>
                      <a:schemeClr val="tx1"/>
                    </a:solidFill>
                    <a:latin typeface="Cambria Math" panose="02040503050406030204" pitchFamily="18" charset="0"/>
                  </a:rPr>
                  <a:t> </a:t>
                </a:r>
                <a14:m>
                  <m:oMath xmlns:m="http://schemas.openxmlformats.org/officeDocument/2006/math">
                    <m:sSub>
                      <m:sSubPr>
                        <m:ctrlPr>
                          <a:rPr lang="en-US" altLang="zh-TW" sz="2000" i="1" smtClean="0">
                            <a:solidFill>
                              <a:schemeClr val="tx1"/>
                            </a:solidFill>
                            <a:latin typeface="Cambria Math" panose="02040503050406030204" pitchFamily="18" charset="0"/>
                            <a:ea typeface="Cambria Math" panose="02040503050406030204" pitchFamily="18" charset="0"/>
                          </a:rPr>
                        </m:ctrlPr>
                      </m:sSubPr>
                      <m:e>
                        <m:r>
                          <a:rPr lang="en-US" altLang="zh-TW" sz="2000" b="0" i="1" smtClean="0">
                            <a:solidFill>
                              <a:schemeClr val="tx1"/>
                            </a:solidFill>
                            <a:latin typeface="Cambria Math" panose="02040503050406030204" pitchFamily="18" charset="0"/>
                            <a:ea typeface="Cambria Math" panose="02040503050406030204" pitchFamily="18" charset="0"/>
                          </a:rPr>
                          <m:t>𝐻</m:t>
                        </m:r>
                      </m:e>
                      <m:sub>
                        <m:r>
                          <m:rPr>
                            <m:sty m:val="p"/>
                          </m:rPr>
                          <a:rPr lang="en-US" altLang="zh-TW" sz="2000" i="1">
                            <a:solidFill>
                              <a:schemeClr val="tx1"/>
                            </a:solidFill>
                            <a:latin typeface="Cambria Math" panose="02040503050406030204" pitchFamily="18" charset="0"/>
                            <a:ea typeface="Cambria Math" panose="02040503050406030204" pitchFamily="18" charset="0"/>
                          </a:rPr>
                          <m:t>n</m:t>
                        </m:r>
                        <m:r>
                          <a:rPr lang="en-US" altLang="zh-TW" sz="2000" b="0" i="1" smtClean="0">
                            <a:solidFill>
                              <a:schemeClr val="tx1"/>
                            </a:solidFill>
                            <a:latin typeface="Cambria Math" panose="02040503050406030204" pitchFamily="18" charset="0"/>
                            <a:ea typeface="Cambria Math" panose="02040503050406030204" pitchFamily="18" charset="0"/>
                          </a:rPr>
                          <m:t>,</m:t>
                        </m:r>
                        <m:r>
                          <m:rPr>
                            <m:sty m:val="p"/>
                          </m:rPr>
                          <a:rPr lang="en-US" altLang="zh-TW" sz="2000" i="1">
                            <a:solidFill>
                              <a:schemeClr val="tx1"/>
                            </a:solidFill>
                            <a:latin typeface="Cambria Math" panose="02040503050406030204" pitchFamily="18" charset="0"/>
                            <a:ea typeface="Cambria Math" panose="02040503050406030204" pitchFamily="18" charset="0"/>
                          </a:rPr>
                          <m:t>m</m:t>
                        </m:r>
                        <m:r>
                          <a:rPr lang="en-US" altLang="zh-TW" sz="2000" b="0" i="1" smtClean="0">
                            <a:solidFill>
                              <a:schemeClr val="tx1"/>
                            </a:solidFill>
                            <a:latin typeface="Cambria Math" panose="02040503050406030204" pitchFamily="18" charset="0"/>
                            <a:ea typeface="Cambria Math" panose="02040503050406030204" pitchFamily="18" charset="0"/>
                          </a:rPr>
                          <m:t>,</m:t>
                        </m:r>
                        <m:r>
                          <m:rPr>
                            <m:sty m:val="p"/>
                          </m:rPr>
                          <a:rPr lang="en-US" altLang="zh-TW" sz="2000" i="1">
                            <a:solidFill>
                              <a:schemeClr val="tx1"/>
                            </a:solidFill>
                            <a:latin typeface="Cambria Math" panose="02040503050406030204" pitchFamily="18" charset="0"/>
                            <a:ea typeface="Cambria Math" panose="02040503050406030204" pitchFamily="18" charset="0"/>
                          </a:rPr>
                          <m:t>k</m:t>
                        </m:r>
                        <m:r>
                          <a:rPr lang="en-US" altLang="zh-TW" sz="2000" b="0" i="1" smtClean="0">
                            <a:solidFill>
                              <a:schemeClr val="tx1"/>
                            </a:solidFill>
                            <a:latin typeface="Cambria Math" panose="02040503050406030204" pitchFamily="18" charset="0"/>
                            <a:ea typeface="Cambria Math" panose="02040503050406030204" pitchFamily="18" charset="0"/>
                          </a:rPr>
                          <m:t>,</m:t>
                        </m:r>
                        <m:r>
                          <a:rPr lang="en-US" altLang="zh-TW" sz="2000" b="0" i="1" smtClean="0">
                            <a:solidFill>
                              <a:schemeClr val="tx1"/>
                            </a:solidFill>
                            <a:latin typeface="Cambria Math" panose="02040503050406030204" pitchFamily="18" charset="0"/>
                            <a:ea typeface="Cambria Math" panose="02040503050406030204" pitchFamily="18" charset="0"/>
                          </a:rPr>
                          <m:t>𝑝</m:t>
                        </m:r>
                        <m:r>
                          <a:rPr lang="en-US" altLang="zh-TW" sz="2000" i="1">
                            <a:solidFill>
                              <a:schemeClr val="tx1"/>
                            </a:solidFill>
                            <a:latin typeface="Cambria Math" panose="02040503050406030204" pitchFamily="18" charset="0"/>
                            <a:ea typeface="Cambria Math" panose="02040503050406030204" pitchFamily="18" charset="0"/>
                          </a:rPr>
                          <m:t>+</m:t>
                        </m:r>
                        <m:r>
                          <a:rPr lang="en-US" altLang="zh-TW" sz="2000" i="1" smtClean="0">
                            <a:solidFill>
                              <a:schemeClr val="tx1"/>
                            </a:solidFill>
                            <a:latin typeface="Cambria Math" panose="02040503050406030204" pitchFamily="18" charset="0"/>
                            <a:ea typeface="Cambria Math" panose="02040503050406030204" pitchFamily="18" charset="0"/>
                          </a:rPr>
                          <m:t>1</m:t>
                        </m:r>
                      </m:sub>
                    </m:sSub>
                    <m:r>
                      <a:rPr lang="en-US" altLang="zh-TW" sz="2000" i="1">
                        <a:solidFill>
                          <a:schemeClr val="tx1"/>
                        </a:solidFill>
                        <a:latin typeface="Cambria Math" panose="02040503050406030204" pitchFamily="18" charset="0"/>
                        <a:ea typeface="Cambria Math" panose="02040503050406030204" pitchFamily="18" charset="0"/>
                      </a:rPr>
                      <m:t>]</m:t>
                    </m:r>
                  </m:oMath>
                </a14:m>
                <a:endParaRPr lang="en-US" altLang="zh-TW" sz="2000" i="1" dirty="0">
                  <a:solidFill>
                    <a:schemeClr val="tx1"/>
                  </a:solidFill>
                  <a:latin typeface="Cambria Math" panose="02040503050406030204" pitchFamily="18" charset="0"/>
                  <a:ea typeface="Cambria Math" panose="02040503050406030204" pitchFamily="18" charset="0"/>
                </a:endParaRPr>
              </a:p>
            </p:txBody>
          </p:sp>
        </mc:Choice>
        <mc:Fallback xmlns="">
          <p:sp>
            <p:nvSpPr>
              <p:cNvPr id="21" name="流程圖: 程序 20">
                <a:extLst>
                  <a:ext uri="{FF2B5EF4-FFF2-40B4-BE49-F238E27FC236}">
                    <a16:creationId xmlns:a16="http://schemas.microsoft.com/office/drawing/2014/main" id="{10CD8931-3301-4642-B370-62CACB300BCD}"/>
                  </a:ext>
                </a:extLst>
              </p:cNvPr>
              <p:cNvSpPr>
                <a:spLocks noRot="1" noChangeAspect="1" noMove="1" noResize="1" noEditPoints="1" noAdjustHandles="1" noChangeArrowheads="1" noChangeShapeType="1" noTextEdit="1"/>
              </p:cNvSpPr>
              <p:nvPr/>
            </p:nvSpPr>
            <p:spPr>
              <a:xfrm>
                <a:off x="5750231" y="4633099"/>
                <a:ext cx="1472912" cy="584735"/>
              </a:xfrm>
              <a:prstGeom prst="flowChartProcess">
                <a:avLst/>
              </a:prstGeom>
              <a:blipFill>
                <a:blip r:embed="rId9"/>
                <a:stretch>
                  <a:fillRect l="-3239" r="-810"/>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C8060428-5E42-47D5-80F2-BED7AF92051C}"/>
                  </a:ext>
                </a:extLst>
              </p:cNvPr>
              <p:cNvSpPr txBox="1"/>
              <p:nvPr/>
            </p:nvSpPr>
            <p:spPr>
              <a:xfrm>
                <a:off x="7682337" y="4389776"/>
                <a:ext cx="587020"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3200" i="1" smtClean="0">
                          <a:solidFill>
                            <a:schemeClr val="bg1"/>
                          </a:solidFill>
                          <a:latin typeface="Cambria Math" panose="02040503050406030204" pitchFamily="18" charset="0"/>
                        </a:rPr>
                        <m:t>…</m:t>
                      </m:r>
                    </m:oMath>
                  </m:oMathPara>
                </a14:m>
                <a:endParaRPr lang="zh-TW" altLang="en-US" sz="3200" dirty="0">
                  <a:solidFill>
                    <a:schemeClr val="bg1"/>
                  </a:solidFill>
                </a:endParaRPr>
              </a:p>
            </p:txBody>
          </p:sp>
        </mc:Choice>
        <mc:Fallback xmlns="">
          <p:sp>
            <p:nvSpPr>
              <p:cNvPr id="22" name="文字方塊 21">
                <a:extLst>
                  <a:ext uri="{FF2B5EF4-FFF2-40B4-BE49-F238E27FC236}">
                    <a16:creationId xmlns:a16="http://schemas.microsoft.com/office/drawing/2014/main" id="{C8060428-5E42-47D5-80F2-BED7AF92051C}"/>
                  </a:ext>
                </a:extLst>
              </p:cNvPr>
              <p:cNvSpPr txBox="1">
                <a:spLocks noRot="1" noChangeAspect="1" noMove="1" noResize="1" noEditPoints="1" noAdjustHandles="1" noChangeArrowheads="1" noChangeShapeType="1" noTextEdit="1"/>
              </p:cNvSpPr>
              <p:nvPr/>
            </p:nvSpPr>
            <p:spPr>
              <a:xfrm>
                <a:off x="7682337" y="4389776"/>
                <a:ext cx="587020" cy="584775"/>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BC2640B0-ACEC-4F31-9106-4DFCC1712045}"/>
                  </a:ext>
                </a:extLst>
              </p:cNvPr>
              <p:cNvSpPr txBox="1"/>
              <p:nvPr/>
            </p:nvSpPr>
            <p:spPr>
              <a:xfrm>
                <a:off x="783664" y="4389777"/>
                <a:ext cx="587020"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3200" i="1" smtClean="0">
                          <a:solidFill>
                            <a:schemeClr val="bg1"/>
                          </a:solidFill>
                          <a:latin typeface="Cambria Math" panose="02040503050406030204" pitchFamily="18" charset="0"/>
                        </a:rPr>
                        <m:t>…</m:t>
                      </m:r>
                    </m:oMath>
                  </m:oMathPara>
                </a14:m>
                <a:endParaRPr lang="zh-TW" altLang="en-US" sz="3200" dirty="0">
                  <a:solidFill>
                    <a:schemeClr val="bg1"/>
                  </a:solidFill>
                </a:endParaRPr>
              </a:p>
            </p:txBody>
          </p:sp>
        </mc:Choice>
        <mc:Fallback xmlns="">
          <p:sp>
            <p:nvSpPr>
              <p:cNvPr id="23" name="文字方塊 22">
                <a:extLst>
                  <a:ext uri="{FF2B5EF4-FFF2-40B4-BE49-F238E27FC236}">
                    <a16:creationId xmlns:a16="http://schemas.microsoft.com/office/drawing/2014/main" id="{BC2640B0-ACEC-4F31-9106-4DFCC1712045}"/>
                  </a:ext>
                </a:extLst>
              </p:cNvPr>
              <p:cNvSpPr txBox="1">
                <a:spLocks noRot="1" noChangeAspect="1" noMove="1" noResize="1" noEditPoints="1" noAdjustHandles="1" noChangeArrowheads="1" noChangeShapeType="1" noTextEdit="1"/>
              </p:cNvSpPr>
              <p:nvPr/>
            </p:nvSpPr>
            <p:spPr>
              <a:xfrm>
                <a:off x="783664" y="4389777"/>
                <a:ext cx="587020" cy="584775"/>
              </a:xfrm>
              <a:prstGeom prst="rect">
                <a:avLst/>
              </a:prstGeom>
              <a:blipFill>
                <a:blip r:embed="rId11"/>
                <a:stretch>
                  <a:fillRect/>
                </a:stretch>
              </a:blipFill>
            </p:spPr>
            <p:txBody>
              <a:bodyPr/>
              <a:lstStyle/>
              <a:p>
                <a:r>
                  <a:rPr lang="zh-TW" altLang="en-US">
                    <a:noFill/>
                  </a:rPr>
                  <a:t> </a:t>
                </a:r>
              </a:p>
            </p:txBody>
          </p:sp>
        </mc:Fallback>
      </mc:AlternateContent>
      <p:sp>
        <p:nvSpPr>
          <p:cNvPr id="24" name="矩形 23">
            <a:extLst>
              <a:ext uri="{FF2B5EF4-FFF2-40B4-BE49-F238E27FC236}">
                <a16:creationId xmlns:a16="http://schemas.microsoft.com/office/drawing/2014/main" id="{7E0B504A-DCCB-42F3-964B-53EAF0D47592}"/>
              </a:ext>
            </a:extLst>
          </p:cNvPr>
          <p:cNvSpPr/>
          <p:nvPr/>
        </p:nvSpPr>
        <p:spPr>
          <a:xfrm>
            <a:off x="3030651" y="5842379"/>
            <a:ext cx="528320" cy="2856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rgbClr val="BDD7EE"/>
                </a:solidFill>
                <a:latin typeface="Times New Roman" panose="02020603050405020304" pitchFamily="18" charset="0"/>
                <a:cs typeface="Times New Roman" panose="02020603050405020304" pitchFamily="18" charset="0"/>
              </a:rPr>
              <a:t>RX</a:t>
            </a:r>
            <a:endParaRPr lang="zh-TW" altLang="en-US" b="1" dirty="0">
              <a:solidFill>
                <a:srgbClr val="BDD7EE"/>
              </a:solidFill>
              <a:latin typeface="Times New Roman" panose="02020603050405020304" pitchFamily="18" charset="0"/>
              <a:cs typeface="Times New Roman" panose="02020603050405020304" pitchFamily="18" charset="0"/>
            </a:endParaRPr>
          </a:p>
        </p:txBody>
      </p:sp>
      <p:sp>
        <p:nvSpPr>
          <p:cNvPr id="25" name="文字方塊 24">
            <a:extLst>
              <a:ext uri="{FF2B5EF4-FFF2-40B4-BE49-F238E27FC236}">
                <a16:creationId xmlns:a16="http://schemas.microsoft.com/office/drawing/2014/main" id="{EAB60DD6-F115-462A-A2AC-FEFA03DA4CFF}"/>
              </a:ext>
            </a:extLst>
          </p:cNvPr>
          <p:cNvSpPr txBox="1"/>
          <p:nvPr/>
        </p:nvSpPr>
        <p:spPr>
          <a:xfrm>
            <a:off x="1402877" y="5086016"/>
            <a:ext cx="505267" cy="369332"/>
          </a:xfrm>
          <a:prstGeom prst="rect">
            <a:avLst/>
          </a:prstGeom>
          <a:noFill/>
        </p:spPr>
        <p:txBody>
          <a:bodyPr wrap="none" rtlCol="0">
            <a:spAutoFit/>
          </a:bodyPr>
          <a:lstStyle/>
          <a:p>
            <a:r>
              <a:rPr lang="en-US" altLang="zh-TW" b="1" dirty="0">
                <a:solidFill>
                  <a:srgbClr val="BDD7EE"/>
                </a:solidFill>
                <a:latin typeface="Times New Roman" panose="02020603050405020304" pitchFamily="18" charset="0"/>
                <a:cs typeface="Times New Roman" panose="02020603050405020304" pitchFamily="18" charset="0"/>
              </a:rPr>
              <a:t>TX</a:t>
            </a:r>
            <a:endParaRPr lang="zh-TW" altLang="en-US" b="1" dirty="0">
              <a:solidFill>
                <a:srgbClr val="BDD7EE"/>
              </a:solidFill>
              <a:latin typeface="Times New Roman" panose="02020603050405020304" pitchFamily="18" charset="0"/>
              <a:cs typeface="Times New Roman" panose="02020603050405020304" pitchFamily="18" charset="0"/>
            </a:endParaRPr>
          </a:p>
        </p:txBody>
      </p:sp>
      <p:sp>
        <p:nvSpPr>
          <p:cNvPr id="26" name="手繪多邊形: 圖案 25">
            <a:extLst>
              <a:ext uri="{FF2B5EF4-FFF2-40B4-BE49-F238E27FC236}">
                <a16:creationId xmlns:a16="http://schemas.microsoft.com/office/drawing/2014/main" id="{C591C52D-7538-48E8-BB47-A01D4C3ACAC2}"/>
              </a:ext>
            </a:extLst>
          </p:cNvPr>
          <p:cNvSpPr/>
          <p:nvPr/>
        </p:nvSpPr>
        <p:spPr>
          <a:xfrm rot="10800000">
            <a:off x="8042402" y="3571415"/>
            <a:ext cx="226623" cy="2478333"/>
          </a:xfrm>
          <a:custGeom>
            <a:avLst/>
            <a:gdLst>
              <a:gd name="connsiteX0" fmla="*/ 243840 w 243840"/>
              <a:gd name="connsiteY0" fmla="*/ 0 h 2159000"/>
              <a:gd name="connsiteX1" fmla="*/ 0 w 243840"/>
              <a:gd name="connsiteY1" fmla="*/ 0 h 2159000"/>
              <a:gd name="connsiteX2" fmla="*/ 0 w 243840"/>
              <a:gd name="connsiteY2" fmla="*/ 2159000 h 2159000"/>
              <a:gd name="connsiteX3" fmla="*/ 238760 w 243840"/>
              <a:gd name="connsiteY3" fmla="*/ 2159000 h 2159000"/>
            </a:gdLst>
            <a:ahLst/>
            <a:cxnLst>
              <a:cxn ang="0">
                <a:pos x="connsiteX0" y="connsiteY0"/>
              </a:cxn>
              <a:cxn ang="0">
                <a:pos x="connsiteX1" y="connsiteY1"/>
              </a:cxn>
              <a:cxn ang="0">
                <a:pos x="connsiteX2" y="connsiteY2"/>
              </a:cxn>
              <a:cxn ang="0">
                <a:pos x="connsiteX3" y="connsiteY3"/>
              </a:cxn>
            </a:cxnLst>
            <a:rect l="l" t="t" r="r" b="b"/>
            <a:pathLst>
              <a:path w="243840" h="2159000">
                <a:moveTo>
                  <a:pt x="243840" y="0"/>
                </a:moveTo>
                <a:lnTo>
                  <a:pt x="0" y="0"/>
                </a:lnTo>
                <a:lnTo>
                  <a:pt x="0" y="2159000"/>
                </a:lnTo>
                <a:lnTo>
                  <a:pt x="238760" y="2159000"/>
                </a:lnTo>
              </a:path>
            </a:pathLst>
          </a:custGeom>
          <a:ln w="19050">
            <a:solidFill>
              <a:schemeClr val="bg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dirty="0"/>
          </a:p>
        </p:txBody>
      </p:sp>
      <p:sp>
        <p:nvSpPr>
          <p:cNvPr id="27" name="文字方塊 26">
            <a:extLst>
              <a:ext uri="{FF2B5EF4-FFF2-40B4-BE49-F238E27FC236}">
                <a16:creationId xmlns:a16="http://schemas.microsoft.com/office/drawing/2014/main" id="{037FC3B8-2553-40C3-BC39-346DB30DA4CB}"/>
              </a:ext>
            </a:extLst>
          </p:cNvPr>
          <p:cNvSpPr txBox="1"/>
          <p:nvPr/>
        </p:nvSpPr>
        <p:spPr>
          <a:xfrm rot="18510011">
            <a:off x="1535801" y="3888441"/>
            <a:ext cx="1470694" cy="461665"/>
          </a:xfrm>
          <a:prstGeom prst="rect">
            <a:avLst/>
          </a:prstGeom>
          <a:noFill/>
        </p:spPr>
        <p:txBody>
          <a:bodyPr wrap="square" rtlCol="0">
            <a:spAutoFit/>
          </a:bodyPr>
          <a:lstStyle/>
          <a:p>
            <a:r>
              <a:rPr lang="en-US" altLang="zh-TW" sz="2400" dirty="0"/>
              <a:t>-------------</a:t>
            </a:r>
            <a:endParaRPr lang="zh-TW" altLang="en-US" sz="2400" dirty="0"/>
          </a:p>
        </p:txBody>
      </p:sp>
      <p:sp>
        <p:nvSpPr>
          <p:cNvPr id="28" name="文字方塊 27">
            <a:extLst>
              <a:ext uri="{FF2B5EF4-FFF2-40B4-BE49-F238E27FC236}">
                <a16:creationId xmlns:a16="http://schemas.microsoft.com/office/drawing/2014/main" id="{BE8428E3-8FF0-4100-A6D7-20EC2545B744}"/>
              </a:ext>
            </a:extLst>
          </p:cNvPr>
          <p:cNvSpPr txBox="1"/>
          <p:nvPr/>
        </p:nvSpPr>
        <p:spPr>
          <a:xfrm rot="18510011">
            <a:off x="4339686" y="3902293"/>
            <a:ext cx="1470694" cy="461665"/>
          </a:xfrm>
          <a:prstGeom prst="rect">
            <a:avLst/>
          </a:prstGeom>
          <a:noFill/>
        </p:spPr>
        <p:txBody>
          <a:bodyPr wrap="square" rtlCol="0">
            <a:spAutoFit/>
          </a:bodyPr>
          <a:lstStyle/>
          <a:p>
            <a:r>
              <a:rPr lang="en-US" altLang="zh-TW" sz="2400" dirty="0"/>
              <a:t>-------------</a:t>
            </a:r>
            <a:endParaRPr lang="zh-TW" altLang="en-US" sz="2400" dirty="0"/>
          </a:p>
        </p:txBody>
      </p:sp>
      <p:sp>
        <p:nvSpPr>
          <p:cNvPr id="29" name="文字方塊 28">
            <a:extLst>
              <a:ext uri="{FF2B5EF4-FFF2-40B4-BE49-F238E27FC236}">
                <a16:creationId xmlns:a16="http://schemas.microsoft.com/office/drawing/2014/main" id="{1A0DB62D-0982-4721-A42C-EA95E09DB52E}"/>
              </a:ext>
            </a:extLst>
          </p:cNvPr>
          <p:cNvSpPr txBox="1"/>
          <p:nvPr/>
        </p:nvSpPr>
        <p:spPr>
          <a:xfrm rot="18510011">
            <a:off x="4339353" y="5058416"/>
            <a:ext cx="1470694" cy="461665"/>
          </a:xfrm>
          <a:prstGeom prst="rect">
            <a:avLst/>
          </a:prstGeom>
          <a:noFill/>
        </p:spPr>
        <p:txBody>
          <a:bodyPr wrap="square" rtlCol="0">
            <a:spAutoFit/>
          </a:bodyPr>
          <a:lstStyle/>
          <a:p>
            <a:r>
              <a:rPr lang="en-US" altLang="zh-TW" sz="2400" dirty="0"/>
              <a:t>-------------</a:t>
            </a:r>
            <a:endParaRPr lang="zh-TW" altLang="en-US" sz="2400" dirty="0"/>
          </a:p>
        </p:txBody>
      </p:sp>
      <p:sp>
        <p:nvSpPr>
          <p:cNvPr id="30" name="文字方塊 29">
            <a:extLst>
              <a:ext uri="{FF2B5EF4-FFF2-40B4-BE49-F238E27FC236}">
                <a16:creationId xmlns:a16="http://schemas.microsoft.com/office/drawing/2014/main" id="{23C16D34-8AB2-45C2-9ED9-12D9EE7E6CDA}"/>
              </a:ext>
            </a:extLst>
          </p:cNvPr>
          <p:cNvSpPr txBox="1"/>
          <p:nvPr/>
        </p:nvSpPr>
        <p:spPr>
          <a:xfrm rot="18502101">
            <a:off x="1482869" y="3836050"/>
            <a:ext cx="1261884" cy="369332"/>
          </a:xfrm>
          <a:prstGeom prst="rect">
            <a:avLst/>
          </a:prstGeom>
          <a:noFill/>
        </p:spPr>
        <p:txBody>
          <a:bodyPr wrap="none" rtlCol="0">
            <a:spAutoFit/>
          </a:bodyPr>
          <a:lstStyle/>
          <a:p>
            <a:r>
              <a:rPr lang="en-US" altLang="zh-TW" b="1" dirty="0">
                <a:solidFill>
                  <a:srgbClr val="FFABAB"/>
                </a:solidFill>
                <a:latin typeface="Times New Roman" panose="02020603050405020304" pitchFamily="18" charset="0"/>
                <a:cs typeface="Times New Roman" panose="02020603050405020304" pitchFamily="18" charset="0"/>
              </a:rPr>
              <a:t>Subcarrier</a:t>
            </a:r>
            <a:endParaRPr lang="zh-TW" altLang="en-US" b="1" dirty="0">
              <a:solidFill>
                <a:srgbClr val="FFABAB"/>
              </a:solidFill>
              <a:latin typeface="Times New Roman" panose="02020603050405020304" pitchFamily="18" charset="0"/>
              <a:cs typeface="Times New Roman" panose="02020603050405020304" pitchFamily="18" charset="0"/>
            </a:endParaRPr>
          </a:p>
        </p:txBody>
      </p:sp>
      <p:cxnSp>
        <p:nvCxnSpPr>
          <p:cNvPr id="31" name="直線接點 30">
            <a:extLst>
              <a:ext uri="{FF2B5EF4-FFF2-40B4-BE49-F238E27FC236}">
                <a16:creationId xmlns:a16="http://schemas.microsoft.com/office/drawing/2014/main" id="{5949DA7C-86D6-49C5-95BC-BF334EB2E1E1}"/>
              </a:ext>
            </a:extLst>
          </p:cNvPr>
          <p:cNvCxnSpPr/>
          <p:nvPr/>
        </p:nvCxnSpPr>
        <p:spPr>
          <a:xfrm>
            <a:off x="896975" y="3261949"/>
            <a:ext cx="7258738" cy="0"/>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cxnSp>
        <p:nvCxnSpPr>
          <p:cNvPr id="32" name="直線接點 31">
            <a:extLst>
              <a:ext uri="{FF2B5EF4-FFF2-40B4-BE49-F238E27FC236}">
                <a16:creationId xmlns:a16="http://schemas.microsoft.com/office/drawing/2014/main" id="{88EA20FF-23C7-4503-8B4D-B550E8B512B6}"/>
              </a:ext>
            </a:extLst>
          </p:cNvPr>
          <p:cNvCxnSpPr>
            <a:cxnSpLocks/>
          </p:cNvCxnSpPr>
          <p:nvPr/>
        </p:nvCxnSpPr>
        <p:spPr>
          <a:xfrm flipV="1">
            <a:off x="3986362" y="3269982"/>
            <a:ext cx="0" cy="130107"/>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cxnSp>
        <p:nvCxnSpPr>
          <p:cNvPr id="33" name="直線接點 32">
            <a:extLst>
              <a:ext uri="{FF2B5EF4-FFF2-40B4-BE49-F238E27FC236}">
                <a16:creationId xmlns:a16="http://schemas.microsoft.com/office/drawing/2014/main" id="{17DE6174-E34F-41B8-A334-2227242B499F}"/>
              </a:ext>
            </a:extLst>
          </p:cNvPr>
          <p:cNvCxnSpPr>
            <a:cxnSpLocks/>
          </p:cNvCxnSpPr>
          <p:nvPr/>
        </p:nvCxnSpPr>
        <p:spPr>
          <a:xfrm flipV="1">
            <a:off x="6662928" y="3262635"/>
            <a:ext cx="0" cy="130107"/>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cxnSp>
        <p:nvCxnSpPr>
          <p:cNvPr id="34" name="直線接點 33">
            <a:extLst>
              <a:ext uri="{FF2B5EF4-FFF2-40B4-BE49-F238E27FC236}">
                <a16:creationId xmlns:a16="http://schemas.microsoft.com/office/drawing/2014/main" id="{2528310D-C28C-47D7-BD53-891654627B51}"/>
              </a:ext>
            </a:extLst>
          </p:cNvPr>
          <p:cNvCxnSpPr>
            <a:cxnSpLocks/>
          </p:cNvCxnSpPr>
          <p:nvPr/>
        </p:nvCxnSpPr>
        <p:spPr>
          <a:xfrm flipV="1">
            <a:off x="7839795" y="3260641"/>
            <a:ext cx="0" cy="130107"/>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737F1F4E-7039-43DF-B473-5BDF6F070602}"/>
                  </a:ext>
                </a:extLst>
              </p:cNvPr>
              <p:cNvSpPr txBox="1"/>
              <p:nvPr/>
            </p:nvSpPr>
            <p:spPr>
              <a:xfrm>
                <a:off x="3814044" y="3299805"/>
                <a:ext cx="352276"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1600" i="1" smtClean="0">
                          <a:solidFill>
                            <a:schemeClr val="bg1"/>
                          </a:solidFill>
                          <a:latin typeface="Cambria Math" panose="02040503050406030204" pitchFamily="18" charset="0"/>
                        </a:rPr>
                        <m:t>𝑝</m:t>
                      </m:r>
                    </m:oMath>
                  </m:oMathPara>
                </a14:m>
                <a:endParaRPr lang="zh-TW" altLang="en-US" sz="1600" b="1" dirty="0">
                  <a:solidFill>
                    <a:schemeClr val="bg1"/>
                  </a:solidFill>
                  <a:latin typeface="Times New Roman" panose="02020603050405020304" pitchFamily="18" charset="0"/>
                  <a:cs typeface="Times New Roman" panose="02020603050405020304" pitchFamily="18" charset="0"/>
                </a:endParaRPr>
              </a:p>
            </p:txBody>
          </p:sp>
        </mc:Choice>
        <mc:Fallback xmlns="">
          <p:sp>
            <p:nvSpPr>
              <p:cNvPr id="35" name="文字方塊 34">
                <a:extLst>
                  <a:ext uri="{FF2B5EF4-FFF2-40B4-BE49-F238E27FC236}">
                    <a16:creationId xmlns:a16="http://schemas.microsoft.com/office/drawing/2014/main" id="{737F1F4E-7039-43DF-B473-5BDF6F070602}"/>
                  </a:ext>
                </a:extLst>
              </p:cNvPr>
              <p:cNvSpPr txBox="1">
                <a:spLocks noRot="1" noChangeAspect="1" noMove="1" noResize="1" noEditPoints="1" noAdjustHandles="1" noChangeArrowheads="1" noChangeShapeType="1" noTextEdit="1"/>
              </p:cNvSpPr>
              <p:nvPr/>
            </p:nvSpPr>
            <p:spPr>
              <a:xfrm>
                <a:off x="3814044" y="3299805"/>
                <a:ext cx="352276" cy="338554"/>
              </a:xfrm>
              <a:prstGeom prst="rect">
                <a:avLst/>
              </a:prstGeom>
              <a:blipFill>
                <a:blip r:embed="rId12"/>
                <a:stretch>
                  <a:fillRect b="-53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文字方塊 35">
                <a:extLst>
                  <a:ext uri="{FF2B5EF4-FFF2-40B4-BE49-F238E27FC236}">
                    <a16:creationId xmlns:a16="http://schemas.microsoft.com/office/drawing/2014/main" id="{CEC4E2E1-CAF1-4282-BE6A-775A96AB6A78}"/>
                  </a:ext>
                </a:extLst>
              </p:cNvPr>
              <p:cNvSpPr txBox="1"/>
              <p:nvPr/>
            </p:nvSpPr>
            <p:spPr>
              <a:xfrm>
                <a:off x="6378587" y="3308272"/>
                <a:ext cx="568682" cy="338554"/>
              </a:xfrm>
              <a:prstGeom prst="rect">
                <a:avLst/>
              </a:prstGeom>
              <a:noFill/>
            </p:spPr>
            <p:txBody>
              <a:bodyPr wrap="none" rtlCol="0">
                <a:spAutoFit/>
              </a:bodyPr>
              <a:lstStyle/>
              <a:p>
                <a14:m>
                  <m:oMath xmlns:m="http://schemas.openxmlformats.org/officeDocument/2006/math">
                    <m:r>
                      <a:rPr lang="en-US" altLang="zh-TW" sz="1600" i="1" smtClean="0">
                        <a:solidFill>
                          <a:schemeClr val="bg1"/>
                        </a:solidFill>
                        <a:latin typeface="Cambria Math" panose="02040503050406030204" pitchFamily="18" charset="0"/>
                        <a:ea typeface="Cambria Math" panose="02040503050406030204" pitchFamily="18" charset="0"/>
                      </a:rPr>
                      <m:t>𝑝</m:t>
                    </m:r>
                  </m:oMath>
                </a14:m>
                <a:r>
                  <a:rPr lang="en-US" altLang="zh-TW" sz="16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+1</a:t>
                </a:r>
                <a:endParaRPr lang="zh-TW" altLang="en-US" sz="1600" dirty="0">
                  <a:solidFill>
                    <a:schemeClr val="bg1"/>
                  </a:solidFill>
                  <a:latin typeface="Cambria Math" panose="02040503050406030204" pitchFamily="18" charset="0"/>
                  <a:cs typeface="Times New Roman" panose="02020603050405020304" pitchFamily="18" charset="0"/>
                </a:endParaRPr>
              </a:p>
            </p:txBody>
          </p:sp>
        </mc:Choice>
        <mc:Fallback xmlns="">
          <p:sp>
            <p:nvSpPr>
              <p:cNvPr id="36" name="文字方塊 35">
                <a:extLst>
                  <a:ext uri="{FF2B5EF4-FFF2-40B4-BE49-F238E27FC236}">
                    <a16:creationId xmlns:a16="http://schemas.microsoft.com/office/drawing/2014/main" id="{CEC4E2E1-CAF1-4282-BE6A-775A96AB6A78}"/>
                  </a:ext>
                </a:extLst>
              </p:cNvPr>
              <p:cNvSpPr txBox="1">
                <a:spLocks noRot="1" noChangeAspect="1" noMove="1" noResize="1" noEditPoints="1" noAdjustHandles="1" noChangeArrowheads="1" noChangeShapeType="1" noTextEdit="1"/>
              </p:cNvSpPr>
              <p:nvPr/>
            </p:nvSpPr>
            <p:spPr>
              <a:xfrm>
                <a:off x="6378587" y="3308272"/>
                <a:ext cx="568682" cy="338554"/>
              </a:xfrm>
              <a:prstGeom prst="rect">
                <a:avLst/>
              </a:prstGeom>
              <a:blipFill>
                <a:blip r:embed="rId13"/>
                <a:stretch>
                  <a:fillRect t="-7273" r="-4255" b="-21818"/>
                </a:stretch>
              </a:blipFill>
            </p:spPr>
            <p:txBody>
              <a:bodyPr/>
              <a:lstStyle/>
              <a:p>
                <a:r>
                  <a:rPr lang="zh-TW" altLang="en-US">
                    <a:noFill/>
                  </a:rPr>
                  <a:t> </a:t>
                </a:r>
              </a:p>
            </p:txBody>
          </p:sp>
        </mc:Fallback>
      </mc:AlternateContent>
      <p:sp>
        <p:nvSpPr>
          <p:cNvPr id="37" name="文字方塊 36">
            <a:extLst>
              <a:ext uri="{FF2B5EF4-FFF2-40B4-BE49-F238E27FC236}">
                <a16:creationId xmlns:a16="http://schemas.microsoft.com/office/drawing/2014/main" id="{39275D40-46D2-4B5C-A13F-1AEF18C2D3AE}"/>
              </a:ext>
            </a:extLst>
          </p:cNvPr>
          <p:cNvSpPr txBox="1"/>
          <p:nvPr/>
        </p:nvSpPr>
        <p:spPr>
          <a:xfrm>
            <a:off x="3837532" y="2934859"/>
            <a:ext cx="1473480" cy="369332"/>
          </a:xfrm>
          <a:prstGeom prst="rect">
            <a:avLst/>
          </a:prstGeom>
          <a:noFill/>
        </p:spPr>
        <p:txBody>
          <a:bodyPr wrap="none" rtlCol="0">
            <a:spAutoFit/>
          </a:bodyPr>
          <a:lstStyle/>
          <a:p>
            <a:r>
              <a:rPr lang="en-US" altLang="zh-TW" b="1" dirty="0">
                <a:solidFill>
                  <a:schemeClr val="accent6">
                    <a:lumMod val="40000"/>
                    <a:lumOff val="60000"/>
                  </a:schemeClr>
                </a:solidFill>
                <a:latin typeface="Times New Roman" panose="02020603050405020304" pitchFamily="18" charset="0"/>
                <a:cs typeface="Times New Roman" panose="02020603050405020304" pitchFamily="18" charset="0"/>
              </a:rPr>
              <a:t>Packet</a:t>
            </a:r>
            <a:r>
              <a:rPr lang="zh-TW" altLang="en-US" b="1" dirty="0">
                <a:solidFill>
                  <a:schemeClr val="accent6">
                    <a:lumMod val="40000"/>
                    <a:lumOff val="60000"/>
                  </a:schemeClr>
                </a:solidFill>
                <a:latin typeface="Times New Roman" panose="02020603050405020304" pitchFamily="18" charset="0"/>
                <a:cs typeface="Times New Roman" panose="02020603050405020304" pitchFamily="18" charset="0"/>
              </a:rPr>
              <a:t> </a:t>
            </a:r>
            <a:r>
              <a:rPr lang="en-US" altLang="zh-TW" b="1" dirty="0">
                <a:solidFill>
                  <a:schemeClr val="accent6">
                    <a:lumMod val="40000"/>
                    <a:lumOff val="60000"/>
                  </a:schemeClr>
                </a:solidFill>
                <a:latin typeface="Times New Roman" panose="02020603050405020304" pitchFamily="18" charset="0"/>
                <a:cs typeface="Times New Roman" panose="02020603050405020304" pitchFamily="18" charset="0"/>
              </a:rPr>
              <a:t>Index</a:t>
            </a:r>
            <a:endParaRPr lang="zh-TW" altLang="en-US" b="1" dirty="0">
              <a:solidFill>
                <a:schemeClr val="accent6">
                  <a:lumMod val="40000"/>
                  <a:lumOff val="60000"/>
                </a:schemeClr>
              </a:solidFill>
              <a:latin typeface="Times New Roman" panose="02020603050405020304" pitchFamily="18" charset="0"/>
              <a:cs typeface="Times New Roman" panose="02020603050405020304" pitchFamily="18" charset="0"/>
            </a:endParaRPr>
          </a:p>
        </p:txBody>
      </p:sp>
      <p:sp>
        <p:nvSpPr>
          <p:cNvPr id="38" name="箭號: 向右 37">
            <a:extLst>
              <a:ext uri="{FF2B5EF4-FFF2-40B4-BE49-F238E27FC236}">
                <a16:creationId xmlns:a16="http://schemas.microsoft.com/office/drawing/2014/main" id="{B31A7E6E-0297-4A03-A66E-E7460C9749B9}"/>
              </a:ext>
            </a:extLst>
          </p:cNvPr>
          <p:cNvSpPr/>
          <p:nvPr/>
        </p:nvSpPr>
        <p:spPr>
          <a:xfrm>
            <a:off x="8421115" y="4695106"/>
            <a:ext cx="999642" cy="208435"/>
          </a:xfrm>
          <a:prstGeom prst="righ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9" name="流程圖: 程序 38">
                <a:extLst>
                  <a:ext uri="{FF2B5EF4-FFF2-40B4-BE49-F238E27FC236}">
                    <a16:creationId xmlns:a16="http://schemas.microsoft.com/office/drawing/2014/main" id="{AB78019F-1A7D-4B3F-82C5-62A49A3ABA5C}"/>
                  </a:ext>
                </a:extLst>
              </p:cNvPr>
              <p:cNvSpPr/>
              <p:nvPr/>
            </p:nvSpPr>
            <p:spPr>
              <a:xfrm>
                <a:off x="9553583" y="4546090"/>
                <a:ext cx="1324099" cy="584735"/>
              </a:xfrm>
              <a:prstGeom prst="flowChartProcess">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dirty="0">
                    <a:solidFill>
                      <a:schemeClr val="bg1"/>
                    </a:solidFill>
                    <a:ea typeface="Cambria Math" panose="02040503050406030204" pitchFamily="18" charset="0"/>
                  </a:rPr>
                  <a:t> </a:t>
                </a:r>
                <a14:m>
                  <m:oMath xmlns:m="http://schemas.openxmlformats.org/officeDocument/2006/math">
                    <m:sSub>
                      <m:sSubPr>
                        <m:ctrlPr>
                          <a:rPr lang="en-US" altLang="zh-TW" sz="2000" i="1" smtClean="0">
                            <a:solidFill>
                              <a:schemeClr val="bg1"/>
                            </a:solidFill>
                            <a:latin typeface="Cambria Math" panose="02040503050406030204" pitchFamily="18" charset="0"/>
                            <a:ea typeface="Cambria Math" panose="02040503050406030204" pitchFamily="18" charset="0"/>
                          </a:rPr>
                        </m:ctrlPr>
                      </m:sSubPr>
                      <m:e>
                        <m:r>
                          <a:rPr lang="en-US" altLang="zh-TW" sz="2000" b="0" i="1" smtClean="0">
                            <a:solidFill>
                              <a:schemeClr val="bg1"/>
                            </a:solidFill>
                            <a:latin typeface="Cambria Math" panose="02040503050406030204" pitchFamily="18" charset="0"/>
                            <a:ea typeface="Cambria Math" panose="02040503050406030204" pitchFamily="18" charset="0"/>
                          </a:rPr>
                          <m:t>𝐻</m:t>
                        </m:r>
                      </m:e>
                      <m:sub>
                        <m:r>
                          <a:rPr lang="en-US" altLang="zh-TW" sz="2000" b="0" i="1" smtClean="0">
                            <a:solidFill>
                              <a:schemeClr val="bg1"/>
                            </a:solidFill>
                            <a:latin typeface="Cambria Math" panose="02040503050406030204" pitchFamily="18" charset="0"/>
                            <a:ea typeface="Cambria Math" panose="02040503050406030204" pitchFamily="18" charset="0"/>
                          </a:rPr>
                          <m:t> </m:t>
                        </m:r>
                        <m:r>
                          <m:rPr>
                            <m:sty m:val="p"/>
                          </m:rPr>
                          <a:rPr lang="en-US" altLang="zh-TW" sz="2000" i="1">
                            <a:solidFill>
                              <a:schemeClr val="bg1"/>
                            </a:solidFill>
                            <a:latin typeface="Cambria Math" panose="02040503050406030204" pitchFamily="18" charset="0"/>
                            <a:ea typeface="Cambria Math" panose="02040503050406030204" pitchFamily="18" charset="0"/>
                          </a:rPr>
                          <m:t>n</m:t>
                        </m:r>
                        <m:r>
                          <a:rPr lang="en-US" altLang="zh-TW" sz="2000" b="0" i="1" smtClean="0">
                            <a:solidFill>
                              <a:schemeClr val="bg1"/>
                            </a:solidFill>
                            <a:latin typeface="Cambria Math" panose="02040503050406030204" pitchFamily="18" charset="0"/>
                            <a:ea typeface="Cambria Math" panose="02040503050406030204" pitchFamily="18" charset="0"/>
                          </a:rPr>
                          <m:t>,</m:t>
                        </m:r>
                        <m:r>
                          <m:rPr>
                            <m:sty m:val="p"/>
                          </m:rPr>
                          <a:rPr lang="en-US" altLang="zh-TW" sz="2000" i="1">
                            <a:solidFill>
                              <a:schemeClr val="bg1"/>
                            </a:solidFill>
                            <a:latin typeface="Cambria Math" panose="02040503050406030204" pitchFamily="18" charset="0"/>
                            <a:ea typeface="Cambria Math" panose="02040503050406030204" pitchFamily="18" charset="0"/>
                          </a:rPr>
                          <m:t>m</m:t>
                        </m:r>
                        <m:r>
                          <a:rPr lang="en-US" altLang="zh-TW" sz="2000" b="0" i="1" smtClean="0">
                            <a:solidFill>
                              <a:schemeClr val="bg1"/>
                            </a:solidFill>
                            <a:latin typeface="Cambria Math" panose="02040503050406030204" pitchFamily="18" charset="0"/>
                            <a:ea typeface="Cambria Math" panose="02040503050406030204" pitchFamily="18" charset="0"/>
                          </a:rPr>
                          <m:t>,</m:t>
                        </m:r>
                        <m:r>
                          <m:rPr>
                            <m:sty m:val="p"/>
                          </m:rPr>
                          <a:rPr lang="en-US" altLang="zh-TW" sz="2000" i="1">
                            <a:solidFill>
                              <a:schemeClr val="bg1"/>
                            </a:solidFill>
                            <a:latin typeface="Cambria Math" panose="02040503050406030204" pitchFamily="18" charset="0"/>
                            <a:ea typeface="Cambria Math" panose="02040503050406030204" pitchFamily="18" charset="0"/>
                          </a:rPr>
                          <m:t>k</m:t>
                        </m:r>
                        <m:r>
                          <a:rPr lang="en-US" altLang="zh-TW" sz="2000" b="0" i="1" smtClean="0">
                            <a:solidFill>
                              <a:schemeClr val="bg1"/>
                            </a:solidFill>
                            <a:latin typeface="Cambria Math" panose="02040503050406030204" pitchFamily="18" charset="0"/>
                            <a:ea typeface="Cambria Math" panose="02040503050406030204" pitchFamily="18" charset="0"/>
                          </a:rPr>
                          <m:t>,</m:t>
                        </m:r>
                        <m:r>
                          <a:rPr lang="en-US" altLang="zh-TW" sz="2000" b="0" i="1" smtClean="0">
                            <a:solidFill>
                              <a:schemeClr val="bg1"/>
                            </a:solidFill>
                            <a:latin typeface="Cambria Math" panose="02040503050406030204" pitchFamily="18" charset="0"/>
                            <a:ea typeface="Cambria Math" panose="02040503050406030204" pitchFamily="18" charset="0"/>
                          </a:rPr>
                          <m:t>𝑝</m:t>
                        </m:r>
                      </m:sub>
                    </m:sSub>
                  </m:oMath>
                </a14:m>
                <a:endParaRPr lang="en-US" altLang="zh-TW" sz="2000" i="1" dirty="0">
                  <a:solidFill>
                    <a:schemeClr val="bg1"/>
                  </a:solidFill>
                  <a:latin typeface="Cambria Math" panose="02040503050406030204" pitchFamily="18" charset="0"/>
                  <a:ea typeface="Cambria Math" panose="02040503050406030204" pitchFamily="18" charset="0"/>
                </a:endParaRPr>
              </a:p>
            </p:txBody>
          </p:sp>
        </mc:Choice>
        <mc:Fallback xmlns="">
          <p:sp>
            <p:nvSpPr>
              <p:cNvPr id="39" name="流程圖: 程序 38">
                <a:extLst>
                  <a:ext uri="{FF2B5EF4-FFF2-40B4-BE49-F238E27FC236}">
                    <a16:creationId xmlns:a16="http://schemas.microsoft.com/office/drawing/2014/main" id="{AB78019F-1A7D-4B3F-82C5-62A49A3ABA5C}"/>
                  </a:ext>
                </a:extLst>
              </p:cNvPr>
              <p:cNvSpPr>
                <a:spLocks noRot="1" noChangeAspect="1" noMove="1" noResize="1" noEditPoints="1" noAdjustHandles="1" noChangeArrowheads="1" noChangeShapeType="1" noTextEdit="1"/>
              </p:cNvSpPr>
              <p:nvPr/>
            </p:nvSpPr>
            <p:spPr>
              <a:xfrm>
                <a:off x="9553583" y="4546090"/>
                <a:ext cx="1324099" cy="584735"/>
              </a:xfrm>
              <a:prstGeom prst="flowChartProcess">
                <a:avLst/>
              </a:prstGeom>
              <a:blipFill>
                <a:blip r:embed="rId14"/>
                <a:stretch>
                  <a:fillRect/>
                </a:stretch>
              </a:blipFill>
              <a:ln w="28575">
                <a:noFill/>
              </a:ln>
            </p:spPr>
            <p:txBody>
              <a:bodyPr/>
              <a:lstStyle/>
              <a:p>
                <a:r>
                  <a:rPr lang="zh-TW" altLang="en-US">
                    <a:noFill/>
                  </a:rPr>
                  <a:t> </a:t>
                </a:r>
              </a:p>
            </p:txBody>
          </p:sp>
        </mc:Fallback>
      </mc:AlternateContent>
      <p:cxnSp>
        <p:nvCxnSpPr>
          <p:cNvPr id="40" name="直線單箭頭接點 39">
            <a:extLst>
              <a:ext uri="{FF2B5EF4-FFF2-40B4-BE49-F238E27FC236}">
                <a16:creationId xmlns:a16="http://schemas.microsoft.com/office/drawing/2014/main" id="{CD26E9C7-767A-4F4C-A92D-E306FC4B7013}"/>
              </a:ext>
            </a:extLst>
          </p:cNvPr>
          <p:cNvCxnSpPr>
            <a:cxnSpLocks/>
          </p:cNvCxnSpPr>
          <p:nvPr/>
        </p:nvCxnSpPr>
        <p:spPr>
          <a:xfrm flipH="1" flipV="1">
            <a:off x="9716186" y="4290038"/>
            <a:ext cx="298203" cy="431320"/>
          </a:xfrm>
          <a:prstGeom prst="straightConnector1">
            <a:avLst/>
          </a:prstGeom>
          <a:ln w="285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id="{37309F52-C916-4C25-9A61-FA8F232F1E4A}"/>
              </a:ext>
            </a:extLst>
          </p:cNvPr>
          <p:cNvCxnSpPr>
            <a:cxnSpLocks/>
          </p:cNvCxnSpPr>
          <p:nvPr/>
        </p:nvCxnSpPr>
        <p:spPr>
          <a:xfrm flipH="1" flipV="1">
            <a:off x="9990445" y="4278978"/>
            <a:ext cx="212889" cy="442380"/>
          </a:xfrm>
          <a:prstGeom prst="straightConnector1">
            <a:avLst/>
          </a:prstGeom>
          <a:ln w="285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矩形 41">
            <a:extLst>
              <a:ext uri="{FF2B5EF4-FFF2-40B4-BE49-F238E27FC236}">
                <a16:creationId xmlns:a16="http://schemas.microsoft.com/office/drawing/2014/main" id="{BED7EDCA-C38E-4DFC-A535-E3264444ADE8}"/>
              </a:ext>
            </a:extLst>
          </p:cNvPr>
          <p:cNvSpPr/>
          <p:nvPr/>
        </p:nvSpPr>
        <p:spPr>
          <a:xfrm>
            <a:off x="8416837" y="3614406"/>
            <a:ext cx="1681065" cy="5847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b="1" u="sng" dirty="0">
                <a:ln w="3175">
                  <a:noFill/>
                </a:ln>
                <a:solidFill>
                  <a:schemeClr val="accent1">
                    <a:lumMod val="40000"/>
                    <a:lumOff val="60000"/>
                  </a:schemeClr>
                </a:solidFill>
                <a:latin typeface="Times New Roman" panose="02020603050405020304" pitchFamily="18" charset="0"/>
                <a:cs typeface="Times New Roman" panose="02020603050405020304" pitchFamily="18" charset="0"/>
              </a:rPr>
              <a:t>Spatial</a:t>
            </a:r>
            <a:r>
              <a:rPr lang="zh-TW" altLang="en-US" sz="1600" b="1" u="sng" dirty="0">
                <a:ln w="3175">
                  <a:noFill/>
                </a:ln>
                <a:solidFill>
                  <a:schemeClr val="accent1">
                    <a:lumMod val="40000"/>
                    <a:lumOff val="60000"/>
                  </a:schemeClr>
                </a:solidFill>
                <a:latin typeface="Times New Roman" panose="02020603050405020304" pitchFamily="18" charset="0"/>
                <a:cs typeface="Times New Roman" panose="02020603050405020304" pitchFamily="18" charset="0"/>
              </a:rPr>
              <a:t> </a:t>
            </a:r>
            <a:r>
              <a:rPr lang="en-US" altLang="zh-TW" sz="1600" b="1" u="sng" dirty="0">
                <a:ln w="3175">
                  <a:noFill/>
                </a:ln>
                <a:solidFill>
                  <a:schemeClr val="accent1">
                    <a:lumMod val="40000"/>
                    <a:lumOff val="60000"/>
                  </a:schemeClr>
                </a:solidFill>
                <a:latin typeface="Times New Roman" panose="02020603050405020304" pitchFamily="18" charset="0"/>
                <a:cs typeface="Times New Roman" panose="02020603050405020304" pitchFamily="18" charset="0"/>
              </a:rPr>
              <a:t>Domain</a:t>
            </a:r>
          </a:p>
          <a:p>
            <a:pPr algn="ctr"/>
            <a:r>
              <a:rPr lang="en-US" altLang="zh-TW" sz="1600" b="1" dirty="0">
                <a:ln w="3175">
                  <a:noFill/>
                </a:ln>
                <a:solidFill>
                  <a:schemeClr val="accent1">
                    <a:lumMod val="40000"/>
                    <a:lumOff val="60000"/>
                  </a:schemeClr>
                </a:solidFill>
                <a:latin typeface="Times New Roman" panose="02020603050405020304" pitchFamily="18" charset="0"/>
                <a:cs typeface="Times New Roman" panose="02020603050405020304" pitchFamily="18" charset="0"/>
              </a:rPr>
              <a:t>#TX</a:t>
            </a:r>
            <a:r>
              <a:rPr lang="zh-TW" altLang="en-US" sz="1600" b="1" dirty="0">
                <a:ln w="3175">
                  <a:noFill/>
                </a:ln>
                <a:solidFill>
                  <a:schemeClr val="accent1">
                    <a:lumMod val="40000"/>
                    <a:lumOff val="60000"/>
                  </a:schemeClr>
                </a:solidFill>
                <a:latin typeface="Times New Roman" panose="02020603050405020304" pitchFamily="18" charset="0"/>
                <a:cs typeface="Times New Roman" panose="02020603050405020304" pitchFamily="18" charset="0"/>
              </a:rPr>
              <a:t>  </a:t>
            </a:r>
            <a:r>
              <a:rPr lang="en-US" altLang="zh-TW" sz="1600" b="1" dirty="0">
                <a:ln w="3175">
                  <a:noFill/>
                </a:ln>
                <a:solidFill>
                  <a:schemeClr val="accent1">
                    <a:lumMod val="40000"/>
                    <a:lumOff val="60000"/>
                  </a:schemeClr>
                </a:solidFill>
                <a:latin typeface="Times New Roman" panose="02020603050405020304" pitchFamily="18" charset="0"/>
                <a:cs typeface="Times New Roman" panose="02020603050405020304" pitchFamily="18" charset="0"/>
              </a:rPr>
              <a:t>#RX</a:t>
            </a:r>
            <a:endParaRPr lang="zh-TW" altLang="en-US" sz="1600" b="1" dirty="0">
              <a:ln w="3175">
                <a:noFill/>
              </a:ln>
              <a:solidFill>
                <a:schemeClr val="accent1">
                  <a:lumMod val="40000"/>
                  <a:lumOff val="60000"/>
                </a:schemeClr>
              </a:solidFill>
              <a:latin typeface="Times New Roman" panose="02020603050405020304" pitchFamily="18" charset="0"/>
              <a:cs typeface="Times New Roman" panose="02020603050405020304" pitchFamily="18" charset="0"/>
            </a:endParaRPr>
          </a:p>
        </p:txBody>
      </p:sp>
      <p:sp>
        <p:nvSpPr>
          <p:cNvPr id="43" name="矩形 42">
            <a:extLst>
              <a:ext uri="{FF2B5EF4-FFF2-40B4-BE49-F238E27FC236}">
                <a16:creationId xmlns:a16="http://schemas.microsoft.com/office/drawing/2014/main" id="{4CC9E90B-3E2A-4EFF-9DFB-25D9CB686509}"/>
              </a:ext>
            </a:extLst>
          </p:cNvPr>
          <p:cNvSpPr/>
          <p:nvPr/>
        </p:nvSpPr>
        <p:spPr>
          <a:xfrm>
            <a:off x="9077315" y="5427194"/>
            <a:ext cx="2061791" cy="5847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b="1" u="sng" dirty="0">
                <a:solidFill>
                  <a:srgbClr val="FFABAB"/>
                </a:solidFill>
                <a:latin typeface="Times New Roman" panose="02020603050405020304" pitchFamily="18" charset="0"/>
                <a:cs typeface="Times New Roman" panose="02020603050405020304" pitchFamily="18" charset="0"/>
              </a:rPr>
              <a:t>Frequency</a:t>
            </a:r>
            <a:r>
              <a:rPr lang="zh-TW" altLang="en-US" sz="1600" b="1" u="sng" dirty="0">
                <a:solidFill>
                  <a:srgbClr val="FFABAB"/>
                </a:solidFill>
                <a:latin typeface="Times New Roman" panose="02020603050405020304" pitchFamily="18" charset="0"/>
                <a:cs typeface="Times New Roman" panose="02020603050405020304" pitchFamily="18" charset="0"/>
              </a:rPr>
              <a:t> </a:t>
            </a:r>
            <a:r>
              <a:rPr lang="en-US" altLang="zh-TW" sz="1600" b="1" u="sng" dirty="0">
                <a:solidFill>
                  <a:srgbClr val="FFABAB"/>
                </a:solidFill>
                <a:latin typeface="Times New Roman" panose="02020603050405020304" pitchFamily="18" charset="0"/>
                <a:cs typeface="Times New Roman" panose="02020603050405020304" pitchFamily="18" charset="0"/>
              </a:rPr>
              <a:t>Domain</a:t>
            </a:r>
          </a:p>
          <a:p>
            <a:pPr algn="ctr"/>
            <a:r>
              <a:rPr lang="en-US" altLang="zh-TW" sz="1600" b="1" dirty="0">
                <a:solidFill>
                  <a:srgbClr val="FFABAB"/>
                </a:solidFill>
                <a:latin typeface="Times New Roman" panose="02020603050405020304" pitchFamily="18" charset="0"/>
                <a:cs typeface="Times New Roman" panose="02020603050405020304" pitchFamily="18" charset="0"/>
              </a:rPr>
              <a:t>#Subcarrier</a:t>
            </a:r>
          </a:p>
        </p:txBody>
      </p:sp>
      <p:sp>
        <p:nvSpPr>
          <p:cNvPr id="44" name="矩形 43">
            <a:extLst>
              <a:ext uri="{FF2B5EF4-FFF2-40B4-BE49-F238E27FC236}">
                <a16:creationId xmlns:a16="http://schemas.microsoft.com/office/drawing/2014/main" id="{418FB34B-E02D-401A-B06F-E69A38AA561F}"/>
              </a:ext>
            </a:extLst>
          </p:cNvPr>
          <p:cNvSpPr/>
          <p:nvPr/>
        </p:nvSpPr>
        <p:spPr>
          <a:xfrm>
            <a:off x="9990445" y="3612970"/>
            <a:ext cx="1440254" cy="5847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b="1" u="sng" dirty="0">
                <a:solidFill>
                  <a:schemeClr val="accent6">
                    <a:lumMod val="40000"/>
                    <a:lumOff val="60000"/>
                  </a:schemeClr>
                </a:solidFill>
                <a:latin typeface="Times New Roman" panose="02020603050405020304" pitchFamily="18" charset="0"/>
                <a:cs typeface="Times New Roman" panose="02020603050405020304" pitchFamily="18" charset="0"/>
              </a:rPr>
              <a:t>Time</a:t>
            </a:r>
            <a:r>
              <a:rPr lang="zh-TW" altLang="en-US" sz="1600" b="1" u="sng" dirty="0">
                <a:solidFill>
                  <a:schemeClr val="accent6">
                    <a:lumMod val="40000"/>
                    <a:lumOff val="60000"/>
                  </a:schemeClr>
                </a:solidFill>
                <a:latin typeface="Times New Roman" panose="02020603050405020304" pitchFamily="18" charset="0"/>
                <a:cs typeface="Times New Roman" panose="02020603050405020304" pitchFamily="18" charset="0"/>
              </a:rPr>
              <a:t> </a:t>
            </a:r>
            <a:r>
              <a:rPr lang="en-US" altLang="zh-TW" sz="1600" b="1" u="sng" dirty="0">
                <a:solidFill>
                  <a:schemeClr val="accent6">
                    <a:lumMod val="40000"/>
                    <a:lumOff val="60000"/>
                  </a:schemeClr>
                </a:solidFill>
                <a:latin typeface="Times New Roman" panose="02020603050405020304" pitchFamily="18" charset="0"/>
                <a:cs typeface="Times New Roman" panose="02020603050405020304" pitchFamily="18" charset="0"/>
              </a:rPr>
              <a:t>Domain</a:t>
            </a:r>
          </a:p>
          <a:p>
            <a:pPr algn="ctr"/>
            <a:r>
              <a:rPr lang="en-US" altLang="zh-TW" sz="1600" b="1" dirty="0">
                <a:solidFill>
                  <a:schemeClr val="accent6">
                    <a:lumMod val="40000"/>
                    <a:lumOff val="60000"/>
                  </a:schemeClr>
                </a:solidFill>
                <a:latin typeface="Times New Roman" panose="02020603050405020304" pitchFamily="18" charset="0"/>
                <a:cs typeface="Times New Roman" panose="02020603050405020304" pitchFamily="18" charset="0"/>
              </a:rPr>
              <a:t>#Packets</a:t>
            </a:r>
            <a:endParaRPr lang="zh-TW" altLang="en-US" sz="1600" b="1" dirty="0">
              <a:solidFill>
                <a:schemeClr val="accent6">
                  <a:lumMod val="40000"/>
                  <a:lumOff val="60000"/>
                </a:schemeClr>
              </a:solidFill>
              <a:latin typeface="Times New Roman" panose="02020603050405020304" pitchFamily="18" charset="0"/>
              <a:cs typeface="Times New Roman" panose="02020603050405020304" pitchFamily="18" charset="0"/>
            </a:endParaRPr>
          </a:p>
        </p:txBody>
      </p:sp>
      <p:cxnSp>
        <p:nvCxnSpPr>
          <p:cNvPr id="45" name="直線單箭頭接點 44">
            <a:extLst>
              <a:ext uri="{FF2B5EF4-FFF2-40B4-BE49-F238E27FC236}">
                <a16:creationId xmlns:a16="http://schemas.microsoft.com/office/drawing/2014/main" id="{B7DACC54-2462-4B4F-80E4-139A0C33C032}"/>
              </a:ext>
            </a:extLst>
          </p:cNvPr>
          <p:cNvCxnSpPr>
            <a:cxnSpLocks/>
          </p:cNvCxnSpPr>
          <p:nvPr/>
        </p:nvCxnSpPr>
        <p:spPr>
          <a:xfrm flipV="1">
            <a:off x="10572908" y="4278977"/>
            <a:ext cx="0" cy="542548"/>
          </a:xfrm>
          <a:prstGeom prst="straightConnector1">
            <a:avLst/>
          </a:prstGeom>
          <a:ln w="28575">
            <a:solidFill>
              <a:schemeClr val="accent6">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a:extLst>
              <a:ext uri="{FF2B5EF4-FFF2-40B4-BE49-F238E27FC236}">
                <a16:creationId xmlns:a16="http://schemas.microsoft.com/office/drawing/2014/main" id="{EE4271F5-2747-4F9A-B0E3-63FCADDDFBCF}"/>
              </a:ext>
            </a:extLst>
          </p:cNvPr>
          <p:cNvCxnSpPr>
            <a:cxnSpLocks/>
          </p:cNvCxnSpPr>
          <p:nvPr/>
        </p:nvCxnSpPr>
        <p:spPr>
          <a:xfrm flipH="1">
            <a:off x="10330816" y="5005908"/>
            <a:ext cx="75431" cy="392030"/>
          </a:xfrm>
          <a:prstGeom prst="straightConnector1">
            <a:avLst/>
          </a:prstGeom>
          <a:ln w="28575">
            <a:solidFill>
              <a:srgbClr val="FFABA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54968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2">
            <a:extLst>
              <a:ext uri="{FF2B5EF4-FFF2-40B4-BE49-F238E27FC236}">
                <a16:creationId xmlns:a16="http://schemas.microsoft.com/office/drawing/2014/main" id="{C6AD5501-D743-494B-AC11-7AE216AA9047}"/>
              </a:ext>
            </a:extLst>
          </p:cNvPr>
          <p:cNvPicPr>
            <a:picLocks noChangeAspect="1"/>
          </p:cNvPicPr>
          <p:nvPr/>
        </p:nvPicPr>
        <p:blipFill>
          <a:blip r:embed="rId3"/>
          <a:stretch>
            <a:fillRect/>
          </a:stretch>
        </p:blipFill>
        <p:spPr>
          <a:xfrm>
            <a:off x="970489" y="904644"/>
            <a:ext cx="866752" cy="1505411"/>
          </a:xfrm>
          <a:prstGeom prst="rect">
            <a:avLst/>
          </a:prstGeom>
        </p:spPr>
      </p:pic>
      <p:pic>
        <p:nvPicPr>
          <p:cNvPr id="5" name="图片 1">
            <a:extLst>
              <a:ext uri="{FF2B5EF4-FFF2-40B4-BE49-F238E27FC236}">
                <a16:creationId xmlns:a16="http://schemas.microsoft.com/office/drawing/2014/main" id="{6DA6C1A7-65E6-4F8B-B3EE-970D60B38ECE}"/>
              </a:ext>
            </a:extLst>
          </p:cNvPr>
          <p:cNvPicPr>
            <a:picLocks noChangeAspect="1"/>
          </p:cNvPicPr>
          <p:nvPr/>
        </p:nvPicPr>
        <p:blipFill>
          <a:blip r:embed="rId4"/>
          <a:stretch>
            <a:fillRect/>
          </a:stretch>
        </p:blipFill>
        <p:spPr>
          <a:xfrm>
            <a:off x="1837242" y="729942"/>
            <a:ext cx="3899416" cy="927407"/>
          </a:xfrm>
          <a:prstGeom prst="rect">
            <a:avLst/>
          </a:prstGeom>
        </p:spPr>
      </p:pic>
      <p:sp>
        <p:nvSpPr>
          <p:cNvPr id="48" name="內容版面配置區 2">
            <a:extLst>
              <a:ext uri="{FF2B5EF4-FFF2-40B4-BE49-F238E27FC236}">
                <a16:creationId xmlns:a16="http://schemas.microsoft.com/office/drawing/2014/main" id="{6BB4B053-52E5-4BAA-9A39-315F9D9E5B5E}"/>
              </a:ext>
            </a:extLst>
          </p:cNvPr>
          <p:cNvSpPr txBox="1">
            <a:spLocks/>
          </p:cNvSpPr>
          <p:nvPr/>
        </p:nvSpPr>
        <p:spPr>
          <a:xfrm>
            <a:off x="1688867" y="5519820"/>
            <a:ext cx="9024048" cy="9649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zh-TW" altLang="en-US" sz="2000" dirty="0">
                <a:solidFill>
                  <a:schemeClr val="bg1"/>
                </a:solidFill>
                <a:latin typeface="微軟正黑體" panose="020B0604030504040204" pitchFamily="34" charset="-120"/>
                <a:ea typeface="微軟正黑體" panose="020B0604030504040204" pitchFamily="34" charset="-120"/>
              </a:rPr>
              <a:t>將蒐集到的相位 </a:t>
            </a:r>
            <a:r>
              <a:rPr lang="zh-TW" altLang="en-US" sz="2000" b="1" dirty="0">
                <a:solidFill>
                  <a:srgbClr val="FFABAB"/>
                </a:solidFill>
                <a:latin typeface="微軟正黑體" panose="020B0604030504040204" pitchFamily="34" charset="-120"/>
                <a:ea typeface="微軟正黑體" panose="020B0604030504040204" pitchFamily="34" charset="-120"/>
              </a:rPr>
              <a:t>解捲繞</a:t>
            </a:r>
            <a:r>
              <a:rPr lang="zh-TW" altLang="en-US" sz="2000" dirty="0">
                <a:solidFill>
                  <a:schemeClr val="bg1"/>
                </a:solidFill>
                <a:latin typeface="微軟正黑體" panose="020B0604030504040204" pitchFamily="34" charset="-120"/>
                <a:ea typeface="微軟正黑體" panose="020B0604030504040204" pitchFamily="34" charset="-120"/>
              </a:rPr>
              <a:t>，</a:t>
            </a:r>
            <a:r>
              <a:rPr lang="zh-TW" altLang="en-US" sz="2000" b="1" dirty="0">
                <a:solidFill>
                  <a:srgbClr val="BDD7EE"/>
                </a:solidFill>
                <a:latin typeface="微軟正黑體" panose="020B0604030504040204" pitchFamily="34" charset="-120"/>
                <a:ea typeface="微軟正黑體" panose="020B0604030504040204" pitchFamily="34" charset="-120"/>
              </a:rPr>
              <a:t>減去起始相位誤差 </a:t>
            </a:r>
            <a:r>
              <a:rPr lang="zh-TW" altLang="en-US" sz="2000" dirty="0">
                <a:solidFill>
                  <a:schemeClr val="bg1"/>
                </a:solidFill>
                <a:latin typeface="微軟正黑體" panose="020B0604030504040204" pitchFamily="34" charset="-120"/>
                <a:ea typeface="微軟正黑體" panose="020B0604030504040204" pitchFamily="34" charset="-120"/>
              </a:rPr>
              <a:t>以及將相位平均使 </a:t>
            </a:r>
            <a:r>
              <a:rPr lang="zh-TW" altLang="en-US" sz="2000" b="1" dirty="0">
                <a:solidFill>
                  <a:schemeClr val="accent6">
                    <a:lumMod val="40000"/>
                    <a:lumOff val="60000"/>
                  </a:schemeClr>
                </a:solidFill>
                <a:latin typeface="微軟正黑體" panose="020B0604030504040204" pitchFamily="34" charset="-120"/>
                <a:ea typeface="微軟正黑體" panose="020B0604030504040204" pitchFamily="34" charset="-120"/>
              </a:rPr>
              <a:t>雜訊平均並去除</a:t>
            </a:r>
          </a:p>
        </p:txBody>
      </p: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1DA44F6D-2942-4AA4-8A38-6D3BA6B647FC}"/>
                  </a:ext>
                </a:extLst>
              </p:cNvPr>
              <p:cNvSpPr/>
              <p:nvPr/>
            </p:nvSpPr>
            <p:spPr>
              <a:xfrm>
                <a:off x="3058126" y="2818064"/>
                <a:ext cx="4955524" cy="6109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TW" altLang="en-US" i="1" smtClean="0">
                              <a:solidFill>
                                <a:schemeClr val="bg1"/>
                              </a:solidFill>
                              <a:latin typeface="Cambria Math" panose="02040503050406030204" pitchFamily="18" charset="0"/>
                            </a:rPr>
                          </m:ctrlPr>
                        </m:sSubPr>
                        <m:e>
                          <m:r>
                            <a:rPr lang="zh-TW" altLang="en-US" i="1">
                              <a:solidFill>
                                <a:schemeClr val="bg1"/>
                              </a:solidFill>
                              <a:latin typeface="Cambria Math" panose="02040503050406030204" pitchFamily="18" charset="0"/>
                            </a:rPr>
                            <m:t>𝜃</m:t>
                          </m:r>
                        </m:e>
                        <m:sub>
                          <m:r>
                            <a:rPr lang="zh-TW" altLang="en-US" i="1">
                              <a:solidFill>
                                <a:schemeClr val="bg1"/>
                              </a:solidFill>
                              <a:latin typeface="Cambria Math" panose="02040503050406030204" pitchFamily="18" charset="0"/>
                            </a:rPr>
                            <m:t>𝑛</m:t>
                          </m:r>
                          <m:r>
                            <a:rPr lang="zh-TW" altLang="en-US" i="0">
                              <a:solidFill>
                                <a:schemeClr val="bg1"/>
                              </a:solidFill>
                              <a:latin typeface="Cambria Math" panose="02040503050406030204" pitchFamily="18" charset="0"/>
                            </a:rPr>
                            <m:t>,</m:t>
                          </m:r>
                          <m:r>
                            <a:rPr lang="zh-TW" altLang="en-US" i="1">
                              <a:solidFill>
                                <a:schemeClr val="bg1"/>
                              </a:solidFill>
                              <a:latin typeface="Cambria Math" panose="02040503050406030204" pitchFamily="18" charset="0"/>
                            </a:rPr>
                            <m:t>𝑚</m:t>
                          </m:r>
                          <m:r>
                            <a:rPr lang="zh-TW" altLang="en-US" i="0">
                              <a:solidFill>
                                <a:schemeClr val="bg1"/>
                              </a:solidFill>
                              <a:latin typeface="Cambria Math" panose="02040503050406030204" pitchFamily="18" charset="0"/>
                            </a:rPr>
                            <m:t>,</m:t>
                          </m:r>
                          <m:r>
                            <a:rPr lang="zh-TW" altLang="en-US" i="1">
                              <a:solidFill>
                                <a:schemeClr val="bg1"/>
                              </a:solidFill>
                              <a:latin typeface="Cambria Math" panose="02040503050406030204" pitchFamily="18" charset="0"/>
                            </a:rPr>
                            <m:t>𝑘</m:t>
                          </m:r>
                          <m:r>
                            <a:rPr lang="zh-TW" altLang="en-US" i="0">
                              <a:solidFill>
                                <a:schemeClr val="bg1"/>
                              </a:solidFill>
                              <a:latin typeface="Cambria Math" panose="02040503050406030204" pitchFamily="18" charset="0"/>
                            </a:rPr>
                            <m:t>,</m:t>
                          </m:r>
                          <m:r>
                            <a:rPr lang="zh-TW" altLang="en-US" i="1">
                              <a:solidFill>
                                <a:schemeClr val="bg1"/>
                              </a:solidFill>
                              <a:latin typeface="Cambria Math" panose="02040503050406030204" pitchFamily="18" charset="0"/>
                            </a:rPr>
                            <m:t>𝑝</m:t>
                          </m:r>
                        </m:sub>
                      </m:sSub>
                      <m:r>
                        <a:rPr lang="zh-TW" altLang="en-US" i="0">
                          <a:solidFill>
                            <a:schemeClr val="bg1"/>
                          </a:solidFill>
                          <a:latin typeface="Cambria Math" panose="02040503050406030204" pitchFamily="18" charset="0"/>
                        </a:rPr>
                        <m:t>=</m:t>
                      </m:r>
                      <m:sSub>
                        <m:sSubPr>
                          <m:ctrlPr>
                            <a:rPr lang="zh-TW" altLang="en-US" i="1">
                              <a:solidFill>
                                <a:schemeClr val="bg1"/>
                              </a:solidFill>
                              <a:latin typeface="Cambria Math" panose="02040503050406030204" pitchFamily="18" charset="0"/>
                            </a:rPr>
                          </m:ctrlPr>
                        </m:sSubPr>
                        <m:e>
                          <m:acc>
                            <m:accPr>
                              <m:chr m:val="̌"/>
                              <m:ctrlPr>
                                <a:rPr lang="zh-TW" altLang="en-US" i="1">
                                  <a:solidFill>
                                    <a:schemeClr val="bg1"/>
                                  </a:solidFill>
                                  <a:latin typeface="Cambria Math" panose="02040503050406030204" pitchFamily="18" charset="0"/>
                                </a:rPr>
                              </m:ctrlPr>
                            </m:accPr>
                            <m:e>
                              <m:r>
                                <a:rPr lang="zh-TW" altLang="en-US" i="1">
                                  <a:solidFill>
                                    <a:schemeClr val="bg1"/>
                                  </a:solidFill>
                                  <a:latin typeface="Cambria Math" panose="02040503050406030204" pitchFamily="18" charset="0"/>
                                </a:rPr>
                                <m:t>𝜃</m:t>
                              </m:r>
                            </m:e>
                          </m:acc>
                        </m:e>
                        <m:sub>
                          <m:r>
                            <a:rPr lang="zh-TW" altLang="en-US" i="1">
                              <a:solidFill>
                                <a:schemeClr val="bg1"/>
                              </a:solidFill>
                              <a:latin typeface="Cambria Math" panose="02040503050406030204" pitchFamily="18" charset="0"/>
                            </a:rPr>
                            <m:t>𝑛</m:t>
                          </m:r>
                          <m:r>
                            <a:rPr lang="zh-TW" altLang="en-US" i="0">
                              <a:solidFill>
                                <a:schemeClr val="bg1"/>
                              </a:solidFill>
                              <a:latin typeface="Cambria Math" panose="02040503050406030204" pitchFamily="18" charset="0"/>
                            </a:rPr>
                            <m:t>,</m:t>
                          </m:r>
                          <m:r>
                            <a:rPr lang="zh-TW" altLang="en-US" i="1">
                              <a:solidFill>
                                <a:schemeClr val="bg1"/>
                              </a:solidFill>
                              <a:latin typeface="Cambria Math" panose="02040503050406030204" pitchFamily="18" charset="0"/>
                            </a:rPr>
                            <m:t>𝑚</m:t>
                          </m:r>
                          <m:r>
                            <a:rPr lang="zh-TW" altLang="en-US" i="0">
                              <a:solidFill>
                                <a:schemeClr val="bg1"/>
                              </a:solidFill>
                              <a:latin typeface="Cambria Math" panose="02040503050406030204" pitchFamily="18" charset="0"/>
                            </a:rPr>
                            <m:t>,</m:t>
                          </m:r>
                          <m:r>
                            <a:rPr lang="zh-TW" altLang="en-US" i="1">
                              <a:solidFill>
                                <a:schemeClr val="bg1"/>
                              </a:solidFill>
                              <a:latin typeface="Cambria Math" panose="02040503050406030204" pitchFamily="18" charset="0"/>
                            </a:rPr>
                            <m:t>𝑘</m:t>
                          </m:r>
                          <m:r>
                            <a:rPr lang="zh-TW" altLang="en-US" i="0">
                              <a:solidFill>
                                <a:schemeClr val="bg1"/>
                              </a:solidFill>
                              <a:latin typeface="Cambria Math" panose="02040503050406030204" pitchFamily="18" charset="0"/>
                            </a:rPr>
                            <m:t>,</m:t>
                          </m:r>
                          <m:r>
                            <a:rPr lang="zh-TW" altLang="en-US" i="1">
                              <a:solidFill>
                                <a:schemeClr val="bg1"/>
                              </a:solidFill>
                              <a:latin typeface="Cambria Math" panose="02040503050406030204" pitchFamily="18" charset="0"/>
                            </a:rPr>
                            <m:t>𝑝</m:t>
                          </m:r>
                        </m:sub>
                      </m:sSub>
                      <m:r>
                        <a:rPr lang="zh-TW" altLang="en-US" i="0">
                          <a:solidFill>
                            <a:schemeClr val="bg1"/>
                          </a:solidFill>
                          <a:latin typeface="Cambria Math" panose="02040503050406030204" pitchFamily="18" charset="0"/>
                        </a:rPr>
                        <m:t>+</m:t>
                      </m:r>
                      <m:f>
                        <m:fPr>
                          <m:ctrlPr>
                            <a:rPr lang="zh-TW" altLang="en-US" i="1">
                              <a:solidFill>
                                <a:schemeClr val="bg1"/>
                              </a:solidFill>
                              <a:latin typeface="Cambria Math" panose="02040503050406030204" pitchFamily="18" charset="0"/>
                            </a:rPr>
                          </m:ctrlPr>
                        </m:fPr>
                        <m:num>
                          <m:r>
                            <a:rPr lang="zh-TW" altLang="en-US" i="0">
                              <a:solidFill>
                                <a:schemeClr val="bg1"/>
                              </a:solidFill>
                              <a:latin typeface="Cambria Math" panose="02040503050406030204" pitchFamily="18" charset="0"/>
                            </a:rPr>
                            <m:t>2</m:t>
                          </m:r>
                          <m:r>
                            <a:rPr lang="zh-TW" altLang="en-US" i="1">
                              <a:solidFill>
                                <a:schemeClr val="bg1"/>
                              </a:solidFill>
                              <a:latin typeface="Cambria Math" panose="02040503050406030204" pitchFamily="18" charset="0"/>
                            </a:rPr>
                            <m:t>𝜋</m:t>
                          </m:r>
                          <m:sSub>
                            <m:sSubPr>
                              <m:ctrlPr>
                                <a:rPr lang="zh-TW" altLang="en-US" i="1">
                                  <a:solidFill>
                                    <a:schemeClr val="bg1"/>
                                  </a:solidFill>
                                  <a:latin typeface="Cambria Math" panose="02040503050406030204" pitchFamily="18" charset="0"/>
                                </a:rPr>
                              </m:ctrlPr>
                            </m:sSubPr>
                            <m:e>
                              <m:r>
                                <a:rPr lang="zh-TW" altLang="en-US" i="1">
                                  <a:solidFill>
                                    <a:schemeClr val="bg1"/>
                                  </a:solidFill>
                                  <a:latin typeface="Cambria Math" panose="02040503050406030204" pitchFamily="18" charset="0"/>
                                </a:rPr>
                                <m:t>𝐼</m:t>
                              </m:r>
                            </m:e>
                            <m:sub>
                              <m:r>
                                <a:rPr lang="zh-TW" altLang="en-US" i="1">
                                  <a:solidFill>
                                    <a:schemeClr val="bg1"/>
                                  </a:solidFill>
                                  <a:latin typeface="Cambria Math" panose="02040503050406030204" pitchFamily="18" charset="0"/>
                                </a:rPr>
                                <m:t>𝑘</m:t>
                              </m:r>
                            </m:sub>
                          </m:sSub>
                          <m:r>
                            <a:rPr lang="zh-TW" altLang="en-US" i="1">
                              <a:solidFill>
                                <a:schemeClr val="bg1"/>
                              </a:solidFill>
                              <a:latin typeface="Cambria Math" panose="02040503050406030204" pitchFamily="18" charset="0"/>
                            </a:rPr>
                            <m:t>𝛥</m:t>
                          </m:r>
                          <m:r>
                            <a:rPr lang="zh-TW" altLang="en-US" i="1">
                              <a:solidFill>
                                <a:schemeClr val="bg1"/>
                              </a:solidFill>
                              <a:latin typeface="Cambria Math" panose="02040503050406030204" pitchFamily="18" charset="0"/>
                            </a:rPr>
                            <m:t>𝑡</m:t>
                          </m:r>
                        </m:num>
                        <m:den>
                          <m:r>
                            <a:rPr lang="zh-TW" altLang="en-US" i="1">
                              <a:solidFill>
                                <a:schemeClr val="bg1"/>
                              </a:solidFill>
                              <a:latin typeface="Cambria Math" panose="02040503050406030204" pitchFamily="18" charset="0"/>
                            </a:rPr>
                            <m:t>𝑁</m:t>
                          </m:r>
                        </m:den>
                      </m:f>
                      <m:r>
                        <a:rPr lang="zh-TW" altLang="en-US" i="0">
                          <a:solidFill>
                            <a:schemeClr val="bg1"/>
                          </a:solidFill>
                          <a:latin typeface="Cambria Math" panose="02040503050406030204" pitchFamily="18" charset="0"/>
                        </a:rPr>
                        <m:t>+</m:t>
                      </m:r>
                      <m:sSub>
                        <m:sSubPr>
                          <m:ctrlPr>
                            <a:rPr lang="zh-TW" altLang="en-US" i="1">
                              <a:solidFill>
                                <a:schemeClr val="bg1"/>
                              </a:solidFill>
                              <a:latin typeface="Cambria Math" panose="02040503050406030204" pitchFamily="18" charset="0"/>
                            </a:rPr>
                          </m:ctrlPr>
                        </m:sSubPr>
                        <m:e>
                          <m:r>
                            <a:rPr lang="zh-TW" altLang="en-US" i="1">
                              <a:solidFill>
                                <a:schemeClr val="bg1"/>
                              </a:solidFill>
                              <a:latin typeface="Cambria Math" panose="02040503050406030204" pitchFamily="18" charset="0"/>
                            </a:rPr>
                            <m:t>𝛽</m:t>
                          </m:r>
                        </m:e>
                        <m:sub>
                          <m:r>
                            <a:rPr lang="zh-TW" altLang="en-US" i="1">
                              <a:solidFill>
                                <a:schemeClr val="bg1"/>
                              </a:solidFill>
                              <a:latin typeface="Cambria Math" panose="02040503050406030204" pitchFamily="18" charset="0"/>
                            </a:rPr>
                            <m:t>𝑛</m:t>
                          </m:r>
                          <m:r>
                            <a:rPr lang="zh-TW" altLang="en-US" i="0">
                              <a:solidFill>
                                <a:schemeClr val="bg1"/>
                              </a:solidFill>
                              <a:latin typeface="Cambria Math" panose="02040503050406030204" pitchFamily="18" charset="0"/>
                            </a:rPr>
                            <m:t>,</m:t>
                          </m:r>
                          <m:r>
                            <a:rPr lang="zh-TW" altLang="en-US" i="1">
                              <a:solidFill>
                                <a:schemeClr val="bg1"/>
                              </a:solidFill>
                              <a:latin typeface="Cambria Math" panose="02040503050406030204" pitchFamily="18" charset="0"/>
                            </a:rPr>
                            <m:t>𝑚</m:t>
                          </m:r>
                          <m:r>
                            <a:rPr lang="zh-TW" altLang="en-US" i="0">
                              <a:solidFill>
                                <a:schemeClr val="bg1"/>
                              </a:solidFill>
                              <a:latin typeface="Cambria Math" panose="02040503050406030204" pitchFamily="18" charset="0"/>
                            </a:rPr>
                            <m:t>,</m:t>
                          </m:r>
                          <m:r>
                            <a:rPr lang="zh-TW" altLang="en-US" i="1">
                              <a:solidFill>
                                <a:schemeClr val="bg1"/>
                              </a:solidFill>
                              <a:latin typeface="Cambria Math" panose="02040503050406030204" pitchFamily="18" charset="0"/>
                            </a:rPr>
                            <m:t>𝑘</m:t>
                          </m:r>
                          <m:r>
                            <a:rPr lang="zh-TW" altLang="en-US" i="0">
                              <a:solidFill>
                                <a:schemeClr val="bg1"/>
                              </a:solidFill>
                              <a:latin typeface="Cambria Math" panose="02040503050406030204" pitchFamily="18" charset="0"/>
                            </a:rPr>
                            <m:t>,</m:t>
                          </m:r>
                          <m:r>
                            <a:rPr lang="zh-TW" altLang="en-US" i="1">
                              <a:solidFill>
                                <a:schemeClr val="bg1"/>
                              </a:solidFill>
                              <a:latin typeface="Cambria Math" panose="02040503050406030204" pitchFamily="18" charset="0"/>
                            </a:rPr>
                            <m:t>𝑃</m:t>
                          </m:r>
                        </m:sub>
                      </m:sSub>
                      <m:r>
                        <a:rPr lang="zh-TW" altLang="en-US" i="0">
                          <a:solidFill>
                            <a:schemeClr val="bg1"/>
                          </a:solidFill>
                          <a:latin typeface="Cambria Math" panose="02040503050406030204" pitchFamily="18" charset="0"/>
                        </a:rPr>
                        <m:t>+</m:t>
                      </m:r>
                      <m:sSub>
                        <m:sSubPr>
                          <m:ctrlPr>
                            <a:rPr lang="zh-TW" altLang="en-US" i="1">
                              <a:solidFill>
                                <a:schemeClr val="bg1"/>
                              </a:solidFill>
                              <a:latin typeface="Cambria Math" panose="02040503050406030204" pitchFamily="18" charset="0"/>
                            </a:rPr>
                          </m:ctrlPr>
                        </m:sSubPr>
                        <m:e>
                          <m:r>
                            <a:rPr lang="zh-TW" altLang="en-US" i="1">
                              <a:solidFill>
                                <a:schemeClr val="bg1"/>
                              </a:solidFill>
                              <a:latin typeface="Cambria Math" panose="02040503050406030204" pitchFamily="18" charset="0"/>
                            </a:rPr>
                            <m:t>𝑧</m:t>
                          </m:r>
                        </m:e>
                        <m:sub>
                          <m:r>
                            <a:rPr lang="zh-TW" altLang="en-US" i="1">
                              <a:solidFill>
                                <a:schemeClr val="bg1"/>
                              </a:solidFill>
                              <a:latin typeface="Cambria Math" panose="02040503050406030204" pitchFamily="18" charset="0"/>
                            </a:rPr>
                            <m:t>𝑛</m:t>
                          </m:r>
                          <m:r>
                            <a:rPr lang="zh-TW" altLang="en-US" i="0">
                              <a:solidFill>
                                <a:schemeClr val="bg1"/>
                              </a:solidFill>
                              <a:latin typeface="Cambria Math" panose="02040503050406030204" pitchFamily="18" charset="0"/>
                            </a:rPr>
                            <m:t>,</m:t>
                          </m:r>
                          <m:r>
                            <a:rPr lang="zh-TW" altLang="en-US" i="1">
                              <a:solidFill>
                                <a:schemeClr val="bg1"/>
                              </a:solidFill>
                              <a:latin typeface="Cambria Math" panose="02040503050406030204" pitchFamily="18" charset="0"/>
                            </a:rPr>
                            <m:t>𝑚</m:t>
                          </m:r>
                          <m:r>
                            <a:rPr lang="zh-TW" altLang="en-US" i="0">
                              <a:solidFill>
                                <a:schemeClr val="bg1"/>
                              </a:solidFill>
                              <a:latin typeface="Cambria Math" panose="02040503050406030204" pitchFamily="18" charset="0"/>
                            </a:rPr>
                            <m:t>,</m:t>
                          </m:r>
                          <m:r>
                            <a:rPr lang="zh-TW" altLang="en-US" i="1">
                              <a:solidFill>
                                <a:schemeClr val="bg1"/>
                              </a:solidFill>
                              <a:latin typeface="Cambria Math" panose="02040503050406030204" pitchFamily="18" charset="0"/>
                            </a:rPr>
                            <m:t>𝑘</m:t>
                          </m:r>
                          <m:r>
                            <a:rPr lang="zh-TW" altLang="en-US" i="0">
                              <a:solidFill>
                                <a:schemeClr val="bg1"/>
                              </a:solidFill>
                              <a:latin typeface="Cambria Math" panose="02040503050406030204" pitchFamily="18" charset="0"/>
                            </a:rPr>
                            <m:t>,</m:t>
                          </m:r>
                          <m:r>
                            <a:rPr lang="zh-TW" altLang="en-US" i="1">
                              <a:solidFill>
                                <a:schemeClr val="bg1"/>
                              </a:solidFill>
                              <a:latin typeface="Cambria Math" panose="02040503050406030204" pitchFamily="18" charset="0"/>
                            </a:rPr>
                            <m:t>𝑝</m:t>
                          </m:r>
                        </m:sub>
                      </m:sSub>
                    </m:oMath>
                  </m:oMathPara>
                </a14:m>
                <a:endParaRPr lang="zh-TW" altLang="en-US" dirty="0">
                  <a:solidFill>
                    <a:schemeClr val="bg1"/>
                  </a:solidFill>
                </a:endParaRPr>
              </a:p>
            </p:txBody>
          </p:sp>
        </mc:Choice>
        <mc:Fallback xmlns="">
          <p:sp>
            <p:nvSpPr>
              <p:cNvPr id="49" name="矩形 48">
                <a:extLst>
                  <a:ext uri="{FF2B5EF4-FFF2-40B4-BE49-F238E27FC236}">
                    <a16:creationId xmlns:a16="http://schemas.microsoft.com/office/drawing/2014/main" id="{1DA44F6D-2942-4AA4-8A38-6D3BA6B647FC}"/>
                  </a:ext>
                </a:extLst>
              </p:cNvPr>
              <p:cNvSpPr>
                <a:spLocks noRot="1" noChangeAspect="1" noMove="1" noResize="1" noEditPoints="1" noAdjustHandles="1" noChangeArrowheads="1" noChangeShapeType="1" noTextEdit="1"/>
              </p:cNvSpPr>
              <p:nvPr/>
            </p:nvSpPr>
            <p:spPr>
              <a:xfrm>
                <a:off x="3058126" y="2818064"/>
                <a:ext cx="4955524" cy="610936"/>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EAF7E703-9FEB-4326-8B76-ACD505BA835D}"/>
                  </a:ext>
                </a:extLst>
              </p:cNvPr>
              <p:cNvSpPr/>
              <p:nvPr/>
            </p:nvSpPr>
            <p:spPr>
              <a:xfrm>
                <a:off x="3063508" y="3862865"/>
                <a:ext cx="6014346" cy="96494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TW" altLang="en-US" i="1" smtClean="0">
                              <a:solidFill>
                                <a:schemeClr val="bg1"/>
                              </a:solidFill>
                              <a:latin typeface="Cambria Math" panose="02040503050406030204" pitchFamily="18" charset="0"/>
                            </a:rPr>
                          </m:ctrlPr>
                        </m:sSubPr>
                        <m:e>
                          <m:acc>
                            <m:accPr>
                              <m:chr m:val="̂"/>
                              <m:ctrlPr>
                                <a:rPr lang="zh-TW" altLang="en-US" i="1">
                                  <a:solidFill>
                                    <a:schemeClr val="bg1"/>
                                  </a:solidFill>
                                  <a:latin typeface="Cambria Math" panose="02040503050406030204" pitchFamily="18" charset="0"/>
                                </a:rPr>
                              </m:ctrlPr>
                            </m:accPr>
                            <m:e>
                              <m:r>
                                <a:rPr lang="zh-TW" altLang="en-US" i="1">
                                  <a:solidFill>
                                    <a:schemeClr val="bg1"/>
                                  </a:solidFill>
                                  <a:latin typeface="Cambria Math" panose="02040503050406030204" pitchFamily="18" charset="0"/>
                                </a:rPr>
                                <m:t>𝜃</m:t>
                              </m:r>
                            </m:e>
                          </m:acc>
                        </m:e>
                        <m:sub>
                          <m:r>
                            <a:rPr lang="zh-TW" altLang="en-US" i="1">
                              <a:solidFill>
                                <a:schemeClr val="bg1"/>
                              </a:solidFill>
                              <a:latin typeface="Cambria Math" panose="02040503050406030204" pitchFamily="18" charset="0"/>
                            </a:rPr>
                            <m:t>𝑛</m:t>
                          </m:r>
                          <m:r>
                            <a:rPr lang="zh-TW" altLang="en-US" i="0">
                              <a:solidFill>
                                <a:schemeClr val="bg1"/>
                              </a:solidFill>
                              <a:latin typeface="Cambria Math" panose="02040503050406030204" pitchFamily="18" charset="0"/>
                            </a:rPr>
                            <m:t>,</m:t>
                          </m:r>
                          <m:r>
                            <a:rPr lang="zh-TW" altLang="en-US" i="1">
                              <a:solidFill>
                                <a:schemeClr val="bg1"/>
                              </a:solidFill>
                              <a:latin typeface="Cambria Math" panose="02040503050406030204" pitchFamily="18" charset="0"/>
                            </a:rPr>
                            <m:t>𝑚</m:t>
                          </m:r>
                          <m:r>
                            <a:rPr lang="zh-TW" altLang="en-US" i="0">
                              <a:solidFill>
                                <a:schemeClr val="bg1"/>
                              </a:solidFill>
                              <a:latin typeface="Cambria Math" panose="02040503050406030204" pitchFamily="18" charset="0"/>
                            </a:rPr>
                            <m:t>,</m:t>
                          </m:r>
                          <m:r>
                            <a:rPr lang="zh-TW" altLang="en-US" i="1">
                              <a:solidFill>
                                <a:schemeClr val="bg1"/>
                              </a:solidFill>
                              <a:latin typeface="Cambria Math" panose="02040503050406030204" pitchFamily="18" charset="0"/>
                            </a:rPr>
                            <m:t>𝑘</m:t>
                          </m:r>
                          <m:r>
                            <a:rPr lang="zh-TW" altLang="en-US" i="0">
                              <a:solidFill>
                                <a:schemeClr val="bg1"/>
                              </a:solidFill>
                              <a:latin typeface="Cambria Math" panose="02040503050406030204" pitchFamily="18" charset="0"/>
                            </a:rPr>
                            <m:t>,</m:t>
                          </m:r>
                          <m:r>
                            <a:rPr lang="zh-TW" altLang="en-US" i="1">
                              <a:solidFill>
                                <a:schemeClr val="bg1"/>
                              </a:solidFill>
                              <a:latin typeface="Cambria Math" panose="02040503050406030204" pitchFamily="18" charset="0"/>
                            </a:rPr>
                            <m:t>𝑝</m:t>
                          </m:r>
                        </m:sub>
                      </m:sSub>
                      <m:r>
                        <a:rPr lang="zh-TW" altLang="en-US" i="0">
                          <a:solidFill>
                            <a:schemeClr val="bg1"/>
                          </a:solidFill>
                          <a:latin typeface="Cambria Math" panose="02040503050406030204" pitchFamily="18" charset="0"/>
                        </a:rPr>
                        <m:t>=</m:t>
                      </m:r>
                      <m:sSub>
                        <m:sSubPr>
                          <m:ctrlPr>
                            <a:rPr lang="zh-TW" altLang="en-US" i="1">
                              <a:solidFill>
                                <a:schemeClr val="bg1"/>
                              </a:solidFill>
                              <a:latin typeface="Cambria Math" panose="02040503050406030204" pitchFamily="18" charset="0"/>
                            </a:rPr>
                          </m:ctrlPr>
                        </m:sSubPr>
                        <m:e>
                          <m:r>
                            <a:rPr lang="zh-TW" altLang="en-US" i="1">
                              <a:solidFill>
                                <a:schemeClr val="bg1"/>
                              </a:solidFill>
                              <a:latin typeface="Cambria Math" panose="02040503050406030204" pitchFamily="18" charset="0"/>
                            </a:rPr>
                            <m:t>𝜃</m:t>
                          </m:r>
                        </m:e>
                        <m:sub>
                          <m:r>
                            <a:rPr lang="zh-TW" altLang="en-US" i="1">
                              <a:solidFill>
                                <a:schemeClr val="bg1"/>
                              </a:solidFill>
                              <a:latin typeface="Cambria Math" panose="02040503050406030204" pitchFamily="18" charset="0"/>
                            </a:rPr>
                            <m:t>𝑛</m:t>
                          </m:r>
                          <m:r>
                            <a:rPr lang="zh-TW" altLang="en-US" i="0">
                              <a:solidFill>
                                <a:schemeClr val="bg1"/>
                              </a:solidFill>
                              <a:latin typeface="Cambria Math" panose="02040503050406030204" pitchFamily="18" charset="0"/>
                            </a:rPr>
                            <m:t>,</m:t>
                          </m:r>
                          <m:r>
                            <a:rPr lang="zh-TW" altLang="en-US" i="1">
                              <a:solidFill>
                                <a:schemeClr val="bg1"/>
                              </a:solidFill>
                              <a:latin typeface="Cambria Math" panose="02040503050406030204" pitchFamily="18" charset="0"/>
                            </a:rPr>
                            <m:t>𝑚</m:t>
                          </m:r>
                          <m:r>
                            <a:rPr lang="zh-TW" altLang="en-US" i="0">
                              <a:solidFill>
                                <a:schemeClr val="bg1"/>
                              </a:solidFill>
                              <a:latin typeface="Cambria Math" panose="02040503050406030204" pitchFamily="18" charset="0"/>
                            </a:rPr>
                            <m:t>,</m:t>
                          </m:r>
                          <m:r>
                            <a:rPr lang="zh-TW" altLang="en-US" i="1">
                              <a:solidFill>
                                <a:schemeClr val="bg1"/>
                              </a:solidFill>
                              <a:latin typeface="Cambria Math" panose="02040503050406030204" pitchFamily="18" charset="0"/>
                            </a:rPr>
                            <m:t>𝑘</m:t>
                          </m:r>
                          <m:r>
                            <a:rPr lang="zh-TW" altLang="en-US" i="0">
                              <a:solidFill>
                                <a:schemeClr val="bg1"/>
                              </a:solidFill>
                              <a:latin typeface="Cambria Math" panose="02040503050406030204" pitchFamily="18" charset="0"/>
                            </a:rPr>
                            <m:t>,</m:t>
                          </m:r>
                          <m:r>
                            <a:rPr lang="zh-TW" altLang="en-US" i="1">
                              <a:solidFill>
                                <a:schemeClr val="bg1"/>
                              </a:solidFill>
                              <a:latin typeface="Cambria Math" panose="02040503050406030204" pitchFamily="18" charset="0"/>
                            </a:rPr>
                            <m:t>𝑝</m:t>
                          </m:r>
                        </m:sub>
                      </m:sSub>
                      <m:r>
                        <a:rPr lang="zh-TW" altLang="en-US" i="0">
                          <a:solidFill>
                            <a:schemeClr val="bg1"/>
                          </a:solidFill>
                          <a:latin typeface="Cambria Math" panose="02040503050406030204" pitchFamily="18" charset="0"/>
                        </a:rPr>
                        <m:t>−</m:t>
                      </m:r>
                      <m:f>
                        <m:fPr>
                          <m:ctrlPr>
                            <a:rPr lang="zh-TW" altLang="en-US" i="1">
                              <a:solidFill>
                                <a:schemeClr val="bg1"/>
                              </a:solidFill>
                              <a:latin typeface="Cambria Math" panose="02040503050406030204" pitchFamily="18" charset="0"/>
                            </a:rPr>
                          </m:ctrlPr>
                        </m:fPr>
                        <m:num>
                          <m:sSub>
                            <m:sSubPr>
                              <m:ctrlPr>
                                <a:rPr lang="zh-TW" altLang="en-US" i="1">
                                  <a:solidFill>
                                    <a:schemeClr val="bg1"/>
                                  </a:solidFill>
                                  <a:latin typeface="Cambria Math" panose="02040503050406030204" pitchFamily="18" charset="0"/>
                                </a:rPr>
                              </m:ctrlPr>
                            </m:sSubPr>
                            <m:e>
                              <m:r>
                                <a:rPr lang="zh-TW" altLang="en-US" i="1">
                                  <a:solidFill>
                                    <a:schemeClr val="bg1"/>
                                  </a:solidFill>
                                  <a:latin typeface="Cambria Math" panose="02040503050406030204" pitchFamily="18" charset="0"/>
                                </a:rPr>
                                <m:t>𝜃</m:t>
                              </m:r>
                            </m:e>
                            <m:sub>
                              <m:r>
                                <a:rPr lang="zh-TW" altLang="en-US" i="1">
                                  <a:solidFill>
                                    <a:schemeClr val="bg1"/>
                                  </a:solidFill>
                                  <a:latin typeface="Cambria Math" panose="02040503050406030204" pitchFamily="18" charset="0"/>
                                </a:rPr>
                                <m:t>𝑛</m:t>
                              </m:r>
                              <m:r>
                                <a:rPr lang="zh-TW" altLang="en-US" i="0">
                                  <a:solidFill>
                                    <a:schemeClr val="bg1"/>
                                  </a:solidFill>
                                  <a:latin typeface="Cambria Math" panose="02040503050406030204" pitchFamily="18" charset="0"/>
                                </a:rPr>
                                <m:t>,</m:t>
                              </m:r>
                              <m:r>
                                <a:rPr lang="zh-TW" altLang="en-US" i="1">
                                  <a:solidFill>
                                    <a:schemeClr val="bg1"/>
                                  </a:solidFill>
                                  <a:latin typeface="Cambria Math" panose="02040503050406030204" pitchFamily="18" charset="0"/>
                                </a:rPr>
                                <m:t>𝑚</m:t>
                              </m:r>
                              <m:r>
                                <a:rPr lang="zh-TW" altLang="en-US" i="0">
                                  <a:solidFill>
                                    <a:schemeClr val="bg1"/>
                                  </a:solidFill>
                                  <a:latin typeface="Cambria Math" panose="02040503050406030204" pitchFamily="18" charset="0"/>
                                </a:rPr>
                                <m:t>,</m:t>
                              </m:r>
                              <m:r>
                                <a:rPr lang="zh-TW" altLang="en-US" i="1">
                                  <a:solidFill>
                                    <a:schemeClr val="bg1"/>
                                  </a:solidFill>
                                  <a:latin typeface="Cambria Math" panose="02040503050406030204" pitchFamily="18" charset="0"/>
                                </a:rPr>
                                <m:t>𝑘</m:t>
                              </m:r>
                              <m:r>
                                <a:rPr lang="zh-TW" altLang="en-US" i="0">
                                  <a:solidFill>
                                    <a:schemeClr val="bg1"/>
                                  </a:solidFill>
                                  <a:latin typeface="Cambria Math" panose="02040503050406030204" pitchFamily="18" charset="0"/>
                                </a:rPr>
                                <m:t>,</m:t>
                              </m:r>
                              <m:r>
                                <a:rPr lang="zh-TW" altLang="en-US" i="1">
                                  <a:solidFill>
                                    <a:schemeClr val="bg1"/>
                                  </a:solidFill>
                                  <a:latin typeface="Cambria Math" panose="02040503050406030204" pitchFamily="18" charset="0"/>
                                </a:rPr>
                                <m:t>𝑝</m:t>
                              </m:r>
                            </m:sub>
                          </m:sSub>
                          <m:r>
                            <a:rPr lang="zh-TW" altLang="en-US" i="0">
                              <a:solidFill>
                                <a:schemeClr val="bg1"/>
                              </a:solidFill>
                              <a:latin typeface="Cambria Math" panose="02040503050406030204" pitchFamily="18" charset="0"/>
                            </a:rPr>
                            <m:t>−</m:t>
                          </m:r>
                          <m:sSub>
                            <m:sSubPr>
                              <m:ctrlPr>
                                <a:rPr lang="zh-TW" altLang="en-US" i="1">
                                  <a:solidFill>
                                    <a:schemeClr val="bg1"/>
                                  </a:solidFill>
                                  <a:latin typeface="Cambria Math" panose="02040503050406030204" pitchFamily="18" charset="0"/>
                                </a:rPr>
                              </m:ctrlPr>
                            </m:sSubPr>
                            <m:e>
                              <m:r>
                                <a:rPr lang="zh-TW" altLang="en-US" i="1">
                                  <a:solidFill>
                                    <a:schemeClr val="bg1"/>
                                  </a:solidFill>
                                  <a:latin typeface="Cambria Math" panose="02040503050406030204" pitchFamily="18" charset="0"/>
                                </a:rPr>
                                <m:t>𝜃</m:t>
                              </m:r>
                            </m:e>
                            <m:sub>
                              <m:r>
                                <a:rPr lang="zh-TW" altLang="en-US" i="1">
                                  <a:solidFill>
                                    <a:schemeClr val="bg1"/>
                                  </a:solidFill>
                                  <a:latin typeface="Cambria Math" panose="02040503050406030204" pitchFamily="18" charset="0"/>
                                </a:rPr>
                                <m:t>𝑛</m:t>
                              </m:r>
                              <m:r>
                                <a:rPr lang="zh-TW" altLang="en-US" i="0">
                                  <a:solidFill>
                                    <a:schemeClr val="bg1"/>
                                  </a:solidFill>
                                  <a:latin typeface="Cambria Math" panose="02040503050406030204" pitchFamily="18" charset="0"/>
                                </a:rPr>
                                <m:t>,</m:t>
                              </m:r>
                              <m:r>
                                <a:rPr lang="zh-TW" altLang="en-US" i="1">
                                  <a:solidFill>
                                    <a:schemeClr val="bg1"/>
                                  </a:solidFill>
                                  <a:latin typeface="Cambria Math" panose="02040503050406030204" pitchFamily="18" charset="0"/>
                                </a:rPr>
                                <m:t>𝑚</m:t>
                              </m:r>
                              <m:r>
                                <a:rPr lang="zh-TW" altLang="en-US" i="0">
                                  <a:solidFill>
                                    <a:schemeClr val="bg1"/>
                                  </a:solidFill>
                                  <a:latin typeface="Cambria Math" panose="02040503050406030204" pitchFamily="18" charset="0"/>
                                </a:rPr>
                                <m:t>,1,</m:t>
                              </m:r>
                              <m:r>
                                <a:rPr lang="zh-TW" altLang="en-US" i="1">
                                  <a:solidFill>
                                    <a:schemeClr val="bg1"/>
                                  </a:solidFill>
                                  <a:latin typeface="Cambria Math" panose="02040503050406030204" pitchFamily="18" charset="0"/>
                                </a:rPr>
                                <m:t>𝑝</m:t>
                              </m:r>
                            </m:sub>
                          </m:sSub>
                        </m:num>
                        <m:den>
                          <m:sSub>
                            <m:sSubPr>
                              <m:ctrlPr>
                                <a:rPr lang="zh-TW" altLang="en-US" i="1">
                                  <a:solidFill>
                                    <a:schemeClr val="bg1"/>
                                  </a:solidFill>
                                  <a:latin typeface="Cambria Math" panose="02040503050406030204" pitchFamily="18" charset="0"/>
                                </a:rPr>
                              </m:ctrlPr>
                            </m:sSubPr>
                            <m:e>
                              <m:r>
                                <a:rPr lang="zh-TW" altLang="en-US" i="1">
                                  <a:solidFill>
                                    <a:schemeClr val="bg1"/>
                                  </a:solidFill>
                                  <a:latin typeface="Cambria Math" panose="02040503050406030204" pitchFamily="18" charset="0"/>
                                </a:rPr>
                                <m:t>𝐼</m:t>
                              </m:r>
                            </m:e>
                            <m:sub>
                              <m:r>
                                <a:rPr lang="zh-TW" altLang="en-US" i="1">
                                  <a:solidFill>
                                    <a:schemeClr val="bg1"/>
                                  </a:solidFill>
                                  <a:latin typeface="Cambria Math" panose="02040503050406030204" pitchFamily="18" charset="0"/>
                                </a:rPr>
                                <m:t>𝑛</m:t>
                              </m:r>
                            </m:sub>
                          </m:sSub>
                          <m:r>
                            <a:rPr lang="zh-TW" altLang="en-US" i="0">
                              <a:solidFill>
                                <a:schemeClr val="bg1"/>
                              </a:solidFill>
                              <a:latin typeface="Cambria Math" panose="02040503050406030204" pitchFamily="18" charset="0"/>
                            </a:rPr>
                            <m:t>−</m:t>
                          </m:r>
                          <m:sSub>
                            <m:sSubPr>
                              <m:ctrlPr>
                                <a:rPr lang="zh-TW" altLang="en-US" i="1">
                                  <a:solidFill>
                                    <a:schemeClr val="bg1"/>
                                  </a:solidFill>
                                  <a:latin typeface="Cambria Math" panose="02040503050406030204" pitchFamily="18" charset="0"/>
                                </a:rPr>
                              </m:ctrlPr>
                            </m:sSubPr>
                            <m:e>
                              <m:r>
                                <a:rPr lang="zh-TW" altLang="en-US" i="1">
                                  <a:solidFill>
                                    <a:schemeClr val="bg1"/>
                                  </a:solidFill>
                                  <a:latin typeface="Cambria Math" panose="02040503050406030204" pitchFamily="18" charset="0"/>
                                </a:rPr>
                                <m:t>𝐼</m:t>
                              </m:r>
                            </m:e>
                            <m:sub>
                              <m:r>
                                <a:rPr lang="zh-TW" altLang="en-US" i="0">
                                  <a:solidFill>
                                    <a:schemeClr val="bg1"/>
                                  </a:solidFill>
                                  <a:latin typeface="Cambria Math" panose="02040503050406030204" pitchFamily="18" charset="0"/>
                                </a:rPr>
                                <m:t>1</m:t>
                              </m:r>
                            </m:sub>
                          </m:sSub>
                        </m:den>
                      </m:f>
                      <m:sSub>
                        <m:sSubPr>
                          <m:ctrlPr>
                            <a:rPr lang="zh-TW" altLang="en-US" i="1">
                              <a:solidFill>
                                <a:schemeClr val="bg1"/>
                              </a:solidFill>
                              <a:latin typeface="Cambria Math" panose="02040503050406030204" pitchFamily="18" charset="0"/>
                            </a:rPr>
                          </m:ctrlPr>
                        </m:sSubPr>
                        <m:e>
                          <m:r>
                            <a:rPr lang="zh-TW" altLang="en-US" i="1">
                              <a:solidFill>
                                <a:schemeClr val="bg1"/>
                              </a:solidFill>
                              <a:latin typeface="Cambria Math" panose="02040503050406030204" pitchFamily="18" charset="0"/>
                            </a:rPr>
                            <m:t>𝐼</m:t>
                          </m:r>
                        </m:e>
                        <m:sub>
                          <m:r>
                            <a:rPr lang="zh-TW" altLang="en-US" i="1">
                              <a:solidFill>
                                <a:schemeClr val="bg1"/>
                              </a:solidFill>
                              <a:latin typeface="Cambria Math" panose="02040503050406030204" pitchFamily="18" charset="0"/>
                            </a:rPr>
                            <m:t>𝑘</m:t>
                          </m:r>
                        </m:sub>
                      </m:sSub>
                      <m:r>
                        <a:rPr lang="en-US" altLang="zh-TW" b="0" i="0" smtClean="0">
                          <a:solidFill>
                            <a:schemeClr val="bg1"/>
                          </a:solidFill>
                          <a:latin typeface="Cambria Math" panose="02040503050406030204" pitchFamily="18" charset="0"/>
                        </a:rPr>
                        <m:t> </m:t>
                      </m:r>
                      <m:r>
                        <a:rPr lang="zh-TW" altLang="en-US" i="0">
                          <a:solidFill>
                            <a:schemeClr val="bg1"/>
                          </a:solidFill>
                          <a:latin typeface="Cambria Math" panose="02040503050406030204" pitchFamily="18" charset="0"/>
                        </a:rPr>
                        <m:t>−</m:t>
                      </m:r>
                      <m:r>
                        <a:rPr lang="en-US" altLang="zh-TW" b="0" i="1" smtClean="0">
                          <a:solidFill>
                            <a:schemeClr val="bg1"/>
                          </a:solidFill>
                          <a:latin typeface="Cambria Math" panose="02040503050406030204" pitchFamily="18" charset="0"/>
                        </a:rPr>
                        <m:t> </m:t>
                      </m:r>
                      <m:f>
                        <m:fPr>
                          <m:ctrlPr>
                            <a:rPr lang="zh-TW" altLang="en-US" i="1">
                              <a:solidFill>
                                <a:schemeClr val="bg1"/>
                              </a:solidFill>
                              <a:latin typeface="Cambria Math" panose="02040503050406030204" pitchFamily="18" charset="0"/>
                            </a:rPr>
                          </m:ctrlPr>
                        </m:fPr>
                        <m:num>
                          <m:nary>
                            <m:naryPr>
                              <m:chr m:val="∑"/>
                              <m:limLoc m:val="undOvr"/>
                              <m:grow m:val="on"/>
                              <m:ctrlPr>
                                <a:rPr lang="zh-TW" altLang="en-US" i="1">
                                  <a:solidFill>
                                    <a:schemeClr val="bg1"/>
                                  </a:solidFill>
                                  <a:latin typeface="Cambria Math" panose="02040503050406030204" pitchFamily="18" charset="0"/>
                                </a:rPr>
                              </m:ctrlPr>
                            </m:naryPr>
                            <m:sub>
                              <m:r>
                                <a:rPr lang="zh-TW" altLang="en-US" i="1">
                                  <a:solidFill>
                                    <a:schemeClr val="bg1"/>
                                  </a:solidFill>
                                  <a:latin typeface="Cambria Math" panose="02040503050406030204" pitchFamily="18" charset="0"/>
                                </a:rPr>
                                <m:t>𝑘</m:t>
                              </m:r>
                              <m:r>
                                <a:rPr lang="zh-TW" altLang="en-US" i="0">
                                  <a:solidFill>
                                    <a:schemeClr val="bg1"/>
                                  </a:solidFill>
                                  <a:latin typeface="Cambria Math" panose="02040503050406030204" pitchFamily="18" charset="0"/>
                                </a:rPr>
                                <m:t>=1</m:t>
                              </m:r>
                            </m:sub>
                            <m:sup>
                              <m:r>
                                <a:rPr lang="zh-TW" altLang="en-US" i="1">
                                  <a:solidFill>
                                    <a:schemeClr val="bg1"/>
                                  </a:solidFill>
                                  <a:latin typeface="Cambria Math" panose="02040503050406030204" pitchFamily="18" charset="0"/>
                                </a:rPr>
                                <m:t>𝐾</m:t>
                              </m:r>
                            </m:sup>
                            <m:e>
                              <m:sSub>
                                <m:sSubPr>
                                  <m:ctrlPr>
                                    <a:rPr lang="zh-TW" altLang="en-US" i="1">
                                      <a:solidFill>
                                        <a:schemeClr val="bg1"/>
                                      </a:solidFill>
                                      <a:latin typeface="Cambria Math" panose="02040503050406030204" pitchFamily="18" charset="0"/>
                                    </a:rPr>
                                  </m:ctrlPr>
                                </m:sSubPr>
                                <m:e>
                                  <m:r>
                                    <a:rPr lang="zh-TW" altLang="en-US" i="1">
                                      <a:solidFill>
                                        <a:schemeClr val="bg1"/>
                                      </a:solidFill>
                                      <a:latin typeface="Cambria Math" panose="02040503050406030204" pitchFamily="18" charset="0"/>
                                    </a:rPr>
                                    <m:t>𝜃</m:t>
                                  </m:r>
                                </m:e>
                                <m:sub>
                                  <m:r>
                                    <a:rPr lang="zh-TW" altLang="en-US" i="1">
                                      <a:solidFill>
                                        <a:schemeClr val="bg1"/>
                                      </a:solidFill>
                                      <a:latin typeface="Cambria Math" panose="02040503050406030204" pitchFamily="18" charset="0"/>
                                    </a:rPr>
                                    <m:t>𝑛</m:t>
                                  </m:r>
                                  <m:r>
                                    <a:rPr lang="zh-TW" altLang="en-US" i="0">
                                      <a:solidFill>
                                        <a:schemeClr val="bg1"/>
                                      </a:solidFill>
                                      <a:latin typeface="Cambria Math" panose="02040503050406030204" pitchFamily="18" charset="0"/>
                                    </a:rPr>
                                    <m:t>,</m:t>
                                  </m:r>
                                  <m:r>
                                    <a:rPr lang="zh-TW" altLang="en-US" i="1">
                                      <a:solidFill>
                                        <a:schemeClr val="bg1"/>
                                      </a:solidFill>
                                      <a:latin typeface="Cambria Math" panose="02040503050406030204" pitchFamily="18" charset="0"/>
                                    </a:rPr>
                                    <m:t>𝑚𝑘</m:t>
                                  </m:r>
                                  <m:r>
                                    <a:rPr lang="zh-TW" altLang="en-US" i="0">
                                      <a:solidFill>
                                        <a:schemeClr val="bg1"/>
                                      </a:solidFill>
                                      <a:latin typeface="Cambria Math" panose="02040503050406030204" pitchFamily="18" charset="0"/>
                                    </a:rPr>
                                    <m:t>,</m:t>
                                  </m:r>
                                  <m:r>
                                    <a:rPr lang="zh-TW" altLang="en-US" i="1">
                                      <a:solidFill>
                                        <a:schemeClr val="bg1"/>
                                      </a:solidFill>
                                      <a:latin typeface="Cambria Math" panose="02040503050406030204" pitchFamily="18" charset="0"/>
                                    </a:rPr>
                                    <m:t>𝑝</m:t>
                                  </m:r>
                                </m:sub>
                              </m:sSub>
                            </m:e>
                          </m:nary>
                        </m:num>
                        <m:den>
                          <m:r>
                            <a:rPr lang="zh-TW" altLang="en-US" i="1">
                              <a:solidFill>
                                <a:schemeClr val="bg1"/>
                              </a:solidFill>
                              <a:latin typeface="Cambria Math" panose="02040503050406030204" pitchFamily="18" charset="0"/>
                            </a:rPr>
                            <m:t>𝐾</m:t>
                          </m:r>
                        </m:den>
                      </m:f>
                    </m:oMath>
                  </m:oMathPara>
                </a14:m>
                <a:endParaRPr lang="zh-TW" altLang="en-US" dirty="0">
                  <a:solidFill>
                    <a:schemeClr val="bg1"/>
                  </a:solidFill>
                </a:endParaRPr>
              </a:p>
            </p:txBody>
          </p:sp>
        </mc:Choice>
        <mc:Fallback xmlns="">
          <p:sp>
            <p:nvSpPr>
              <p:cNvPr id="50" name="矩形 49">
                <a:extLst>
                  <a:ext uri="{FF2B5EF4-FFF2-40B4-BE49-F238E27FC236}">
                    <a16:creationId xmlns:a16="http://schemas.microsoft.com/office/drawing/2014/main" id="{EAF7E703-9FEB-4326-8B76-ACD505BA835D}"/>
                  </a:ext>
                </a:extLst>
              </p:cNvPr>
              <p:cNvSpPr>
                <a:spLocks noRot="1" noChangeAspect="1" noMove="1" noResize="1" noEditPoints="1" noAdjustHandles="1" noChangeArrowheads="1" noChangeShapeType="1" noTextEdit="1"/>
              </p:cNvSpPr>
              <p:nvPr/>
            </p:nvSpPr>
            <p:spPr>
              <a:xfrm>
                <a:off x="3063508" y="3862865"/>
                <a:ext cx="6014346" cy="964944"/>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id="{FC6D8037-4D00-492C-8951-3817C9CFE9ED}"/>
                  </a:ext>
                </a:extLst>
              </p:cNvPr>
              <p:cNvSpPr/>
              <p:nvPr/>
            </p:nvSpPr>
            <p:spPr>
              <a:xfrm>
                <a:off x="8018793" y="645743"/>
                <a:ext cx="3747762" cy="1579022"/>
              </a:xfrm>
              <a:prstGeom prst="rect">
                <a:avLst/>
              </a:prstGeom>
            </p:spPr>
            <p:txBody>
              <a:bodyPr wrap="square">
                <a:spAutoFit/>
              </a:bodyPr>
              <a:lstStyle/>
              <a:p>
                <a:pPr>
                  <a:lnSpc>
                    <a:spcPct val="150000"/>
                  </a:lnSpc>
                </a:pPr>
                <a14:m>
                  <m:oMath xmlns:m="http://schemas.openxmlformats.org/officeDocument/2006/math">
                    <m:sSub>
                      <m:sSubPr>
                        <m:ctrlPr>
                          <a:rPr lang="zh-TW" altLang="zh-TW" sz="1600" i="1" smtClean="0">
                            <a:solidFill>
                              <a:schemeClr val="bg1"/>
                            </a:solidFill>
                            <a:effectLst/>
                            <a:latin typeface="Cambria Math" panose="02040503050406030204" pitchFamily="18" charset="0"/>
                            <a:ea typeface="Cambria Math" panose="02040503050406030204" pitchFamily="18" charset="0"/>
                          </a:rPr>
                        </m:ctrlPr>
                      </m:sSubPr>
                      <m:e>
                        <m:acc>
                          <m:accPr>
                            <m:chr m:val="̌"/>
                            <m:ctrlPr>
                              <a:rPr lang="zh-TW" altLang="zh-TW" sz="1600" i="1">
                                <a:solidFill>
                                  <a:schemeClr val="bg1"/>
                                </a:solidFill>
                                <a:effectLst/>
                                <a:latin typeface="Cambria Math" panose="02040503050406030204" pitchFamily="18" charset="0"/>
                                <a:ea typeface="Cambria Math" panose="02040503050406030204" pitchFamily="18" charset="0"/>
                              </a:rPr>
                            </m:ctrlPr>
                          </m:accPr>
                          <m:e>
                            <m:r>
                              <a:rPr lang="en-US" altLang="zh-TW" sz="1600" i="1">
                                <a:solidFill>
                                  <a:schemeClr val="bg1"/>
                                </a:solidFill>
                                <a:effectLst/>
                                <a:latin typeface="Cambria Math" panose="02040503050406030204" pitchFamily="18" charset="0"/>
                                <a:ea typeface="標楷體" panose="03000509000000000000" pitchFamily="65" charset="-120"/>
                                <a:cs typeface="MS Gothic" panose="020B0609070205080204" pitchFamily="49" charset="-128"/>
                              </a:rPr>
                              <m:t>𝜃</m:t>
                            </m:r>
                          </m:e>
                        </m:acc>
                      </m:e>
                      <m:sub>
                        <m:r>
                          <a:rPr lang="en-US" altLang="zh-TW" sz="1600" i="1">
                            <a:solidFill>
                              <a:schemeClr val="bg1"/>
                            </a:solidFill>
                            <a:effectLst/>
                            <a:latin typeface="Cambria Math" panose="02040503050406030204" pitchFamily="18" charset="0"/>
                            <a:ea typeface="標楷體" panose="03000509000000000000" pitchFamily="65" charset="-120"/>
                            <a:cs typeface="Times New Roman" panose="02020603050405020304" pitchFamily="18" charset="0"/>
                          </a:rPr>
                          <m:t>𝑛</m:t>
                        </m:r>
                        <m:r>
                          <a:rPr lang="en-US" altLang="zh-TW" sz="1600" i="1">
                            <a:solidFill>
                              <a:schemeClr val="bg1"/>
                            </a:solidFill>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600" i="1">
                            <a:solidFill>
                              <a:schemeClr val="bg1"/>
                            </a:solidFill>
                            <a:effectLst/>
                            <a:latin typeface="Cambria Math" panose="02040503050406030204" pitchFamily="18" charset="0"/>
                            <a:ea typeface="標楷體" panose="03000509000000000000" pitchFamily="65" charset="-120"/>
                            <a:cs typeface="Times New Roman" panose="02020603050405020304" pitchFamily="18" charset="0"/>
                          </a:rPr>
                          <m:t>𝑚</m:t>
                        </m:r>
                        <m:r>
                          <a:rPr lang="en-US" altLang="zh-TW" sz="1600" i="1">
                            <a:solidFill>
                              <a:schemeClr val="bg1"/>
                            </a:solidFill>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600" i="1">
                            <a:solidFill>
                              <a:schemeClr val="bg1"/>
                            </a:solidFill>
                            <a:effectLst/>
                            <a:latin typeface="Cambria Math" panose="02040503050406030204" pitchFamily="18" charset="0"/>
                            <a:ea typeface="標楷體" panose="03000509000000000000" pitchFamily="65" charset="-120"/>
                            <a:cs typeface="Times New Roman" panose="02020603050405020304" pitchFamily="18" charset="0"/>
                          </a:rPr>
                          <m:t>𝑘</m:t>
                        </m:r>
                        <m:r>
                          <a:rPr lang="en-US" altLang="zh-TW" sz="1600" i="1">
                            <a:solidFill>
                              <a:schemeClr val="bg1"/>
                            </a:solidFill>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600" i="1">
                            <a:solidFill>
                              <a:schemeClr val="bg1"/>
                            </a:solidFill>
                            <a:effectLst/>
                            <a:latin typeface="Cambria Math" panose="02040503050406030204" pitchFamily="18" charset="0"/>
                            <a:ea typeface="標楷體" panose="03000509000000000000" pitchFamily="65" charset="-120"/>
                            <a:cs typeface="Times New Roman" panose="02020603050405020304" pitchFamily="18" charset="0"/>
                          </a:rPr>
                          <m:t>𝑝</m:t>
                        </m:r>
                      </m:sub>
                    </m:sSub>
                    <m:r>
                      <a:rPr lang="zh-TW" altLang="en-US" sz="1600" i="1" smtClean="0">
                        <a:solidFill>
                          <a:schemeClr val="bg1"/>
                        </a:solidFill>
                        <a:latin typeface="Cambria Math" panose="02040503050406030204" pitchFamily="18" charset="0"/>
                        <a:ea typeface="標楷體" panose="03000509000000000000" pitchFamily="65" charset="-120"/>
                        <a:cs typeface="Times New Roman" panose="02020603050405020304" pitchFamily="18" charset="0"/>
                      </a:rPr>
                      <m:t>：</m:t>
                    </m:r>
                  </m:oMath>
                </a14:m>
                <a:r>
                  <a:rPr lang="zh-TW" altLang="zh-TW" sz="1600" dirty="0">
                    <a:solidFill>
                      <a:schemeClr val="bg1"/>
                    </a:solidFill>
                    <a:latin typeface="微軟正黑體" panose="020B0604030504040204" pitchFamily="34" charset="-120"/>
                    <a:ea typeface="微軟正黑體" panose="020B0604030504040204" pitchFamily="34" charset="-120"/>
                    <a:cs typeface="MS Gothic" panose="020B0609070205080204" pitchFamily="49" charset="-128"/>
                  </a:rPr>
                  <a:t>真實相位</a:t>
                </a:r>
                <a:endParaRPr lang="en-US" altLang="zh-TW" sz="1600" dirty="0">
                  <a:solidFill>
                    <a:schemeClr val="bg1"/>
                  </a:solidFill>
                  <a:latin typeface="微軟正黑體" panose="020B0604030504040204" pitchFamily="34" charset="-120"/>
                  <a:ea typeface="微軟正黑體" panose="020B0604030504040204" pitchFamily="34" charset="-120"/>
                  <a:cs typeface="MS Gothic" panose="020B0609070205080204" pitchFamily="49" charset="-128"/>
                </a:endParaRPr>
              </a:p>
              <a:p>
                <a:pPr>
                  <a:lnSpc>
                    <a:spcPct val="150000"/>
                  </a:lnSpc>
                </a:pPr>
                <a14:m>
                  <m:oMath xmlns:m="http://schemas.openxmlformats.org/officeDocument/2006/math">
                    <m:r>
                      <a:rPr lang="en-US" altLang="zh-TW" sz="1600" i="1">
                        <a:solidFill>
                          <a:schemeClr val="bg1"/>
                        </a:solidFill>
                        <a:latin typeface="Cambria Math" panose="02040503050406030204" pitchFamily="18" charset="0"/>
                        <a:ea typeface="標楷體" panose="03000509000000000000" pitchFamily="65" charset="-120"/>
                        <a:cs typeface="MS Gothic" panose="020B0609070205080204" pitchFamily="49" charset="-128"/>
                      </a:rPr>
                      <m:t>𝛥</m:t>
                    </m:r>
                    <m:r>
                      <a:rPr lang="en-US" altLang="zh-TW" sz="1600" i="1">
                        <a:solidFill>
                          <a:schemeClr val="bg1"/>
                        </a:solidFill>
                        <a:latin typeface="Cambria Math" panose="02040503050406030204" pitchFamily="18" charset="0"/>
                        <a:ea typeface="標楷體" panose="03000509000000000000" pitchFamily="65" charset="-120"/>
                        <a:cs typeface="MS Gothic" panose="020B0609070205080204" pitchFamily="49" charset="-128"/>
                      </a:rPr>
                      <m:t>𝑡</m:t>
                    </m:r>
                    <m:r>
                      <a:rPr lang="zh-TW" altLang="en-US" sz="1600" i="1" smtClean="0">
                        <a:solidFill>
                          <a:schemeClr val="bg1"/>
                        </a:solidFill>
                        <a:latin typeface="Cambria Math" panose="02040503050406030204" pitchFamily="18" charset="0"/>
                        <a:ea typeface="標楷體" panose="03000509000000000000" pitchFamily="65" charset="-120"/>
                        <a:cs typeface="MS Gothic" panose="020B0609070205080204" pitchFamily="49" charset="-128"/>
                      </a:rPr>
                      <m:t>：</m:t>
                    </m:r>
                  </m:oMath>
                </a14:m>
                <a:r>
                  <a:rPr lang="zh-TW" altLang="zh-TW" sz="1600" dirty="0">
                    <a:solidFill>
                      <a:schemeClr val="bg1"/>
                    </a:solidFill>
                    <a:latin typeface="微軟正黑體" panose="020B0604030504040204" pitchFamily="34" charset="-120"/>
                    <a:ea typeface="微軟正黑體" panose="020B0604030504040204" pitchFamily="34" charset="-120"/>
                    <a:cs typeface="MS Gothic" panose="020B0609070205080204" pitchFamily="49" charset="-128"/>
                  </a:rPr>
                  <a:t>延遲誤差</a:t>
                </a:r>
                <a:endParaRPr lang="en-US" altLang="zh-TW" sz="1600" dirty="0">
                  <a:solidFill>
                    <a:schemeClr val="bg1"/>
                  </a:solidFill>
                  <a:latin typeface="微軟正黑體" panose="020B0604030504040204" pitchFamily="34" charset="-120"/>
                  <a:ea typeface="微軟正黑體" panose="020B0604030504040204" pitchFamily="34" charset="-120"/>
                  <a:cs typeface="MS Gothic" panose="020B0609070205080204" pitchFamily="49" charset="-128"/>
                </a:endParaRPr>
              </a:p>
              <a:p>
                <a:pPr>
                  <a:lnSpc>
                    <a:spcPct val="150000"/>
                  </a:lnSpc>
                </a:pPr>
                <a14:m>
                  <m:oMath xmlns:m="http://schemas.openxmlformats.org/officeDocument/2006/math">
                    <m:sSub>
                      <m:sSubPr>
                        <m:ctrlPr>
                          <a:rPr lang="zh-TW" altLang="zh-TW" sz="1600" i="1">
                            <a:solidFill>
                              <a:schemeClr val="bg1"/>
                            </a:solidFill>
                            <a:latin typeface="Cambria Math" panose="02040503050406030204" pitchFamily="18" charset="0"/>
                            <a:ea typeface="Cambria Math" panose="02040503050406030204" pitchFamily="18" charset="0"/>
                            <a:cs typeface="Cambria Math" panose="02040503050406030204" pitchFamily="18" charset="0"/>
                          </a:rPr>
                        </m:ctrlPr>
                      </m:sSubPr>
                      <m:e>
                        <m:r>
                          <a:rPr lang="en-US" altLang="zh-TW" sz="1600" i="1">
                            <a:solidFill>
                              <a:schemeClr val="bg1"/>
                            </a:solidFill>
                            <a:latin typeface="Cambria Math" panose="02040503050406030204" pitchFamily="18" charset="0"/>
                            <a:ea typeface="標楷體" panose="03000509000000000000" pitchFamily="65" charset="-120"/>
                            <a:cs typeface="Cambria Math" panose="02040503050406030204" pitchFamily="18" charset="0"/>
                          </a:rPr>
                          <m:t>𝐼</m:t>
                        </m:r>
                      </m:e>
                      <m:sub>
                        <m:r>
                          <a:rPr lang="en-US" altLang="zh-TW" sz="1600" i="1">
                            <a:solidFill>
                              <a:schemeClr val="bg1"/>
                            </a:solidFill>
                            <a:latin typeface="Cambria Math" panose="02040503050406030204" pitchFamily="18" charset="0"/>
                            <a:ea typeface="標楷體" panose="03000509000000000000" pitchFamily="65" charset="-120"/>
                            <a:cs typeface="Cambria Math" panose="02040503050406030204" pitchFamily="18" charset="0"/>
                          </a:rPr>
                          <m:t>𝑘</m:t>
                        </m:r>
                      </m:sub>
                    </m:sSub>
                    <m:r>
                      <a:rPr lang="zh-TW" altLang="en-US" sz="1600" i="1" smtClean="0">
                        <a:solidFill>
                          <a:schemeClr val="bg1"/>
                        </a:solidFill>
                        <a:latin typeface="Cambria Math" panose="02040503050406030204" pitchFamily="18" charset="0"/>
                        <a:ea typeface="標楷體" panose="03000509000000000000" pitchFamily="65" charset="-120"/>
                        <a:cs typeface="Cambria Math" panose="02040503050406030204" pitchFamily="18" charset="0"/>
                      </a:rPr>
                      <m:t>：</m:t>
                    </m:r>
                  </m:oMath>
                </a14:m>
                <a:r>
                  <a:rPr lang="zh-TW" altLang="zh-TW" sz="1600" dirty="0">
                    <a:solidFill>
                      <a:schemeClr val="bg1"/>
                    </a:solidFill>
                    <a:latin typeface="微軟正黑體" panose="020B0604030504040204" pitchFamily="34" charset="-120"/>
                    <a:ea typeface="微軟正黑體" panose="020B0604030504040204" pitchFamily="34" charset="-120"/>
                    <a:cs typeface="MS Gothic" panose="020B0609070205080204" pitchFamily="49" charset="-128"/>
                  </a:rPr>
                  <a:t>子載波索引</a:t>
                </a:r>
                <a:r>
                  <a:rPr lang="zh-TW" altLang="en-US" sz="1600" dirty="0">
                    <a:solidFill>
                      <a:schemeClr val="bg1"/>
                    </a:solidFill>
                    <a:latin typeface="微軟正黑體" panose="020B0604030504040204" pitchFamily="34" charset="-120"/>
                    <a:ea typeface="微軟正黑體" panose="020B0604030504040204" pitchFamily="34" charset="-120"/>
                    <a:cs typeface="MS Gothic" panose="020B0609070205080204" pitchFamily="49" charset="-128"/>
                  </a:rPr>
                  <a:t>，</a:t>
                </a:r>
                <a:r>
                  <a:rPr lang="zh-TW" altLang="zh-TW" sz="1600" dirty="0">
                    <a:solidFill>
                      <a:schemeClr val="bg1"/>
                    </a:solidFill>
                    <a:latin typeface="微軟正黑體" panose="020B0604030504040204" pitchFamily="34" charset="-120"/>
                    <a:ea typeface="微軟正黑體" panose="020B0604030504040204" pitchFamily="34" charset="-120"/>
                    <a:cs typeface="MS Gothic" panose="020B0609070205080204" pitchFamily="49" charset="-128"/>
                  </a:rPr>
                  <a:t>範圍是</a:t>
                </a:r>
                <a:r>
                  <a:rPr lang="en-US" altLang="zh-TW" sz="1600" dirty="0">
                    <a:solidFill>
                      <a:schemeClr val="bg1"/>
                    </a:solidFill>
                    <a:latin typeface="微軟正黑體" panose="020B0604030504040204" pitchFamily="34" charset="-120"/>
                    <a:ea typeface="微軟正黑體" panose="020B0604030504040204" pitchFamily="34" charset="-120"/>
                    <a:cs typeface="MS Gothic" panose="020B0609070205080204" pitchFamily="49" charset="-128"/>
                  </a:rPr>
                  <a:t>[-28</a:t>
                </a:r>
                <a:r>
                  <a:rPr lang="zh-TW" altLang="zh-TW" sz="1600" dirty="0">
                    <a:solidFill>
                      <a:schemeClr val="bg1"/>
                    </a:solidFill>
                    <a:latin typeface="微軟正黑體" panose="020B0604030504040204" pitchFamily="34" charset="-120"/>
                    <a:ea typeface="微軟正黑體" panose="020B0604030504040204" pitchFamily="34" charset="-120"/>
                    <a:cs typeface="MS Gothic" panose="020B0609070205080204" pitchFamily="49" charset="-128"/>
                  </a:rPr>
                  <a:t>，</a:t>
                </a:r>
                <a:r>
                  <a:rPr lang="en-US" altLang="zh-TW" sz="1600" dirty="0">
                    <a:solidFill>
                      <a:schemeClr val="bg1"/>
                    </a:solidFill>
                    <a:latin typeface="微軟正黑體" panose="020B0604030504040204" pitchFamily="34" charset="-120"/>
                    <a:ea typeface="微軟正黑體" panose="020B0604030504040204" pitchFamily="34" charset="-120"/>
                    <a:cs typeface="MS Gothic" panose="020B0609070205080204" pitchFamily="49" charset="-128"/>
                  </a:rPr>
                  <a:t>28]</a:t>
                </a:r>
              </a:p>
              <a:p>
                <a:pPr>
                  <a:lnSpc>
                    <a:spcPct val="150000"/>
                  </a:lnSpc>
                </a:pPr>
                <a14:m>
                  <m:oMath xmlns:m="http://schemas.openxmlformats.org/officeDocument/2006/math">
                    <m:r>
                      <a:rPr lang="en-US" altLang="zh-TW" sz="1600" i="1">
                        <a:solidFill>
                          <a:schemeClr val="bg1"/>
                        </a:solidFill>
                        <a:latin typeface="Cambria Math" panose="02040503050406030204" pitchFamily="18" charset="0"/>
                        <a:ea typeface="標楷體" panose="03000509000000000000" pitchFamily="65" charset="-120"/>
                        <a:cs typeface="Cambria Math" panose="02040503050406030204" pitchFamily="18" charset="0"/>
                      </a:rPr>
                      <m:t>𝑁</m:t>
                    </m:r>
                  </m:oMath>
                </a14:m>
                <a:r>
                  <a:rPr lang="zh-TW" altLang="zh-TW" sz="1600" dirty="0">
                    <a:solidFill>
                      <a:schemeClr val="bg1"/>
                    </a:solidFill>
                    <a:latin typeface="微軟正黑體" panose="020B0604030504040204" pitchFamily="34" charset="-120"/>
                    <a:ea typeface="微軟正黑體" panose="020B0604030504040204" pitchFamily="34" charset="-120"/>
                    <a:cs typeface="MS Gothic" panose="020B0609070205080204" pitchFamily="49" charset="-128"/>
                  </a:rPr>
                  <a:t>為</a:t>
                </a:r>
                <a:r>
                  <a:rPr lang="en-US" altLang="zh-TW" sz="1600" dirty="0">
                    <a:solidFill>
                      <a:schemeClr val="bg1"/>
                    </a:solidFill>
                    <a:latin typeface="微軟正黑體" panose="020B0604030504040204" pitchFamily="34" charset="-120"/>
                    <a:ea typeface="微軟正黑體" panose="020B0604030504040204" pitchFamily="34" charset="-120"/>
                    <a:cs typeface="MS Gothic" panose="020B0609070205080204" pitchFamily="49" charset="-128"/>
                  </a:rPr>
                  <a:t>64</a:t>
                </a:r>
                <a:r>
                  <a:rPr lang="zh-TW" altLang="zh-TW" sz="1600" dirty="0">
                    <a:solidFill>
                      <a:schemeClr val="bg1"/>
                    </a:solidFill>
                    <a:latin typeface="微軟正黑體" panose="020B0604030504040204" pitchFamily="34" charset="-120"/>
                    <a:ea typeface="微軟正黑體" panose="020B0604030504040204" pitchFamily="34" charset="-120"/>
                    <a:cs typeface="MS Gothic" panose="020B0609070205080204" pitchFamily="49" charset="-128"/>
                  </a:rPr>
                  <a:t>，</a:t>
                </a:r>
                <a14:m>
                  <m:oMath xmlns:m="http://schemas.openxmlformats.org/officeDocument/2006/math">
                    <m:r>
                      <a:rPr lang="en-US" altLang="zh-TW" sz="1600" i="1">
                        <a:solidFill>
                          <a:schemeClr val="bg1"/>
                        </a:solidFill>
                        <a:latin typeface="Cambria Math" panose="02040503050406030204" pitchFamily="18" charset="0"/>
                        <a:ea typeface="標楷體" panose="03000509000000000000" pitchFamily="65" charset="-120"/>
                        <a:cs typeface="Cambria Math" panose="02040503050406030204" pitchFamily="18" charset="0"/>
                      </a:rPr>
                      <m:t>𝐾</m:t>
                    </m:r>
                  </m:oMath>
                </a14:m>
                <a:r>
                  <a:rPr lang="zh-TW" altLang="zh-TW" sz="1600" dirty="0">
                    <a:solidFill>
                      <a:schemeClr val="bg1"/>
                    </a:solidFill>
                    <a:latin typeface="微軟正黑體" panose="020B0604030504040204" pitchFamily="34" charset="-120"/>
                    <a:ea typeface="微軟正黑體" panose="020B0604030504040204" pitchFamily="34" charset="-120"/>
                    <a:cs typeface="MS Gothic" panose="020B0609070205080204" pitchFamily="49" charset="-128"/>
                  </a:rPr>
                  <a:t>為</a:t>
                </a:r>
                <a:r>
                  <a:rPr lang="en-US" altLang="zh-TW" sz="1600" dirty="0">
                    <a:solidFill>
                      <a:schemeClr val="bg1"/>
                    </a:solidFill>
                    <a:latin typeface="微軟正黑體" panose="020B0604030504040204" pitchFamily="34" charset="-120"/>
                    <a:ea typeface="微軟正黑體" panose="020B0604030504040204" pitchFamily="34" charset="-120"/>
                    <a:cs typeface="MS Gothic" panose="020B0609070205080204" pitchFamily="49" charset="-128"/>
                  </a:rPr>
                  <a:t>30</a:t>
                </a:r>
                <a:endParaRPr lang="zh-TW" altLang="en-US" sz="1600" dirty="0">
                  <a:solidFill>
                    <a:schemeClr val="bg1"/>
                  </a:solidFill>
                  <a:latin typeface="微軟正黑體" panose="020B0604030504040204" pitchFamily="34" charset="-120"/>
                  <a:ea typeface="微軟正黑體" panose="020B0604030504040204" pitchFamily="34" charset="-120"/>
                </a:endParaRPr>
              </a:p>
            </p:txBody>
          </p:sp>
        </mc:Choice>
        <mc:Fallback xmlns="">
          <p:sp>
            <p:nvSpPr>
              <p:cNvPr id="51" name="矩形 50">
                <a:extLst>
                  <a:ext uri="{FF2B5EF4-FFF2-40B4-BE49-F238E27FC236}">
                    <a16:creationId xmlns:a16="http://schemas.microsoft.com/office/drawing/2014/main" id="{FC6D8037-4D00-492C-8951-3817C9CFE9ED}"/>
                  </a:ext>
                </a:extLst>
              </p:cNvPr>
              <p:cNvSpPr>
                <a:spLocks noRot="1" noChangeAspect="1" noMove="1" noResize="1" noEditPoints="1" noAdjustHandles="1" noChangeArrowheads="1" noChangeShapeType="1" noTextEdit="1"/>
              </p:cNvSpPr>
              <p:nvPr/>
            </p:nvSpPr>
            <p:spPr>
              <a:xfrm>
                <a:off x="8018793" y="645743"/>
                <a:ext cx="3747762" cy="1579022"/>
              </a:xfrm>
              <a:prstGeom prst="rect">
                <a:avLst/>
              </a:prstGeom>
              <a:blipFill>
                <a:blip r:embed="rId7"/>
                <a:stretch>
                  <a:fillRect b="-3861"/>
                </a:stretch>
              </a:blipFill>
            </p:spPr>
            <p:txBody>
              <a:bodyPr/>
              <a:lstStyle/>
              <a:p>
                <a:r>
                  <a:rPr lang="zh-TW" altLang="en-US">
                    <a:noFill/>
                  </a:rPr>
                  <a:t> </a:t>
                </a:r>
              </a:p>
            </p:txBody>
          </p:sp>
        </mc:Fallback>
      </mc:AlternateContent>
      <p:cxnSp>
        <p:nvCxnSpPr>
          <p:cNvPr id="52" name="直線接點 51">
            <a:extLst>
              <a:ext uri="{FF2B5EF4-FFF2-40B4-BE49-F238E27FC236}">
                <a16:creationId xmlns:a16="http://schemas.microsoft.com/office/drawing/2014/main" id="{E8C41D06-B359-409F-8DA0-3436FC45BB1B}"/>
              </a:ext>
            </a:extLst>
          </p:cNvPr>
          <p:cNvCxnSpPr>
            <a:cxnSpLocks/>
          </p:cNvCxnSpPr>
          <p:nvPr/>
        </p:nvCxnSpPr>
        <p:spPr>
          <a:xfrm>
            <a:off x="6069023" y="3527696"/>
            <a:ext cx="1944627" cy="0"/>
          </a:xfrm>
          <a:prstGeom prst="line">
            <a:avLst/>
          </a:prstGeom>
          <a:ln w="5715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3" name="直線接點 52">
            <a:extLst>
              <a:ext uri="{FF2B5EF4-FFF2-40B4-BE49-F238E27FC236}">
                <a16:creationId xmlns:a16="http://schemas.microsoft.com/office/drawing/2014/main" id="{9EAF22B9-2316-435A-A525-5C0B423A4B97}"/>
              </a:ext>
            </a:extLst>
          </p:cNvPr>
          <p:cNvCxnSpPr>
            <a:cxnSpLocks/>
          </p:cNvCxnSpPr>
          <p:nvPr/>
        </p:nvCxnSpPr>
        <p:spPr>
          <a:xfrm>
            <a:off x="7380230" y="4911763"/>
            <a:ext cx="1687464" cy="0"/>
          </a:xfrm>
          <a:prstGeom prst="line">
            <a:avLst/>
          </a:prstGeom>
          <a:ln w="5715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1EFAE681-8E33-4A0C-9321-E93FBED0FCA2}"/>
              </a:ext>
            </a:extLst>
          </p:cNvPr>
          <p:cNvCxnSpPr>
            <a:cxnSpLocks/>
          </p:cNvCxnSpPr>
          <p:nvPr/>
        </p:nvCxnSpPr>
        <p:spPr>
          <a:xfrm>
            <a:off x="5131895" y="3527696"/>
            <a:ext cx="807985" cy="0"/>
          </a:xfrm>
          <a:prstGeom prst="line">
            <a:avLst/>
          </a:prstGeom>
          <a:ln w="571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5" name="直線接點 54">
            <a:extLst>
              <a:ext uri="{FF2B5EF4-FFF2-40B4-BE49-F238E27FC236}">
                <a16:creationId xmlns:a16="http://schemas.microsoft.com/office/drawing/2014/main" id="{7DFA4F05-BF65-4B14-9CF4-D45217471F2E}"/>
              </a:ext>
            </a:extLst>
          </p:cNvPr>
          <p:cNvCxnSpPr>
            <a:cxnSpLocks/>
          </p:cNvCxnSpPr>
          <p:nvPr/>
        </p:nvCxnSpPr>
        <p:spPr>
          <a:xfrm>
            <a:off x="5137277" y="4901603"/>
            <a:ext cx="2110873" cy="0"/>
          </a:xfrm>
          <a:prstGeom prst="line">
            <a:avLst/>
          </a:prstGeom>
          <a:ln w="571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9BBC5028-9A96-4DEA-A58C-E86C2FE553E9}"/>
              </a:ext>
            </a:extLst>
          </p:cNvPr>
          <p:cNvCxnSpPr>
            <a:cxnSpLocks/>
          </p:cNvCxnSpPr>
          <p:nvPr/>
        </p:nvCxnSpPr>
        <p:spPr>
          <a:xfrm>
            <a:off x="3160855" y="3527696"/>
            <a:ext cx="807985" cy="0"/>
          </a:xfrm>
          <a:prstGeom prst="line">
            <a:avLst/>
          </a:prstGeom>
          <a:ln w="57150">
            <a:solidFill>
              <a:srgbClr val="FFABAB"/>
            </a:solidFill>
          </a:ln>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A1C96419-BA83-45E0-8ABB-C0EE93298320}"/>
              </a:ext>
            </a:extLst>
          </p:cNvPr>
          <p:cNvCxnSpPr>
            <a:cxnSpLocks/>
          </p:cNvCxnSpPr>
          <p:nvPr/>
        </p:nvCxnSpPr>
        <p:spPr>
          <a:xfrm>
            <a:off x="4206523" y="4901603"/>
            <a:ext cx="807985" cy="0"/>
          </a:xfrm>
          <a:prstGeom prst="line">
            <a:avLst/>
          </a:prstGeom>
          <a:ln w="57150">
            <a:solidFill>
              <a:srgbClr val="FFABAB"/>
            </a:solidFill>
          </a:ln>
        </p:spPr>
        <p:style>
          <a:lnRef idx="1">
            <a:schemeClr val="accent1"/>
          </a:lnRef>
          <a:fillRef idx="0">
            <a:schemeClr val="accent1"/>
          </a:fillRef>
          <a:effectRef idx="0">
            <a:schemeClr val="accent1"/>
          </a:effectRef>
          <a:fontRef idx="minor">
            <a:schemeClr val="tx1"/>
          </a:fontRef>
        </p:style>
      </p:cxnSp>
      <p:sp>
        <p:nvSpPr>
          <p:cNvPr id="15" name="文本框 3">
            <a:extLst>
              <a:ext uri="{FF2B5EF4-FFF2-40B4-BE49-F238E27FC236}">
                <a16:creationId xmlns:a16="http://schemas.microsoft.com/office/drawing/2014/main" id="{08242912-565B-4D04-80E9-08599AB80800}"/>
              </a:ext>
            </a:extLst>
          </p:cNvPr>
          <p:cNvSpPr txBox="1"/>
          <p:nvPr/>
        </p:nvSpPr>
        <p:spPr>
          <a:xfrm rot="174082">
            <a:off x="2827075" y="895688"/>
            <a:ext cx="2809571" cy="646331"/>
          </a:xfrm>
          <a:prstGeom prst="rect">
            <a:avLst/>
          </a:prstGeom>
          <a:noFill/>
        </p:spPr>
        <p:txBody>
          <a:bodyPr wrap="square" rtlCol="0">
            <a:spAutoFit/>
          </a:bodyPr>
          <a:lstStyle/>
          <a:p>
            <a:r>
              <a:rPr lang="en-US" altLang="zh-TW" sz="3600" b="1" dirty="0">
                <a:solidFill>
                  <a:srgbClr val="FFFF99"/>
                </a:solidFill>
                <a:latin typeface="Segoe Print" panose="02000600000000000000" pitchFamily="2" charset="0"/>
                <a:ea typeface="SentyTEA 新蒂下午茶体" panose="03000600000000000000" pitchFamily="66" charset="-120"/>
              </a:rPr>
              <a:t>CSI</a:t>
            </a:r>
            <a:r>
              <a:rPr lang="zh-TW" altLang="en-US" sz="3600" b="1" dirty="0">
                <a:solidFill>
                  <a:srgbClr val="FFFF99"/>
                </a:solidFill>
                <a:latin typeface="Segoe Print" panose="02000600000000000000" pitchFamily="2" charset="0"/>
                <a:ea typeface="SentyTEA 新蒂下午茶体" panose="03000600000000000000" pitchFamily="66" charset="-120"/>
              </a:rPr>
              <a:t>相位分析</a:t>
            </a:r>
          </a:p>
        </p:txBody>
      </p:sp>
      <p:sp>
        <p:nvSpPr>
          <p:cNvPr id="16" name="流程圖: 替代程序 15">
            <a:extLst>
              <a:ext uri="{FF2B5EF4-FFF2-40B4-BE49-F238E27FC236}">
                <a16:creationId xmlns:a16="http://schemas.microsoft.com/office/drawing/2014/main" id="{39560A30-A345-4E94-BC35-400766918D8C}"/>
              </a:ext>
            </a:extLst>
          </p:cNvPr>
          <p:cNvSpPr/>
          <p:nvPr/>
        </p:nvSpPr>
        <p:spPr>
          <a:xfrm>
            <a:off x="1046321" y="2653928"/>
            <a:ext cx="1967341" cy="821852"/>
          </a:xfrm>
          <a:prstGeom prst="flowChartAlternateProcess">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bg1">
                    <a:lumMod val="50000"/>
                  </a:schemeClr>
                </a:solidFill>
                <a:latin typeface="Segoe Print" panose="02000600000000000000" pitchFamily="2" charset="0"/>
                <a:ea typeface="SentyTEA 新蒂下午茶体" panose="03000600000000000000" pitchFamily="66" charset="-120"/>
              </a:rPr>
              <a:t>接收到的</a:t>
            </a:r>
            <a:endParaRPr lang="en-US" altLang="zh-TW" sz="2400" b="1" dirty="0">
              <a:solidFill>
                <a:schemeClr val="bg1">
                  <a:lumMod val="50000"/>
                </a:schemeClr>
              </a:solidFill>
              <a:latin typeface="Segoe Print" panose="02000600000000000000" pitchFamily="2" charset="0"/>
              <a:ea typeface="SentyTEA 新蒂下午茶体" panose="03000600000000000000" pitchFamily="66" charset="-120"/>
            </a:endParaRPr>
          </a:p>
          <a:p>
            <a:pPr algn="ctr"/>
            <a:r>
              <a:rPr lang="en-US" altLang="zh-TW" sz="2400" b="1" dirty="0">
                <a:solidFill>
                  <a:schemeClr val="bg1">
                    <a:lumMod val="50000"/>
                  </a:schemeClr>
                </a:solidFill>
                <a:latin typeface="Segoe Print" panose="02000600000000000000" pitchFamily="2" charset="0"/>
                <a:ea typeface="SentyTEA 新蒂下午茶体" panose="03000600000000000000" pitchFamily="66" charset="-120"/>
              </a:rPr>
              <a:t>CSI</a:t>
            </a:r>
            <a:r>
              <a:rPr lang="zh-TW" altLang="en-US" sz="2400" b="1" dirty="0">
                <a:solidFill>
                  <a:schemeClr val="bg1">
                    <a:lumMod val="50000"/>
                  </a:schemeClr>
                </a:solidFill>
                <a:latin typeface="Segoe Print" panose="02000600000000000000" pitchFamily="2" charset="0"/>
                <a:ea typeface="SentyTEA 新蒂下午茶体" panose="03000600000000000000" pitchFamily="66" charset="-120"/>
              </a:rPr>
              <a:t>相位訊號</a:t>
            </a:r>
          </a:p>
        </p:txBody>
      </p:sp>
      <p:sp>
        <p:nvSpPr>
          <p:cNvPr id="17" name="流程圖: 替代程序 16">
            <a:extLst>
              <a:ext uri="{FF2B5EF4-FFF2-40B4-BE49-F238E27FC236}">
                <a16:creationId xmlns:a16="http://schemas.microsoft.com/office/drawing/2014/main" id="{E201ADD8-C49C-4E5B-A3A6-F3E05AB2BB2B}"/>
              </a:ext>
            </a:extLst>
          </p:cNvPr>
          <p:cNvSpPr/>
          <p:nvPr/>
        </p:nvSpPr>
        <p:spPr>
          <a:xfrm>
            <a:off x="1090785" y="4165555"/>
            <a:ext cx="1967341" cy="617710"/>
          </a:xfrm>
          <a:prstGeom prst="flowChartAlternateProcess">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chemeClr val="bg1">
                    <a:lumMod val="50000"/>
                  </a:schemeClr>
                </a:solidFill>
                <a:latin typeface="Segoe Print" panose="02000600000000000000" pitchFamily="2" charset="0"/>
                <a:ea typeface="SentyTEA 新蒂下午茶体" panose="03000600000000000000" pitchFamily="66" charset="-120"/>
              </a:rPr>
              <a:t>線性轉換公式</a:t>
            </a:r>
          </a:p>
        </p:txBody>
      </p:sp>
      <p:sp>
        <p:nvSpPr>
          <p:cNvPr id="2" name="矩形 1">
            <a:extLst>
              <a:ext uri="{FF2B5EF4-FFF2-40B4-BE49-F238E27FC236}">
                <a16:creationId xmlns:a16="http://schemas.microsoft.com/office/drawing/2014/main" id="{F575B2F4-52FA-41C9-9691-7256471F2B78}"/>
              </a:ext>
            </a:extLst>
          </p:cNvPr>
          <p:cNvSpPr/>
          <p:nvPr/>
        </p:nvSpPr>
        <p:spPr>
          <a:xfrm>
            <a:off x="3840741" y="1888148"/>
            <a:ext cx="2492990" cy="369332"/>
          </a:xfrm>
          <a:prstGeom prst="rect">
            <a:avLst/>
          </a:prstGeom>
        </p:spPr>
        <p:txBody>
          <a:bodyPr wrap="none">
            <a:spAutoFit/>
          </a:bodyPr>
          <a:lstStyle/>
          <a:p>
            <a:r>
              <a:rPr lang="zh-TW" altLang="en-US" b="1" dirty="0">
                <a:solidFill>
                  <a:srgbClr val="BDD7EE"/>
                </a:solidFill>
                <a:latin typeface="微軟正黑體" panose="020B0604030504040204" pitchFamily="34" charset="-120"/>
                <a:ea typeface="微軟正黑體" panose="020B0604030504040204" pitchFamily="34" charset="-120"/>
                <a:cs typeface="Calibri" panose="020F0502020204030204" pitchFamily="34" charset="0"/>
              </a:rPr>
              <a:t>子載波的</a:t>
            </a:r>
            <a:r>
              <a:rPr lang="zh-TW" altLang="zh-TW" b="1" dirty="0">
                <a:solidFill>
                  <a:srgbClr val="BDD7EE"/>
                </a:solidFill>
                <a:latin typeface="微軟正黑體" panose="020B0604030504040204" pitchFamily="34" charset="-120"/>
                <a:ea typeface="微軟正黑體" panose="020B0604030504040204" pitchFamily="34" charset="-120"/>
                <a:cs typeface="Calibri" panose="020F0502020204030204" pitchFamily="34" charset="0"/>
              </a:rPr>
              <a:t>起始相位誤差</a:t>
            </a:r>
            <a:endParaRPr lang="zh-TW" altLang="en-US" b="1" dirty="0">
              <a:solidFill>
                <a:srgbClr val="BDD7EE"/>
              </a:solidFill>
              <a:latin typeface="微軟正黑體" panose="020B0604030504040204" pitchFamily="34" charset="-120"/>
              <a:ea typeface="微軟正黑體" panose="020B0604030504040204" pitchFamily="34" charset="-120"/>
            </a:endParaRPr>
          </a:p>
        </p:txBody>
      </p:sp>
      <p:sp>
        <p:nvSpPr>
          <p:cNvPr id="3" name="矩形 2">
            <a:extLst>
              <a:ext uri="{FF2B5EF4-FFF2-40B4-BE49-F238E27FC236}">
                <a16:creationId xmlns:a16="http://schemas.microsoft.com/office/drawing/2014/main" id="{D43FAD93-EAD0-4495-BCE3-533785273E36}"/>
              </a:ext>
            </a:extLst>
          </p:cNvPr>
          <p:cNvSpPr/>
          <p:nvPr/>
        </p:nvSpPr>
        <p:spPr>
          <a:xfrm>
            <a:off x="7734637" y="2465876"/>
            <a:ext cx="2666114" cy="369332"/>
          </a:xfrm>
          <a:prstGeom prst="rect">
            <a:avLst/>
          </a:prstGeom>
        </p:spPr>
        <p:txBody>
          <a:bodyPr wrap="none">
            <a:spAutoFit/>
          </a:bodyPr>
          <a:lstStyle/>
          <a:p>
            <a:r>
              <a:rPr lang="zh-TW" altLang="zh-TW" b="1" dirty="0">
                <a:solidFill>
                  <a:srgbClr val="C5E0B4"/>
                </a:solidFill>
                <a:latin typeface="微軟正黑體" panose="020B0604030504040204" pitchFamily="34" charset="-120"/>
                <a:ea typeface="微軟正黑體" panose="020B0604030504040204" pitchFamily="34" charset="-120"/>
                <a:cs typeface="Calibri" panose="020F0502020204030204" pitchFamily="34" charset="0"/>
              </a:rPr>
              <a:t>隨</a:t>
            </a:r>
            <a:r>
              <a:rPr lang="zh-TW" altLang="en-US" b="1" dirty="0">
                <a:solidFill>
                  <a:srgbClr val="C5E0B4"/>
                </a:solidFill>
                <a:latin typeface="微軟正黑體" panose="020B0604030504040204" pitchFamily="34" charset="-120"/>
                <a:ea typeface="微軟正黑體" panose="020B0604030504040204" pitchFamily="34" charset="-120"/>
                <a:cs typeface="Calibri" panose="020F0502020204030204" pitchFamily="34" charset="0"/>
              </a:rPr>
              <a:t>機</a:t>
            </a:r>
            <a:r>
              <a:rPr lang="zh-TW" altLang="zh-TW" b="1" dirty="0">
                <a:solidFill>
                  <a:srgbClr val="C5E0B4"/>
                </a:solidFill>
                <a:latin typeface="微軟正黑體" panose="020B0604030504040204" pitchFamily="34" charset="-120"/>
                <a:ea typeface="微軟正黑體" panose="020B0604030504040204" pitchFamily="34" charset="-120"/>
                <a:cs typeface="Calibri" panose="020F0502020204030204" pitchFamily="34" charset="0"/>
              </a:rPr>
              <a:t>相位偏移</a:t>
            </a:r>
            <a:r>
              <a:rPr lang="en-US" altLang="zh-TW" b="1" dirty="0">
                <a:solidFill>
                  <a:srgbClr val="C5E0B4"/>
                </a:solidFill>
                <a:latin typeface="微軟正黑體" panose="020B0604030504040204" pitchFamily="34" charset="-120"/>
                <a:ea typeface="微軟正黑體" panose="020B0604030504040204" pitchFamily="34" charset="-120"/>
                <a:cs typeface="Calibri" panose="020F0502020204030204" pitchFamily="34" charset="0"/>
              </a:rPr>
              <a:t>+</a:t>
            </a:r>
            <a:r>
              <a:rPr lang="zh-TW" altLang="en-US" b="1" dirty="0">
                <a:solidFill>
                  <a:srgbClr val="C5E0B4"/>
                </a:solidFill>
                <a:latin typeface="微軟正黑體" panose="020B0604030504040204" pitchFamily="34" charset="-120"/>
                <a:ea typeface="微軟正黑體" panose="020B0604030504040204" pitchFamily="34" charset="-120"/>
                <a:cs typeface="Calibri" panose="020F0502020204030204" pitchFamily="34" charset="0"/>
              </a:rPr>
              <a:t>隨機雜訊</a:t>
            </a:r>
            <a:endParaRPr lang="zh-TW" altLang="en-US" b="1" dirty="0">
              <a:solidFill>
                <a:srgbClr val="C5E0B4"/>
              </a:solidFill>
              <a:latin typeface="微軟正黑體" panose="020B0604030504040204" pitchFamily="34" charset="-120"/>
              <a:ea typeface="微軟正黑體" panose="020B0604030504040204" pitchFamily="34" charset="-120"/>
            </a:endParaRPr>
          </a:p>
        </p:txBody>
      </p:sp>
      <p:cxnSp>
        <p:nvCxnSpPr>
          <p:cNvPr id="7" name="直線單箭頭接點 6">
            <a:extLst>
              <a:ext uri="{FF2B5EF4-FFF2-40B4-BE49-F238E27FC236}">
                <a16:creationId xmlns:a16="http://schemas.microsoft.com/office/drawing/2014/main" id="{84F65281-1A40-4B1E-8ACD-F3EEF76F9D8B}"/>
              </a:ext>
            </a:extLst>
          </p:cNvPr>
          <p:cNvCxnSpPr>
            <a:cxnSpLocks/>
            <a:endCxn id="2" idx="2"/>
          </p:cNvCxnSpPr>
          <p:nvPr/>
        </p:nvCxnSpPr>
        <p:spPr>
          <a:xfrm flipH="1" flipV="1">
            <a:off x="5087236" y="2257480"/>
            <a:ext cx="270256" cy="502953"/>
          </a:xfrm>
          <a:prstGeom prst="straightConnector1">
            <a:avLst/>
          </a:prstGeom>
          <a:ln w="76200">
            <a:solidFill>
              <a:srgbClr val="BDD7EE"/>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2452D737-953A-47C6-811A-2299BE891CAE}"/>
              </a:ext>
            </a:extLst>
          </p:cNvPr>
          <p:cNvCxnSpPr>
            <a:cxnSpLocks/>
          </p:cNvCxnSpPr>
          <p:nvPr/>
        </p:nvCxnSpPr>
        <p:spPr>
          <a:xfrm flipV="1">
            <a:off x="7995525" y="2828643"/>
            <a:ext cx="353856" cy="390605"/>
          </a:xfrm>
          <a:prstGeom prst="straightConnector1">
            <a:avLst/>
          </a:prstGeom>
          <a:ln w="76200">
            <a:solidFill>
              <a:srgbClr val="C5E0B4"/>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B808699F-00CF-4548-92C2-B4A900538A76}"/>
              </a:ext>
            </a:extLst>
          </p:cNvPr>
          <p:cNvSpPr/>
          <p:nvPr/>
        </p:nvSpPr>
        <p:spPr>
          <a:xfrm>
            <a:off x="8930232" y="3611109"/>
            <a:ext cx="2723823" cy="369332"/>
          </a:xfrm>
          <a:prstGeom prst="rect">
            <a:avLst/>
          </a:prstGeom>
        </p:spPr>
        <p:txBody>
          <a:bodyPr wrap="none">
            <a:spAutoFit/>
          </a:bodyPr>
          <a:lstStyle/>
          <a:p>
            <a:r>
              <a:rPr lang="zh-TW" altLang="en-US" b="1" dirty="0">
                <a:solidFill>
                  <a:srgbClr val="C5E0B4"/>
                </a:solidFill>
                <a:latin typeface="微軟正黑體" panose="020B0604030504040204" pitchFamily="34" charset="-120"/>
                <a:ea typeface="微軟正黑體" panose="020B0604030504040204" pitchFamily="34" charset="-120"/>
              </a:rPr>
              <a:t>平均後訊號消除只剩雜訊</a:t>
            </a:r>
          </a:p>
        </p:txBody>
      </p:sp>
      <p:cxnSp>
        <p:nvCxnSpPr>
          <p:cNvPr id="29" name="直線單箭頭接點 28">
            <a:extLst>
              <a:ext uri="{FF2B5EF4-FFF2-40B4-BE49-F238E27FC236}">
                <a16:creationId xmlns:a16="http://schemas.microsoft.com/office/drawing/2014/main" id="{69BBD369-30E6-48BD-9D2E-BD006B7A0158}"/>
              </a:ext>
            </a:extLst>
          </p:cNvPr>
          <p:cNvCxnSpPr>
            <a:cxnSpLocks/>
          </p:cNvCxnSpPr>
          <p:nvPr/>
        </p:nvCxnSpPr>
        <p:spPr>
          <a:xfrm flipV="1">
            <a:off x="9067694" y="3970252"/>
            <a:ext cx="353856" cy="390605"/>
          </a:xfrm>
          <a:prstGeom prst="straightConnector1">
            <a:avLst/>
          </a:prstGeom>
          <a:ln w="76200">
            <a:solidFill>
              <a:srgbClr val="C5E0B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8210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3">
            <a:extLst>
              <a:ext uri="{FF2B5EF4-FFF2-40B4-BE49-F238E27FC236}">
                <a16:creationId xmlns:a16="http://schemas.microsoft.com/office/drawing/2014/main" id="{E3B597D8-1C31-4BCC-AC54-FD56AABCC99F}"/>
              </a:ext>
            </a:extLst>
          </p:cNvPr>
          <p:cNvSpPr txBox="1"/>
          <p:nvPr/>
        </p:nvSpPr>
        <p:spPr>
          <a:xfrm rot="174082">
            <a:off x="2827075" y="895688"/>
            <a:ext cx="2809571" cy="646331"/>
          </a:xfrm>
          <a:prstGeom prst="rect">
            <a:avLst/>
          </a:prstGeom>
          <a:noFill/>
        </p:spPr>
        <p:txBody>
          <a:bodyPr wrap="square" rtlCol="0">
            <a:spAutoFit/>
          </a:bodyPr>
          <a:lstStyle/>
          <a:p>
            <a:r>
              <a:rPr lang="en-US" altLang="zh-TW" sz="3600" b="1" dirty="0">
                <a:solidFill>
                  <a:srgbClr val="FFFF99"/>
                </a:solidFill>
                <a:latin typeface="Segoe Print" panose="02000600000000000000" pitchFamily="2" charset="0"/>
                <a:ea typeface="SentyTEA 新蒂下午茶体" panose="03000600000000000000" pitchFamily="66" charset="-120"/>
              </a:rPr>
              <a:t>CSI</a:t>
            </a:r>
            <a:r>
              <a:rPr lang="zh-TW" altLang="en-US" sz="3600" b="1" dirty="0">
                <a:solidFill>
                  <a:srgbClr val="FFFF99"/>
                </a:solidFill>
                <a:latin typeface="Segoe Print" panose="02000600000000000000" pitchFamily="2" charset="0"/>
                <a:ea typeface="SentyTEA 新蒂下午茶体" panose="03000600000000000000" pitchFamily="66" charset="-120"/>
              </a:rPr>
              <a:t>相位分析</a:t>
            </a:r>
          </a:p>
        </p:txBody>
      </p:sp>
      <p:pic>
        <p:nvPicPr>
          <p:cNvPr id="5" name="图片 1">
            <a:extLst>
              <a:ext uri="{FF2B5EF4-FFF2-40B4-BE49-F238E27FC236}">
                <a16:creationId xmlns:a16="http://schemas.microsoft.com/office/drawing/2014/main" id="{6DA6C1A7-65E6-4F8B-B3EE-970D60B38ECE}"/>
              </a:ext>
            </a:extLst>
          </p:cNvPr>
          <p:cNvPicPr>
            <a:picLocks noChangeAspect="1"/>
          </p:cNvPicPr>
          <p:nvPr/>
        </p:nvPicPr>
        <p:blipFill>
          <a:blip r:embed="rId3"/>
          <a:stretch>
            <a:fillRect/>
          </a:stretch>
        </p:blipFill>
        <p:spPr>
          <a:xfrm>
            <a:off x="1837242" y="729942"/>
            <a:ext cx="3899416" cy="927407"/>
          </a:xfrm>
          <a:prstGeom prst="rect">
            <a:avLst/>
          </a:prstGeom>
        </p:spPr>
      </p:pic>
      <p:pic>
        <p:nvPicPr>
          <p:cNvPr id="2" name="圖片 1">
            <a:extLst>
              <a:ext uri="{FF2B5EF4-FFF2-40B4-BE49-F238E27FC236}">
                <a16:creationId xmlns:a16="http://schemas.microsoft.com/office/drawing/2014/main" id="{A95A72BE-F457-471D-97C4-D56E11BEAEBC}"/>
              </a:ext>
            </a:extLst>
          </p:cNvPr>
          <p:cNvPicPr>
            <a:picLocks noChangeAspect="1"/>
          </p:cNvPicPr>
          <p:nvPr/>
        </p:nvPicPr>
        <p:blipFill>
          <a:blip r:embed="rId4"/>
          <a:stretch>
            <a:fillRect/>
          </a:stretch>
        </p:blipFill>
        <p:spPr>
          <a:xfrm>
            <a:off x="1386409" y="2731923"/>
            <a:ext cx="9761160" cy="32707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图片 2">
            <a:extLst>
              <a:ext uri="{FF2B5EF4-FFF2-40B4-BE49-F238E27FC236}">
                <a16:creationId xmlns:a16="http://schemas.microsoft.com/office/drawing/2014/main" id="{C6AD5501-D743-494B-AC11-7AE216AA9047}"/>
              </a:ext>
            </a:extLst>
          </p:cNvPr>
          <p:cNvPicPr>
            <a:picLocks noChangeAspect="1"/>
          </p:cNvPicPr>
          <p:nvPr/>
        </p:nvPicPr>
        <p:blipFill>
          <a:blip r:embed="rId5"/>
          <a:stretch>
            <a:fillRect/>
          </a:stretch>
        </p:blipFill>
        <p:spPr>
          <a:xfrm>
            <a:off x="970489" y="904644"/>
            <a:ext cx="866752" cy="1505411"/>
          </a:xfrm>
          <a:prstGeom prst="rect">
            <a:avLst/>
          </a:prstGeom>
        </p:spPr>
      </p:pic>
      <p:sp>
        <p:nvSpPr>
          <p:cNvPr id="3" name="文字方塊 2">
            <a:extLst>
              <a:ext uri="{FF2B5EF4-FFF2-40B4-BE49-F238E27FC236}">
                <a16:creationId xmlns:a16="http://schemas.microsoft.com/office/drawing/2014/main" id="{52F97F72-50B1-499C-BA1D-A1EB4B97AE48}"/>
              </a:ext>
            </a:extLst>
          </p:cNvPr>
          <p:cNvSpPr txBox="1"/>
          <p:nvPr/>
        </p:nvSpPr>
        <p:spPr>
          <a:xfrm>
            <a:off x="1786795" y="2269662"/>
            <a:ext cx="2621230" cy="369332"/>
          </a:xfrm>
          <a:prstGeom prst="rect">
            <a:avLst/>
          </a:prstGeom>
          <a:solidFill>
            <a:srgbClr val="FFFF99"/>
          </a:solidFill>
        </p:spPr>
        <p:txBody>
          <a:bodyPr wrap="none" rtlCol="0">
            <a:spAutoFit/>
          </a:bodyPr>
          <a:lstStyle/>
          <a:p>
            <a:r>
              <a:rPr lang="en-US" altLang="zh-TW" b="1" dirty="0">
                <a:solidFill>
                  <a:srgbClr val="FF0000"/>
                </a:solidFill>
                <a:latin typeface="微軟正黑體" panose="020B0604030504040204" pitchFamily="34" charset="-120"/>
                <a:ea typeface="微軟正黑體" panose="020B0604030504040204" pitchFamily="34" charset="-120"/>
              </a:rPr>
              <a:t>(1)</a:t>
            </a:r>
            <a:r>
              <a:rPr lang="zh-TW" altLang="en-US" b="1" dirty="0">
                <a:solidFill>
                  <a:srgbClr val="FF0000"/>
                </a:solidFill>
                <a:latin typeface="微軟正黑體" panose="020B0604030504040204" pitchFamily="34" charset="-120"/>
                <a:ea typeface="微軟正黑體" panose="020B0604030504040204" pitchFamily="34" charset="-120"/>
              </a:rPr>
              <a:t> 未解捲繞之原始相位</a:t>
            </a:r>
          </a:p>
        </p:txBody>
      </p:sp>
      <p:sp>
        <p:nvSpPr>
          <p:cNvPr id="7" name="文字方塊 6">
            <a:extLst>
              <a:ext uri="{FF2B5EF4-FFF2-40B4-BE49-F238E27FC236}">
                <a16:creationId xmlns:a16="http://schemas.microsoft.com/office/drawing/2014/main" id="{68C92FC1-5786-407E-969B-DD07289799B6}"/>
              </a:ext>
            </a:extLst>
          </p:cNvPr>
          <p:cNvSpPr txBox="1"/>
          <p:nvPr/>
        </p:nvSpPr>
        <p:spPr>
          <a:xfrm>
            <a:off x="5276699" y="2269662"/>
            <a:ext cx="2159566" cy="369332"/>
          </a:xfrm>
          <a:prstGeom prst="rect">
            <a:avLst/>
          </a:prstGeom>
          <a:solidFill>
            <a:srgbClr val="FFFF99"/>
          </a:solidFill>
        </p:spPr>
        <p:txBody>
          <a:bodyPr wrap="none" rtlCol="0">
            <a:spAutoFit/>
          </a:bodyPr>
          <a:lstStyle/>
          <a:p>
            <a:r>
              <a:rPr lang="en-US" altLang="zh-TW" b="1" dirty="0">
                <a:solidFill>
                  <a:srgbClr val="FF0000"/>
                </a:solidFill>
                <a:latin typeface="微軟正黑體" panose="020B0604030504040204" pitchFamily="34" charset="-120"/>
                <a:ea typeface="微軟正黑體" panose="020B0604030504040204" pitchFamily="34" charset="-120"/>
              </a:rPr>
              <a:t>(2)</a:t>
            </a:r>
            <a:r>
              <a:rPr lang="zh-TW" altLang="en-US" b="1" dirty="0">
                <a:solidFill>
                  <a:srgbClr val="FF0000"/>
                </a:solidFill>
                <a:latin typeface="微軟正黑體" panose="020B0604030504040204" pitchFamily="34" charset="-120"/>
                <a:ea typeface="微軟正黑體" panose="020B0604030504040204" pitchFamily="34" charset="-120"/>
              </a:rPr>
              <a:t> 解捲繞後的相位</a:t>
            </a:r>
          </a:p>
        </p:txBody>
      </p:sp>
      <p:sp>
        <p:nvSpPr>
          <p:cNvPr id="9" name="文字方塊 8">
            <a:extLst>
              <a:ext uri="{FF2B5EF4-FFF2-40B4-BE49-F238E27FC236}">
                <a16:creationId xmlns:a16="http://schemas.microsoft.com/office/drawing/2014/main" id="{B29ACE71-7FFA-42C4-944F-4006DC5E23F4}"/>
              </a:ext>
            </a:extLst>
          </p:cNvPr>
          <p:cNvSpPr txBox="1"/>
          <p:nvPr/>
        </p:nvSpPr>
        <p:spPr>
          <a:xfrm>
            <a:off x="8414038" y="2269662"/>
            <a:ext cx="2390398" cy="369332"/>
          </a:xfrm>
          <a:prstGeom prst="rect">
            <a:avLst/>
          </a:prstGeom>
          <a:solidFill>
            <a:srgbClr val="FFFF99"/>
          </a:solidFill>
        </p:spPr>
        <p:txBody>
          <a:bodyPr wrap="none" rtlCol="0">
            <a:spAutoFit/>
          </a:bodyPr>
          <a:lstStyle/>
          <a:p>
            <a:r>
              <a:rPr lang="en-US" altLang="zh-TW" b="1" dirty="0">
                <a:solidFill>
                  <a:srgbClr val="FF0000"/>
                </a:solidFill>
                <a:latin typeface="微軟正黑體" panose="020B0604030504040204" pitchFamily="34" charset="-120"/>
                <a:ea typeface="微軟正黑體" panose="020B0604030504040204" pitchFamily="34" charset="-120"/>
              </a:rPr>
              <a:t>(3)</a:t>
            </a:r>
            <a:r>
              <a:rPr lang="zh-TW" altLang="en-US" b="1" dirty="0">
                <a:solidFill>
                  <a:srgbClr val="FF0000"/>
                </a:solidFill>
                <a:latin typeface="微軟正黑體" panose="020B0604030504040204" pitchFamily="34" charset="-120"/>
                <a:ea typeface="微軟正黑體" panose="020B0604030504040204" pitchFamily="34" charset="-120"/>
              </a:rPr>
              <a:t> 線性轉換後的相位</a:t>
            </a:r>
          </a:p>
        </p:txBody>
      </p:sp>
      <p:sp>
        <p:nvSpPr>
          <p:cNvPr id="4" name="矩形 3">
            <a:extLst>
              <a:ext uri="{FF2B5EF4-FFF2-40B4-BE49-F238E27FC236}">
                <a16:creationId xmlns:a16="http://schemas.microsoft.com/office/drawing/2014/main" id="{6DF42220-E634-4B73-B435-7DD9BA546D3F}"/>
              </a:ext>
            </a:extLst>
          </p:cNvPr>
          <p:cNvSpPr/>
          <p:nvPr/>
        </p:nvSpPr>
        <p:spPr>
          <a:xfrm>
            <a:off x="5900058" y="926586"/>
            <a:ext cx="5617243" cy="872418"/>
          </a:xfrm>
          <a:prstGeom prst="rect">
            <a:avLst/>
          </a:prstGeom>
        </p:spPr>
        <p:txBody>
          <a:bodyPr wrap="none">
            <a:spAutoFit/>
          </a:bodyPr>
          <a:lstStyle/>
          <a:p>
            <a:pPr>
              <a:lnSpc>
                <a:spcPct val="150000"/>
              </a:lnSpc>
            </a:pPr>
            <a:r>
              <a:rPr lang="en-US" altLang="zh-TW" dirty="0">
                <a:solidFill>
                  <a:schemeClr val="bg1"/>
                </a:solidFill>
                <a:latin typeface="微軟正黑體" panose="020B0604030504040204" pitchFamily="34" charset="-120"/>
                <a:ea typeface="微軟正黑體" panose="020B0604030504040204" pitchFamily="34" charset="-120"/>
              </a:rPr>
              <a:t>CSI</a:t>
            </a:r>
            <a:r>
              <a:rPr lang="zh-TW" altLang="zh-TW" dirty="0">
                <a:solidFill>
                  <a:schemeClr val="bg1"/>
                </a:solidFill>
                <a:latin typeface="微軟正黑體" panose="020B0604030504040204" pitchFamily="34" charset="-120"/>
                <a:ea typeface="微軟正黑體" panose="020B0604030504040204" pitchFamily="34" charset="-120"/>
                <a:cs typeface="Calibri" panose="020F0502020204030204" pitchFamily="34" charset="0"/>
              </a:rPr>
              <a:t>訊號週期的範圍為</a:t>
            </a:r>
            <a:r>
              <a:rPr lang="en-US" altLang="zh-TW" dirty="0">
                <a:solidFill>
                  <a:schemeClr val="bg1"/>
                </a:solidFill>
                <a:latin typeface="微軟正黑體" panose="020B0604030504040204" pitchFamily="34" charset="-120"/>
                <a:ea typeface="微軟正黑體" panose="020B0604030504040204" pitchFamily="34" charset="-120"/>
              </a:rPr>
              <a:t>-π ~ π</a:t>
            </a:r>
            <a:r>
              <a:rPr lang="zh-TW" altLang="en-US" dirty="0">
                <a:solidFill>
                  <a:schemeClr val="bg1"/>
                </a:solidFill>
                <a:latin typeface="微軟正黑體" panose="020B0604030504040204" pitchFamily="34" charset="-120"/>
                <a:ea typeface="微軟正黑體" panose="020B0604030504040204" pitchFamily="34" charset="-120"/>
              </a:rPr>
              <a:t>，</a:t>
            </a:r>
            <a:r>
              <a:rPr lang="zh-TW" altLang="zh-TW" dirty="0">
                <a:solidFill>
                  <a:schemeClr val="bg1"/>
                </a:solidFill>
                <a:latin typeface="微軟正黑體" panose="020B0604030504040204" pitchFamily="34" charset="-120"/>
                <a:ea typeface="微軟正黑體" panose="020B0604030504040204" pitchFamily="34" charset="-120"/>
                <a:cs typeface="Calibri" panose="020F0502020204030204" pitchFamily="34" charset="0"/>
              </a:rPr>
              <a:t>在臨界點處會發生跳動</a:t>
            </a:r>
            <a:endParaRPr lang="en-US" altLang="zh-TW" dirty="0">
              <a:solidFill>
                <a:schemeClr val="bg1"/>
              </a:solidFill>
              <a:latin typeface="微軟正黑體" panose="020B0604030504040204" pitchFamily="34" charset="-120"/>
              <a:ea typeface="微軟正黑體" panose="020B0604030504040204" pitchFamily="34" charset="-120"/>
              <a:cs typeface="Calibri" panose="020F0502020204030204" pitchFamily="34" charset="0"/>
            </a:endParaRPr>
          </a:p>
          <a:p>
            <a:pPr>
              <a:lnSpc>
                <a:spcPct val="150000"/>
              </a:lnSpc>
            </a:pPr>
            <a:r>
              <a:rPr lang="zh-TW" altLang="en-US" dirty="0">
                <a:solidFill>
                  <a:schemeClr val="bg1"/>
                </a:solidFill>
                <a:latin typeface="微軟正黑體" panose="020B0604030504040204" pitchFamily="34" charset="-120"/>
                <a:ea typeface="微軟正黑體" panose="020B0604030504040204" pitchFamily="34" charset="-120"/>
              </a:rPr>
              <a:t>解捲繞後即可反應出連續的相位變化</a:t>
            </a:r>
          </a:p>
        </p:txBody>
      </p:sp>
      <p:sp>
        <p:nvSpPr>
          <p:cNvPr id="10" name="箭號: 向右 9">
            <a:extLst>
              <a:ext uri="{FF2B5EF4-FFF2-40B4-BE49-F238E27FC236}">
                <a16:creationId xmlns:a16="http://schemas.microsoft.com/office/drawing/2014/main" id="{D397ED6A-7001-48EA-B04B-AD44D4A74F57}"/>
              </a:ext>
            </a:extLst>
          </p:cNvPr>
          <p:cNvSpPr/>
          <p:nvPr/>
        </p:nvSpPr>
        <p:spPr>
          <a:xfrm>
            <a:off x="4604690" y="2269662"/>
            <a:ext cx="388757" cy="369332"/>
          </a:xfrm>
          <a:prstGeom prst="rightArrow">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箭號: 向右 11">
            <a:extLst>
              <a:ext uri="{FF2B5EF4-FFF2-40B4-BE49-F238E27FC236}">
                <a16:creationId xmlns:a16="http://schemas.microsoft.com/office/drawing/2014/main" id="{ECBB88EA-1978-4A04-A23C-676B507F51F2}"/>
              </a:ext>
            </a:extLst>
          </p:cNvPr>
          <p:cNvSpPr/>
          <p:nvPr/>
        </p:nvSpPr>
        <p:spPr>
          <a:xfrm>
            <a:off x="7719518" y="2269662"/>
            <a:ext cx="388757" cy="369332"/>
          </a:xfrm>
          <a:prstGeom prst="rightArrow">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41499278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1">
            <a:extLst>
              <a:ext uri="{FF2B5EF4-FFF2-40B4-BE49-F238E27FC236}">
                <a16:creationId xmlns:a16="http://schemas.microsoft.com/office/drawing/2014/main" id="{2FCA409C-67A2-4804-ABEA-8CF48DB25987}"/>
              </a:ext>
            </a:extLst>
          </p:cNvPr>
          <p:cNvPicPr>
            <a:picLocks noChangeAspect="1"/>
          </p:cNvPicPr>
          <p:nvPr/>
        </p:nvPicPr>
        <p:blipFill>
          <a:blip r:embed="rId5"/>
          <a:stretch>
            <a:fillRect/>
          </a:stretch>
        </p:blipFill>
        <p:spPr>
          <a:xfrm>
            <a:off x="1837242" y="729943"/>
            <a:ext cx="2683958" cy="821852"/>
          </a:xfrm>
          <a:prstGeom prst="rect">
            <a:avLst/>
          </a:prstGeom>
        </p:spPr>
      </p:pic>
      <p:pic>
        <p:nvPicPr>
          <p:cNvPr id="10" name="图片 2">
            <a:extLst>
              <a:ext uri="{FF2B5EF4-FFF2-40B4-BE49-F238E27FC236}">
                <a16:creationId xmlns:a16="http://schemas.microsoft.com/office/drawing/2014/main" id="{98570369-DEA7-43D9-A456-21684D221EFF}"/>
              </a:ext>
            </a:extLst>
          </p:cNvPr>
          <p:cNvPicPr>
            <a:picLocks noChangeAspect="1"/>
          </p:cNvPicPr>
          <p:nvPr/>
        </p:nvPicPr>
        <p:blipFill>
          <a:blip r:embed="rId6"/>
          <a:stretch>
            <a:fillRect/>
          </a:stretch>
        </p:blipFill>
        <p:spPr>
          <a:xfrm>
            <a:off x="970489" y="904644"/>
            <a:ext cx="866752" cy="1505411"/>
          </a:xfrm>
          <a:prstGeom prst="rect">
            <a:avLst/>
          </a:prstGeom>
        </p:spPr>
      </p:pic>
      <p:sp>
        <p:nvSpPr>
          <p:cNvPr id="3" name="文字方塊 2">
            <a:extLst>
              <a:ext uri="{FF2B5EF4-FFF2-40B4-BE49-F238E27FC236}">
                <a16:creationId xmlns:a16="http://schemas.microsoft.com/office/drawing/2014/main" id="{F805B9F6-2F30-4C61-A125-14208EE80760}"/>
              </a:ext>
            </a:extLst>
          </p:cNvPr>
          <p:cNvSpPr txBox="1"/>
          <p:nvPr/>
        </p:nvSpPr>
        <p:spPr>
          <a:xfrm>
            <a:off x="4651803" y="1883641"/>
            <a:ext cx="5602539" cy="371781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產品數量少，多數僅有心率檢測</a:t>
            </a:r>
            <a:endParaRPr kumimoji="0" lang="en-US" altLang="zh-TW" sz="2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多為穿戴式裝置，且穿戴不易</a:t>
            </a:r>
            <a:endParaRPr kumimoji="0" lang="en-US" altLang="zh-TW" sz="2400" b="0" i="0" u="none" strike="noStrike" kern="1200" cap="none" spc="0" normalizeH="0" baseline="0" noProof="0" dirty="0">
              <a:ln>
                <a:noFill/>
              </a:ln>
              <a:solidFill>
                <a:srgbClr val="FFFF99"/>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高單價 </a:t>
            </a:r>
            <a:r>
              <a:rPr kumimoji="0" lang="en-US" altLang="zh-TW" sz="2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a:t>
            </a:r>
            <a:endParaRPr kumimoji="0" lang="en-US" altLang="zh-TW" sz="2400" b="0" i="0" u="none" strike="noStrike" kern="1200" cap="none" spc="0" normalizeH="0" baseline="0" noProof="0" dirty="0">
              <a:ln>
                <a:noFill/>
              </a:ln>
              <a:solidFill>
                <a:srgbClr val="FFFF99"/>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TW" sz="2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TW" sz="16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無須穿戴</a:t>
            </a:r>
            <a:r>
              <a:rPr kumimoji="0" lang="en-US" altLang="zh-TW" sz="2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	     </a:t>
            </a:r>
            <a:r>
              <a:rPr kumimoji="0" lang="zh-TW" altLang="en-US" sz="2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可搭配 </a:t>
            </a:r>
            <a:r>
              <a:rPr kumimoji="0" lang="en-US" altLang="zh-TW" sz="2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APP</a:t>
            </a:r>
            <a:r>
              <a:rPr kumimoji="0" lang="zh-TW" altLang="en-US" sz="2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  </a:t>
            </a:r>
            <a:endParaRPr kumimoji="0" lang="en-US" altLang="zh-TW" sz="2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低成本</a:t>
            </a:r>
            <a:r>
              <a:rPr kumimoji="0" lang="en-US" altLang="zh-TW" sz="2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	     </a:t>
            </a:r>
            <a:r>
              <a:rPr kumimoji="0" lang="zh-TW" altLang="en-US" sz="2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隱私性</a:t>
            </a:r>
          </a:p>
        </p:txBody>
      </p:sp>
      <p:sp>
        <p:nvSpPr>
          <p:cNvPr id="13" name="流程圖: 替代程序 12">
            <a:extLst>
              <a:ext uri="{FF2B5EF4-FFF2-40B4-BE49-F238E27FC236}">
                <a16:creationId xmlns:a16="http://schemas.microsoft.com/office/drawing/2014/main" id="{761DDE62-CFAF-4602-A278-3387C66E6473}"/>
              </a:ext>
            </a:extLst>
          </p:cNvPr>
          <p:cNvSpPr/>
          <p:nvPr/>
        </p:nvSpPr>
        <p:spPr>
          <a:xfrm>
            <a:off x="2073653" y="2410055"/>
            <a:ext cx="2341738" cy="821852"/>
          </a:xfrm>
          <a:prstGeom prst="flowChartAlternateProcess">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1" i="0" u="none" strike="noStrike" kern="1200" cap="none" spc="0" normalizeH="0" baseline="0" noProof="0" dirty="0">
                <a:ln>
                  <a:noFill/>
                </a:ln>
                <a:solidFill>
                  <a:prstClr val="white">
                    <a:lumMod val="50000"/>
                  </a:prstClr>
                </a:solidFill>
                <a:effectLst/>
                <a:uLnTx/>
                <a:uFillTx/>
                <a:latin typeface="Segoe Print" panose="02000600000000000000" pitchFamily="2" charset="0"/>
                <a:ea typeface="SentyTEA 新蒂下午茶体" panose="03000600000000000000" pitchFamily="66" charset="-120"/>
                <a:cs typeface="+mn-cs"/>
              </a:rPr>
              <a:t>市面上的產品</a:t>
            </a:r>
          </a:p>
        </p:txBody>
      </p:sp>
      <p:sp>
        <p:nvSpPr>
          <p:cNvPr id="14" name="流程圖: 替代程序 13">
            <a:extLst>
              <a:ext uri="{FF2B5EF4-FFF2-40B4-BE49-F238E27FC236}">
                <a16:creationId xmlns:a16="http://schemas.microsoft.com/office/drawing/2014/main" id="{099B589C-D4CD-4404-852D-0E3AFA14BC84}"/>
              </a:ext>
            </a:extLst>
          </p:cNvPr>
          <p:cNvSpPr/>
          <p:nvPr/>
        </p:nvSpPr>
        <p:spPr>
          <a:xfrm>
            <a:off x="2073653" y="4630745"/>
            <a:ext cx="2341738" cy="821852"/>
          </a:xfrm>
          <a:prstGeom prst="flowChartAlternateProcess">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prstClr val="white">
                    <a:lumMod val="50000"/>
                  </a:prstClr>
                </a:solidFill>
                <a:effectLst/>
                <a:uLnTx/>
                <a:uFillTx/>
                <a:latin typeface="Segoe Print" panose="02000600000000000000" pitchFamily="2" charset="0"/>
                <a:ea typeface="SentyTEA 新蒂下午茶体" panose="03000600000000000000" pitchFamily="66" charset="-120"/>
                <a:cs typeface="+mn-cs"/>
              </a:rPr>
              <a:t>CSI</a:t>
            </a:r>
            <a:endParaRPr kumimoji="0" lang="zh-TW" altLang="en-US" sz="3200" b="1" i="0" u="none" strike="noStrike" kern="1200" cap="none" spc="0" normalizeH="0" baseline="0" noProof="0" dirty="0">
              <a:ln>
                <a:noFill/>
              </a:ln>
              <a:solidFill>
                <a:prstClr val="white">
                  <a:lumMod val="50000"/>
                </a:prstClr>
              </a:solidFill>
              <a:effectLst/>
              <a:uLnTx/>
              <a:uFillTx/>
              <a:latin typeface="Segoe Print" panose="02000600000000000000" pitchFamily="2" charset="0"/>
              <a:ea typeface="SentyTEA 新蒂下午茶体" panose="03000600000000000000" pitchFamily="66" charset="-120"/>
              <a:cs typeface="+mn-cs"/>
            </a:endParaRPr>
          </a:p>
        </p:txBody>
      </p:sp>
      <p:sp>
        <p:nvSpPr>
          <p:cNvPr id="15" name="文本框 3">
            <a:extLst>
              <a:ext uri="{FF2B5EF4-FFF2-40B4-BE49-F238E27FC236}">
                <a16:creationId xmlns:a16="http://schemas.microsoft.com/office/drawing/2014/main" id="{C4D7F54E-643D-4E38-B6AD-973827E198D5}"/>
              </a:ext>
            </a:extLst>
          </p:cNvPr>
          <p:cNvSpPr txBox="1"/>
          <p:nvPr/>
        </p:nvSpPr>
        <p:spPr>
          <a:xfrm rot="345071">
            <a:off x="3202358" y="885882"/>
            <a:ext cx="103686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200" b="1" i="0" u="none" strike="noStrike" kern="1200" cap="none" spc="0" normalizeH="0" baseline="0" noProof="0" dirty="0">
                <a:ln>
                  <a:noFill/>
                </a:ln>
                <a:solidFill>
                  <a:srgbClr val="FFFF99"/>
                </a:solidFill>
                <a:effectLst/>
                <a:uLnTx/>
                <a:uFillTx/>
                <a:latin typeface="SentyTEA 新蒂下午茶体" panose="03000600000000000000" pitchFamily="66" charset="-120"/>
                <a:ea typeface="SentyTEA 新蒂下午茶体" panose="03000600000000000000" pitchFamily="66" charset="-120"/>
                <a:cs typeface="+mn-cs"/>
              </a:rPr>
              <a:t>動機</a:t>
            </a:r>
            <a:endParaRPr kumimoji="0" lang="zh-CN" altLang="en-US" sz="1800" b="1" i="0" u="none" strike="noStrike" kern="1200" cap="none" spc="0" normalizeH="0" baseline="0" noProof="0" dirty="0">
              <a:ln>
                <a:noFill/>
              </a:ln>
              <a:solidFill>
                <a:srgbClr val="FFFF99"/>
              </a:solidFill>
              <a:effectLst/>
              <a:uLnTx/>
              <a:uFillTx/>
              <a:latin typeface="SentyTEA 新蒂下午茶体" panose="03000600000000000000" pitchFamily="66" charset="-120"/>
              <a:ea typeface="SentyTEA 新蒂下午茶体" panose="03000600000000000000" pitchFamily="66" charset="-120"/>
              <a:cs typeface="+mn-cs"/>
            </a:endParaRPr>
          </a:p>
        </p:txBody>
      </p:sp>
      <p:pic>
        <p:nvPicPr>
          <p:cNvPr id="5" name="音訊 4">
            <a:hlinkClick r:id="" action="ppaction://media"/>
            <a:extLst>
              <a:ext uri="{FF2B5EF4-FFF2-40B4-BE49-F238E27FC236}">
                <a16:creationId xmlns:a16="http://schemas.microsoft.com/office/drawing/2014/main" id="{36BAA954-8384-4771-AABA-0D2A05046C1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pic>
        <p:nvPicPr>
          <p:cNvPr id="4" name="圖形 3" descr="皇冠">
            <a:extLst>
              <a:ext uri="{FF2B5EF4-FFF2-40B4-BE49-F238E27FC236}">
                <a16:creationId xmlns:a16="http://schemas.microsoft.com/office/drawing/2014/main" id="{9C1F182D-8298-4D47-8A2D-725094D829C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96000" y="4454567"/>
            <a:ext cx="543560" cy="543560"/>
          </a:xfrm>
          <a:prstGeom prst="rect">
            <a:avLst/>
          </a:prstGeom>
        </p:spPr>
      </p:pic>
      <p:pic>
        <p:nvPicPr>
          <p:cNvPr id="16" name="圖形 15" descr="皇冠">
            <a:extLst>
              <a:ext uri="{FF2B5EF4-FFF2-40B4-BE49-F238E27FC236}">
                <a16:creationId xmlns:a16="http://schemas.microsoft.com/office/drawing/2014/main" id="{7D3C0CFD-15D8-4B0B-9069-A8A169F9219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06014" y="5008287"/>
            <a:ext cx="543560" cy="543560"/>
          </a:xfrm>
          <a:prstGeom prst="rect">
            <a:avLst/>
          </a:prstGeom>
        </p:spPr>
      </p:pic>
      <p:pic>
        <p:nvPicPr>
          <p:cNvPr id="17" name="圖形 16" descr="皇冠">
            <a:extLst>
              <a:ext uri="{FF2B5EF4-FFF2-40B4-BE49-F238E27FC236}">
                <a16:creationId xmlns:a16="http://schemas.microsoft.com/office/drawing/2014/main" id="{052CAB54-0CA6-4178-813C-AD22A42CAC6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980178" y="4998127"/>
            <a:ext cx="543560" cy="543560"/>
          </a:xfrm>
          <a:prstGeom prst="rect">
            <a:avLst/>
          </a:prstGeom>
        </p:spPr>
      </p:pic>
      <p:pic>
        <p:nvPicPr>
          <p:cNvPr id="12" name="圖形 11" descr="皇冠">
            <a:extLst>
              <a:ext uri="{FF2B5EF4-FFF2-40B4-BE49-F238E27FC236}">
                <a16:creationId xmlns:a16="http://schemas.microsoft.com/office/drawing/2014/main" id="{51E738D7-A14E-4C86-AA3B-645A5CF0124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63577" y="4454567"/>
            <a:ext cx="543560" cy="543560"/>
          </a:xfrm>
          <a:prstGeom prst="rect">
            <a:avLst/>
          </a:prstGeom>
        </p:spPr>
      </p:pic>
    </p:spTree>
    <p:extLst>
      <p:ext uri="{BB962C8B-B14F-4D97-AF65-F5344CB8AC3E}">
        <p14:creationId xmlns:p14="http://schemas.microsoft.com/office/powerpoint/2010/main" val="3304390551"/>
      </p:ext>
    </p:extLst>
  </p:cSld>
  <p:clrMapOvr>
    <a:masterClrMapping/>
  </p:clrMapOvr>
  <mc:AlternateContent xmlns:mc="http://schemas.openxmlformats.org/markup-compatibility/2006" xmlns:p14="http://schemas.microsoft.com/office/powerpoint/2010/main">
    <mc:Choice Requires="p14">
      <p:transition p14:dur="0" advTm="3357"/>
    </mc:Choice>
    <mc:Fallback xmlns="">
      <p:transition advTm="33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圖片 44">
            <a:extLst>
              <a:ext uri="{FF2B5EF4-FFF2-40B4-BE49-F238E27FC236}">
                <a16:creationId xmlns:a16="http://schemas.microsoft.com/office/drawing/2014/main" id="{ED0988D4-27E0-46E2-A2CD-D5DB10A48D81}"/>
              </a:ext>
            </a:extLst>
          </p:cNvPr>
          <p:cNvPicPr>
            <a:picLocks noChangeAspect="1"/>
          </p:cNvPicPr>
          <p:nvPr/>
        </p:nvPicPr>
        <p:blipFill>
          <a:blip r:embed="rId3"/>
          <a:stretch>
            <a:fillRect/>
          </a:stretch>
        </p:blipFill>
        <p:spPr>
          <a:xfrm>
            <a:off x="1608729" y="3206801"/>
            <a:ext cx="4279763" cy="2792210"/>
          </a:xfrm>
          <a:prstGeom prst="rect">
            <a:avLst/>
          </a:prstGeom>
        </p:spPr>
      </p:pic>
      <p:pic>
        <p:nvPicPr>
          <p:cNvPr id="6" name="图片 2">
            <a:extLst>
              <a:ext uri="{FF2B5EF4-FFF2-40B4-BE49-F238E27FC236}">
                <a16:creationId xmlns:a16="http://schemas.microsoft.com/office/drawing/2014/main" id="{C6AD5501-D743-494B-AC11-7AE216AA9047}"/>
              </a:ext>
            </a:extLst>
          </p:cNvPr>
          <p:cNvPicPr>
            <a:picLocks noChangeAspect="1"/>
          </p:cNvPicPr>
          <p:nvPr/>
        </p:nvPicPr>
        <p:blipFill>
          <a:blip r:embed="rId4"/>
          <a:stretch>
            <a:fillRect/>
          </a:stretch>
        </p:blipFill>
        <p:spPr>
          <a:xfrm>
            <a:off x="970489" y="904644"/>
            <a:ext cx="866752" cy="1505411"/>
          </a:xfrm>
          <a:prstGeom prst="rect">
            <a:avLst/>
          </a:prstGeom>
        </p:spPr>
      </p:pic>
      <p:sp>
        <p:nvSpPr>
          <p:cNvPr id="8" name="文本框 3">
            <a:extLst>
              <a:ext uri="{FF2B5EF4-FFF2-40B4-BE49-F238E27FC236}">
                <a16:creationId xmlns:a16="http://schemas.microsoft.com/office/drawing/2014/main" id="{E3B597D8-1C31-4BCC-AC54-FD56AABCC99F}"/>
              </a:ext>
            </a:extLst>
          </p:cNvPr>
          <p:cNvSpPr txBox="1"/>
          <p:nvPr/>
        </p:nvSpPr>
        <p:spPr>
          <a:xfrm rot="174082">
            <a:off x="3095737" y="906999"/>
            <a:ext cx="4126415" cy="646331"/>
          </a:xfrm>
          <a:prstGeom prst="rect">
            <a:avLst/>
          </a:prstGeom>
          <a:noFill/>
        </p:spPr>
        <p:txBody>
          <a:bodyPr wrap="square" rtlCol="0">
            <a:spAutoFit/>
          </a:bodyPr>
          <a:lstStyle/>
          <a:p>
            <a:r>
              <a:rPr lang="zh-TW" altLang="en-US" sz="3600" b="1" dirty="0">
                <a:solidFill>
                  <a:srgbClr val="FFFF99"/>
                </a:solidFill>
                <a:latin typeface="SentyTEA 新蒂下午茶体" panose="03000600000000000000" pitchFamily="66" charset="-120"/>
                <a:ea typeface="SentyTEA 新蒂下午茶体" panose="03000600000000000000" pitchFamily="66" charset="-120"/>
              </a:rPr>
              <a:t>最佳天線與子載波</a:t>
            </a:r>
          </a:p>
        </p:txBody>
      </p:sp>
      <p:pic>
        <p:nvPicPr>
          <p:cNvPr id="5" name="图片 1">
            <a:extLst>
              <a:ext uri="{FF2B5EF4-FFF2-40B4-BE49-F238E27FC236}">
                <a16:creationId xmlns:a16="http://schemas.microsoft.com/office/drawing/2014/main" id="{6DA6C1A7-65E6-4F8B-B3EE-970D60B38ECE}"/>
              </a:ext>
            </a:extLst>
          </p:cNvPr>
          <p:cNvPicPr>
            <a:picLocks noChangeAspect="1"/>
          </p:cNvPicPr>
          <p:nvPr/>
        </p:nvPicPr>
        <p:blipFill>
          <a:blip r:embed="rId5"/>
          <a:stretch>
            <a:fillRect/>
          </a:stretch>
        </p:blipFill>
        <p:spPr>
          <a:xfrm>
            <a:off x="1837242" y="729942"/>
            <a:ext cx="5119491" cy="927407"/>
          </a:xfrm>
          <a:prstGeom prst="rect">
            <a:avLst/>
          </a:prstGeom>
        </p:spPr>
      </p:pic>
      <p:sp>
        <p:nvSpPr>
          <p:cNvPr id="9" name="手繪多邊形: 圖案 8">
            <a:extLst>
              <a:ext uri="{FF2B5EF4-FFF2-40B4-BE49-F238E27FC236}">
                <a16:creationId xmlns:a16="http://schemas.microsoft.com/office/drawing/2014/main" id="{18FA334D-5DE6-4550-9F4D-74B1E7A2D089}"/>
              </a:ext>
            </a:extLst>
          </p:cNvPr>
          <p:cNvSpPr/>
          <p:nvPr/>
        </p:nvSpPr>
        <p:spPr>
          <a:xfrm>
            <a:off x="857178" y="3397607"/>
            <a:ext cx="226623" cy="2478333"/>
          </a:xfrm>
          <a:custGeom>
            <a:avLst/>
            <a:gdLst>
              <a:gd name="connsiteX0" fmla="*/ 243840 w 243840"/>
              <a:gd name="connsiteY0" fmla="*/ 0 h 2159000"/>
              <a:gd name="connsiteX1" fmla="*/ 0 w 243840"/>
              <a:gd name="connsiteY1" fmla="*/ 0 h 2159000"/>
              <a:gd name="connsiteX2" fmla="*/ 0 w 243840"/>
              <a:gd name="connsiteY2" fmla="*/ 2159000 h 2159000"/>
              <a:gd name="connsiteX3" fmla="*/ 238760 w 243840"/>
              <a:gd name="connsiteY3" fmla="*/ 2159000 h 2159000"/>
            </a:gdLst>
            <a:ahLst/>
            <a:cxnLst>
              <a:cxn ang="0">
                <a:pos x="connsiteX0" y="connsiteY0"/>
              </a:cxn>
              <a:cxn ang="0">
                <a:pos x="connsiteX1" y="connsiteY1"/>
              </a:cxn>
              <a:cxn ang="0">
                <a:pos x="connsiteX2" y="connsiteY2"/>
              </a:cxn>
              <a:cxn ang="0">
                <a:pos x="connsiteX3" y="connsiteY3"/>
              </a:cxn>
            </a:cxnLst>
            <a:rect l="l" t="t" r="r" b="b"/>
            <a:pathLst>
              <a:path w="243840" h="2159000">
                <a:moveTo>
                  <a:pt x="243840" y="0"/>
                </a:moveTo>
                <a:lnTo>
                  <a:pt x="0" y="0"/>
                </a:lnTo>
                <a:lnTo>
                  <a:pt x="0" y="2159000"/>
                </a:lnTo>
                <a:lnTo>
                  <a:pt x="238760" y="2159000"/>
                </a:lnTo>
              </a:path>
            </a:pathLst>
          </a:custGeom>
          <a:ln w="19050">
            <a:solidFill>
              <a:schemeClr val="bg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dirty="0">
              <a:solidFill>
                <a:schemeClr val="bg1"/>
              </a:solidFill>
            </a:endParaRPr>
          </a:p>
        </p:txBody>
      </p:sp>
      <p:sp>
        <p:nvSpPr>
          <p:cNvPr id="12" name="文字方塊 11">
            <a:extLst>
              <a:ext uri="{FF2B5EF4-FFF2-40B4-BE49-F238E27FC236}">
                <a16:creationId xmlns:a16="http://schemas.microsoft.com/office/drawing/2014/main" id="{D74627ED-64B3-46F3-BDDF-E12A2446C2BF}"/>
              </a:ext>
            </a:extLst>
          </p:cNvPr>
          <p:cNvSpPr txBox="1"/>
          <p:nvPr/>
        </p:nvSpPr>
        <p:spPr>
          <a:xfrm rot="16200000">
            <a:off x="191006" y="4277526"/>
            <a:ext cx="2478332" cy="461665"/>
          </a:xfrm>
          <a:prstGeom prst="rect">
            <a:avLst/>
          </a:prstGeom>
          <a:noFill/>
        </p:spPr>
        <p:txBody>
          <a:bodyPr wrap="square" rtlCol="0">
            <a:spAutoFit/>
          </a:bodyPr>
          <a:lstStyle/>
          <a:p>
            <a:r>
              <a:rPr lang="en-US" altLang="zh-TW" sz="2400" dirty="0">
                <a:solidFill>
                  <a:schemeClr val="bg1"/>
                </a:solidFill>
              </a:rPr>
              <a:t>-----------------------</a:t>
            </a:r>
            <a:endParaRPr lang="zh-TW" altLang="en-US" sz="2400" dirty="0">
              <a:solidFill>
                <a:schemeClr val="bg1"/>
              </a:solidFill>
            </a:endParaRPr>
          </a:p>
        </p:txBody>
      </p:sp>
      <p:sp>
        <p:nvSpPr>
          <p:cNvPr id="13" name="文字方塊 12">
            <a:extLst>
              <a:ext uri="{FF2B5EF4-FFF2-40B4-BE49-F238E27FC236}">
                <a16:creationId xmlns:a16="http://schemas.microsoft.com/office/drawing/2014/main" id="{D8EF803C-E250-4C1F-B971-C51C018ED975}"/>
              </a:ext>
            </a:extLst>
          </p:cNvPr>
          <p:cNvSpPr txBox="1"/>
          <p:nvPr/>
        </p:nvSpPr>
        <p:spPr>
          <a:xfrm rot="16200000">
            <a:off x="4438327" y="4277527"/>
            <a:ext cx="2478332" cy="461665"/>
          </a:xfrm>
          <a:prstGeom prst="rect">
            <a:avLst/>
          </a:prstGeom>
          <a:noFill/>
        </p:spPr>
        <p:txBody>
          <a:bodyPr wrap="square" rtlCol="0">
            <a:spAutoFit/>
          </a:bodyPr>
          <a:lstStyle/>
          <a:p>
            <a:r>
              <a:rPr lang="en-US" altLang="zh-TW" sz="2400" dirty="0">
                <a:solidFill>
                  <a:schemeClr val="bg1"/>
                </a:solidFill>
              </a:rPr>
              <a:t>-----------------------</a:t>
            </a:r>
            <a:endParaRPr lang="zh-TW" altLang="en-US" sz="2400" dirty="0">
              <a:solidFill>
                <a:schemeClr val="bg1"/>
              </a:solidFill>
            </a:endParaRPr>
          </a:p>
        </p:txBody>
      </p:sp>
      <p:sp>
        <p:nvSpPr>
          <p:cNvPr id="14" name="文字方塊 13">
            <a:extLst>
              <a:ext uri="{FF2B5EF4-FFF2-40B4-BE49-F238E27FC236}">
                <a16:creationId xmlns:a16="http://schemas.microsoft.com/office/drawing/2014/main" id="{AA20ED19-1DF5-4F5A-A4B4-E6D2079B0FF4}"/>
              </a:ext>
            </a:extLst>
          </p:cNvPr>
          <p:cNvSpPr txBox="1"/>
          <p:nvPr/>
        </p:nvSpPr>
        <p:spPr>
          <a:xfrm rot="16200000">
            <a:off x="6493827" y="4277527"/>
            <a:ext cx="2478332" cy="461665"/>
          </a:xfrm>
          <a:prstGeom prst="rect">
            <a:avLst/>
          </a:prstGeom>
          <a:noFill/>
        </p:spPr>
        <p:txBody>
          <a:bodyPr wrap="square" rtlCol="0">
            <a:spAutoFit/>
          </a:bodyPr>
          <a:lstStyle/>
          <a:p>
            <a:r>
              <a:rPr lang="en-US" altLang="zh-TW" sz="2400" dirty="0">
                <a:solidFill>
                  <a:schemeClr val="bg1"/>
                </a:solidFill>
              </a:rPr>
              <a:t>-----------------------</a:t>
            </a:r>
            <a:endParaRPr lang="zh-TW" altLang="en-US" sz="2400" dirty="0">
              <a:solidFill>
                <a:schemeClr val="bg1"/>
              </a:solidFill>
            </a:endParaRPr>
          </a:p>
        </p:txBody>
      </p:sp>
      <p:grpSp>
        <p:nvGrpSpPr>
          <p:cNvPr id="4" name="群組 3">
            <a:extLst>
              <a:ext uri="{FF2B5EF4-FFF2-40B4-BE49-F238E27FC236}">
                <a16:creationId xmlns:a16="http://schemas.microsoft.com/office/drawing/2014/main" id="{CB6796DB-8EF7-4963-ABA2-7245DFD1D929}"/>
              </a:ext>
            </a:extLst>
          </p:cNvPr>
          <p:cNvGrpSpPr/>
          <p:nvPr/>
        </p:nvGrpSpPr>
        <p:grpSpPr>
          <a:xfrm>
            <a:off x="1969973" y="3522841"/>
            <a:ext cx="3537225" cy="2098031"/>
            <a:chOff x="1969973" y="3306941"/>
            <a:chExt cx="3537225" cy="2098031"/>
          </a:xfrm>
        </p:grpSpPr>
        <mc:AlternateContent xmlns:mc="http://schemas.openxmlformats.org/markup-compatibility/2006" xmlns:a14="http://schemas.microsoft.com/office/drawing/2010/main">
          <mc:Choice Requires="a14">
            <p:sp>
              <p:nvSpPr>
                <p:cNvPr id="10" name="流程圖: 程序 9">
                  <a:extLst>
                    <a:ext uri="{FF2B5EF4-FFF2-40B4-BE49-F238E27FC236}">
                      <a16:creationId xmlns:a16="http://schemas.microsoft.com/office/drawing/2014/main" id="{6F468CC9-53CD-45D1-972D-E51B37255302}"/>
                    </a:ext>
                  </a:extLst>
                </p:cNvPr>
                <p:cNvSpPr/>
                <p:nvPr/>
              </p:nvSpPr>
              <p:spPr>
                <a:xfrm>
                  <a:off x="2710494" y="3306941"/>
                  <a:ext cx="2796704" cy="1164657"/>
                </a:xfrm>
                <a:prstGeom prst="flowChartProcess">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i="1" dirty="0">
                      <a:solidFill>
                        <a:schemeClr val="tx1"/>
                      </a:solidFill>
                    </a:rPr>
                    <a:t> </a:t>
                  </a:r>
                  <a14:m>
                    <m:oMath xmlns:m="http://schemas.openxmlformats.org/officeDocument/2006/math">
                      <m:sSub>
                        <m:sSubPr>
                          <m:ctrlPr>
                            <a:rPr lang="en-US" altLang="zh-TW" sz="2000" i="1" smtClean="0">
                              <a:solidFill>
                                <a:schemeClr val="tx1"/>
                              </a:solidFill>
                              <a:latin typeface="Cambria Math" panose="02040503050406030204" pitchFamily="18" charset="0"/>
                            </a:rPr>
                          </m:ctrlPr>
                        </m:sSubPr>
                        <m:e>
                          <m:r>
                            <a:rPr lang="en-US" altLang="zh-TW" sz="2000" b="0" i="1" smtClean="0">
                              <a:solidFill>
                                <a:schemeClr val="tx1"/>
                              </a:solidFill>
                              <a:latin typeface="Cambria Math" panose="02040503050406030204" pitchFamily="18" charset="0"/>
                            </a:rPr>
                            <m:t>𝐻</m:t>
                          </m:r>
                        </m:e>
                        <m:sub>
                          <m:r>
                            <a:rPr lang="en-US" altLang="zh-TW" sz="2000" b="0" i="1" smtClean="0">
                              <a:solidFill>
                                <a:schemeClr val="tx1"/>
                              </a:solidFill>
                              <a:latin typeface="Cambria Math" panose="02040503050406030204" pitchFamily="18" charset="0"/>
                            </a:rPr>
                            <m:t>1,1,</m:t>
                          </m:r>
                          <m:r>
                            <m:rPr>
                              <m:sty m:val="p"/>
                            </m:rPr>
                            <a:rPr lang="en-US" altLang="zh-TW" sz="2000" i="1">
                              <a:solidFill>
                                <a:schemeClr val="tx1"/>
                              </a:solidFill>
                              <a:latin typeface="Cambria Math" panose="02040503050406030204" pitchFamily="18" charset="0"/>
                            </a:rPr>
                            <m:t>K</m:t>
                          </m:r>
                          <m:r>
                            <a:rPr lang="en-US" altLang="zh-TW" sz="2000" b="0" i="1" smtClean="0">
                              <a:solidFill>
                                <a:schemeClr val="tx1"/>
                              </a:solidFill>
                              <a:latin typeface="Cambria Math" panose="02040503050406030204" pitchFamily="18" charset="0"/>
                            </a:rPr>
                            <m:t>,</m:t>
                          </m:r>
                          <m:r>
                            <a:rPr lang="en-US" altLang="zh-TW" sz="2000" b="0" i="1" smtClean="0">
                              <a:solidFill>
                                <a:schemeClr val="tx1"/>
                              </a:solidFill>
                              <a:latin typeface="Cambria Math" panose="02040503050406030204" pitchFamily="18" charset="0"/>
                            </a:rPr>
                            <m:t>𝑝</m:t>
                          </m:r>
                        </m:sub>
                      </m:sSub>
                      <m:r>
                        <a:rPr lang="zh-TW" altLang="en-US" sz="2000" i="1">
                          <a:solidFill>
                            <a:schemeClr val="tx1"/>
                          </a:solidFill>
                          <a:latin typeface="Cambria Math" panose="02040503050406030204" pitchFamily="18" charset="0"/>
                        </a:rPr>
                        <m:t> </m:t>
                      </m:r>
                      <m:r>
                        <a:rPr lang="zh-TW" altLang="en-US" sz="2000" i="1" smtClean="0">
                          <a:solidFill>
                            <a:schemeClr val="tx1"/>
                          </a:solidFill>
                          <a:latin typeface="Cambria Math" panose="02040503050406030204" pitchFamily="18" charset="0"/>
                        </a:rPr>
                        <m:t> </m:t>
                      </m:r>
                      <m:r>
                        <a:rPr lang="zh-TW" altLang="en-US" sz="2000" i="1">
                          <a:solidFill>
                            <a:schemeClr val="tx1"/>
                          </a:solidFill>
                          <a:latin typeface="Cambria Math" panose="02040503050406030204" pitchFamily="18" charset="0"/>
                        </a:rPr>
                        <m:t> </m:t>
                      </m:r>
                      <m:r>
                        <a:rPr lang="zh-TW" altLang="en-US" sz="2000" i="1" smtClean="0">
                          <a:solidFill>
                            <a:schemeClr val="tx1"/>
                          </a:solidFill>
                          <a:latin typeface="Cambria Math" panose="02040503050406030204" pitchFamily="18" charset="0"/>
                        </a:rPr>
                        <m:t> </m:t>
                      </m:r>
                      <m:r>
                        <a:rPr lang="en-US" altLang="zh-TW" sz="2000" b="0" i="1" smtClean="0">
                          <a:solidFill>
                            <a:schemeClr val="tx1"/>
                          </a:solidFill>
                          <a:latin typeface="Cambria Math" panose="02040503050406030204" pitchFamily="18" charset="0"/>
                        </a:rPr>
                        <m:t> …</m:t>
                      </m:r>
                      <m:r>
                        <a:rPr lang="zh-TW" altLang="en-US" sz="2000" i="1">
                          <a:solidFill>
                            <a:schemeClr val="tx1"/>
                          </a:solidFill>
                          <a:latin typeface="Cambria Math" panose="02040503050406030204" pitchFamily="18" charset="0"/>
                        </a:rPr>
                        <m:t> </m:t>
                      </m:r>
                      <m:sSub>
                        <m:sSubPr>
                          <m:ctrlPr>
                            <a:rPr lang="en-US" altLang="zh-TW" sz="2000" i="1">
                              <a:solidFill>
                                <a:schemeClr val="tx1"/>
                              </a:solidFill>
                              <a:latin typeface="Cambria Math" panose="02040503050406030204" pitchFamily="18" charset="0"/>
                            </a:rPr>
                          </m:ctrlPr>
                        </m:sSubPr>
                        <m:e>
                          <m:r>
                            <a:rPr lang="zh-TW" altLang="en-US" sz="2000" i="1" smtClean="0">
                              <a:solidFill>
                                <a:schemeClr val="tx1"/>
                              </a:solidFill>
                              <a:latin typeface="Cambria Math" panose="02040503050406030204" pitchFamily="18" charset="0"/>
                            </a:rPr>
                            <m:t> </m:t>
                          </m:r>
                          <m:r>
                            <a:rPr lang="zh-TW" altLang="en-US" sz="2000" i="1">
                              <a:solidFill>
                                <a:schemeClr val="tx1"/>
                              </a:solidFill>
                              <a:latin typeface="Cambria Math" panose="02040503050406030204" pitchFamily="18" charset="0"/>
                            </a:rPr>
                            <m:t> </m:t>
                          </m:r>
                          <m:r>
                            <a:rPr lang="zh-TW" altLang="en-US" sz="2000" i="1" smtClean="0">
                              <a:solidFill>
                                <a:schemeClr val="tx1"/>
                              </a:solidFill>
                              <a:latin typeface="Cambria Math" panose="02040503050406030204" pitchFamily="18" charset="0"/>
                            </a:rPr>
                            <m:t> </m:t>
                          </m:r>
                          <m:r>
                            <a:rPr lang="zh-TW" altLang="en-US" sz="2000" i="1">
                              <a:solidFill>
                                <a:schemeClr val="tx1"/>
                              </a:solidFill>
                              <a:latin typeface="Cambria Math" panose="02040503050406030204" pitchFamily="18" charset="0"/>
                            </a:rPr>
                            <m:t> </m:t>
                          </m:r>
                          <m:r>
                            <a:rPr lang="zh-TW" altLang="en-US" sz="2000" i="1" smtClean="0">
                              <a:solidFill>
                                <a:schemeClr val="tx1"/>
                              </a:solidFill>
                              <a:latin typeface="Cambria Math" panose="02040503050406030204" pitchFamily="18" charset="0"/>
                            </a:rPr>
                            <m:t> </m:t>
                          </m:r>
                          <m:r>
                            <a:rPr lang="en-US" altLang="zh-TW" sz="2000" i="1">
                              <a:solidFill>
                                <a:schemeClr val="tx1"/>
                              </a:solidFill>
                              <a:latin typeface="Cambria Math" panose="02040503050406030204" pitchFamily="18" charset="0"/>
                            </a:rPr>
                            <m:t>𝐻</m:t>
                          </m:r>
                        </m:e>
                        <m:sub>
                          <m:r>
                            <a:rPr lang="en-US" altLang="zh-TW" sz="2000" i="1">
                              <a:solidFill>
                                <a:schemeClr val="tx1"/>
                              </a:solidFill>
                              <a:latin typeface="Cambria Math" panose="02040503050406030204" pitchFamily="18" charset="0"/>
                            </a:rPr>
                            <m:t>1,</m:t>
                          </m:r>
                          <m:r>
                            <a:rPr lang="en-US" altLang="zh-TW" sz="2000" i="1" smtClean="0">
                              <a:solidFill>
                                <a:schemeClr val="tx1"/>
                              </a:solidFill>
                              <a:latin typeface="Cambria Math" panose="02040503050406030204" pitchFamily="18" charset="0"/>
                            </a:rPr>
                            <m:t>𝑀</m:t>
                          </m:r>
                          <m:r>
                            <a:rPr lang="en-US" altLang="zh-TW" sz="2000" i="1">
                              <a:solidFill>
                                <a:schemeClr val="tx1"/>
                              </a:solidFill>
                              <a:latin typeface="Cambria Math" panose="02040503050406030204" pitchFamily="18" charset="0"/>
                            </a:rPr>
                            <m:t>,</m:t>
                          </m:r>
                          <m:r>
                            <m:rPr>
                              <m:sty m:val="p"/>
                            </m:rPr>
                            <a:rPr lang="en-US" altLang="zh-TW" sz="2000" i="1" smtClean="0">
                              <a:solidFill>
                                <a:schemeClr val="tx1"/>
                              </a:solidFill>
                              <a:latin typeface="Cambria Math" panose="02040503050406030204" pitchFamily="18" charset="0"/>
                            </a:rPr>
                            <m:t>K</m:t>
                          </m:r>
                          <m:r>
                            <a:rPr lang="en-US" altLang="zh-TW" sz="2000" i="1">
                              <a:solidFill>
                                <a:schemeClr val="tx1"/>
                              </a:solidFill>
                              <a:latin typeface="Cambria Math" panose="02040503050406030204" pitchFamily="18" charset="0"/>
                            </a:rPr>
                            <m:t>,</m:t>
                          </m:r>
                          <m:r>
                            <a:rPr lang="en-US" altLang="zh-TW" sz="2000" i="1">
                              <a:solidFill>
                                <a:schemeClr val="tx1"/>
                              </a:solidFill>
                              <a:latin typeface="Cambria Math" panose="02040503050406030204" pitchFamily="18" charset="0"/>
                            </a:rPr>
                            <m:t>𝑝</m:t>
                          </m:r>
                        </m:sub>
                      </m:sSub>
                    </m:oMath>
                  </a14:m>
                  <a:endParaRPr lang="en-US" altLang="zh-TW" sz="2000" i="1" dirty="0">
                    <a:solidFill>
                      <a:schemeClr val="tx1"/>
                    </a:solidFill>
                    <a:latin typeface="Cambria Math" panose="02040503050406030204" pitchFamily="18" charset="0"/>
                  </a:endParaRPr>
                </a:p>
                <a:p>
                  <a:pPr algn="ctr"/>
                  <a:r>
                    <a:rPr lang="zh-TW" altLang="en-US" sz="2000" i="1" dirty="0">
                      <a:solidFill>
                        <a:schemeClr val="tx1"/>
                      </a:solidFill>
                    </a:rPr>
                    <a:t> </a:t>
                  </a:r>
                  <a14:m>
                    <m:oMath xmlns:m="http://schemas.openxmlformats.org/officeDocument/2006/math">
                      <m:r>
                        <a:rPr lang="en-US" altLang="zh-TW" sz="2000" i="1">
                          <a:solidFill>
                            <a:schemeClr val="tx1"/>
                          </a:solidFill>
                          <a:latin typeface="Cambria Math" panose="02040503050406030204" pitchFamily="18" charset="0"/>
                        </a:rPr>
                        <m:t>…</m:t>
                      </m:r>
                      <m:r>
                        <a:rPr lang="zh-TW" altLang="en-US" sz="2000" i="1" smtClean="0">
                          <a:solidFill>
                            <a:schemeClr val="tx1"/>
                          </a:solidFill>
                          <a:latin typeface="Cambria Math" panose="02040503050406030204" pitchFamily="18" charset="0"/>
                        </a:rPr>
                        <m:t> </m:t>
                      </m:r>
                      <m:r>
                        <a:rPr lang="zh-TW" altLang="en-US" sz="2000" i="1">
                          <a:solidFill>
                            <a:schemeClr val="tx1"/>
                          </a:solidFill>
                          <a:latin typeface="Cambria Math" panose="02040503050406030204" pitchFamily="18" charset="0"/>
                        </a:rPr>
                        <m:t> </m:t>
                      </m:r>
                      <m:r>
                        <a:rPr lang="zh-TW" altLang="en-US" sz="2000" i="1" smtClean="0">
                          <a:solidFill>
                            <a:schemeClr val="tx1"/>
                          </a:solidFill>
                          <a:latin typeface="Cambria Math" panose="02040503050406030204" pitchFamily="18" charset="0"/>
                        </a:rPr>
                        <m:t> </m:t>
                      </m:r>
                      <m:r>
                        <a:rPr lang="zh-TW" altLang="en-US" sz="2000" i="1">
                          <a:solidFill>
                            <a:schemeClr val="tx1"/>
                          </a:solidFill>
                          <a:latin typeface="Cambria Math" panose="02040503050406030204" pitchFamily="18" charset="0"/>
                        </a:rPr>
                        <m:t>   </m:t>
                      </m:r>
                      <m:sSub>
                        <m:sSubPr>
                          <m:ctrlPr>
                            <a:rPr lang="en-US" altLang="zh-TW" sz="2000" i="1">
                              <a:solidFill>
                                <a:schemeClr val="tx1"/>
                              </a:solidFill>
                              <a:latin typeface="Cambria Math" panose="02040503050406030204" pitchFamily="18" charset="0"/>
                            </a:rPr>
                          </m:ctrlPr>
                        </m:sSubPr>
                        <m:e>
                          <m:r>
                            <a:rPr lang="en-US" altLang="zh-TW" sz="2000" i="1">
                              <a:solidFill>
                                <a:schemeClr val="tx1"/>
                              </a:solidFill>
                              <a:latin typeface="Cambria Math" panose="02040503050406030204" pitchFamily="18" charset="0"/>
                            </a:rPr>
                            <m:t>𝐻</m:t>
                          </m:r>
                        </m:e>
                        <m:sub>
                          <m:r>
                            <a:rPr lang="en-US" altLang="zh-TW" sz="2000" i="1">
                              <a:solidFill>
                                <a:schemeClr val="tx1"/>
                              </a:solidFill>
                              <a:latin typeface="Cambria Math" panose="02040503050406030204" pitchFamily="18" charset="0"/>
                            </a:rPr>
                            <m:t>𝑖</m:t>
                          </m:r>
                          <m:r>
                            <a:rPr lang="en-US" altLang="zh-TW" sz="2000" i="1">
                              <a:solidFill>
                                <a:schemeClr val="tx1"/>
                              </a:solidFill>
                              <a:latin typeface="Cambria Math" panose="02040503050406030204" pitchFamily="18" charset="0"/>
                            </a:rPr>
                            <m:t>,</m:t>
                          </m:r>
                          <m:r>
                            <a:rPr lang="en-US" altLang="zh-TW" sz="2000" i="1">
                              <a:solidFill>
                                <a:schemeClr val="tx1"/>
                              </a:solidFill>
                              <a:latin typeface="Cambria Math" panose="02040503050406030204" pitchFamily="18" charset="0"/>
                            </a:rPr>
                            <m:t>𝑗</m:t>
                          </m:r>
                          <m:r>
                            <a:rPr lang="en-US" altLang="zh-TW" sz="2000" i="1">
                              <a:solidFill>
                                <a:schemeClr val="tx1"/>
                              </a:solidFill>
                              <a:latin typeface="Cambria Math" panose="02040503050406030204" pitchFamily="18" charset="0"/>
                            </a:rPr>
                            <m:t>,1,</m:t>
                          </m:r>
                          <m:r>
                            <a:rPr lang="en-US" altLang="zh-TW" sz="2000" i="1">
                              <a:solidFill>
                                <a:schemeClr val="tx1"/>
                              </a:solidFill>
                              <a:latin typeface="Cambria Math" panose="02040503050406030204" pitchFamily="18" charset="0"/>
                            </a:rPr>
                            <m:t>𝑝</m:t>
                          </m:r>
                        </m:sub>
                      </m:sSub>
                    </m:oMath>
                  </a14:m>
                  <a:r>
                    <a:rPr lang="zh-TW" altLang="en-US" sz="2000" i="1" dirty="0">
                      <a:solidFill>
                        <a:schemeClr val="tx1"/>
                      </a:solidFill>
                    </a:rPr>
                    <a:t>       </a:t>
                  </a:r>
                  <a14:m>
                    <m:oMath xmlns:m="http://schemas.openxmlformats.org/officeDocument/2006/math">
                      <m:r>
                        <a:rPr lang="en-US" altLang="zh-TW" sz="2000" i="1">
                          <a:solidFill>
                            <a:schemeClr val="tx1"/>
                          </a:solidFill>
                          <a:latin typeface="Cambria Math" panose="02040503050406030204" pitchFamily="18" charset="0"/>
                        </a:rPr>
                        <m:t>…</m:t>
                      </m:r>
                    </m:oMath>
                  </a14:m>
                  <a:endParaRPr lang="en-US" altLang="zh-TW" sz="2000" i="1" dirty="0">
                    <a:solidFill>
                      <a:schemeClr val="tx1"/>
                    </a:solidFill>
                  </a:endParaRPr>
                </a:p>
                <a:p>
                  <a:pPr algn="ctr"/>
                  <a14:m>
                    <m:oMathPara xmlns:m="http://schemas.openxmlformats.org/officeDocument/2006/math">
                      <m:oMathParaPr>
                        <m:jc m:val="centerGroup"/>
                      </m:oMathParaPr>
                      <m:oMath xmlns:m="http://schemas.openxmlformats.org/officeDocument/2006/math">
                        <m:r>
                          <a:rPr lang="zh-TW" altLang="en-US" sz="2000" i="1" dirty="0">
                            <a:solidFill>
                              <a:schemeClr val="tx1"/>
                            </a:solidFill>
                            <a:latin typeface="Cambria Math" panose="02040503050406030204" pitchFamily="18" charset="0"/>
                          </a:rPr>
                          <m:t> </m:t>
                        </m:r>
                        <m:sSub>
                          <m:sSubPr>
                            <m:ctrlPr>
                              <a:rPr lang="en-US" altLang="zh-TW" sz="2000" i="1">
                                <a:solidFill>
                                  <a:schemeClr val="tx1"/>
                                </a:solidFill>
                                <a:latin typeface="Cambria Math" panose="02040503050406030204" pitchFamily="18" charset="0"/>
                              </a:rPr>
                            </m:ctrlPr>
                          </m:sSubPr>
                          <m:e>
                            <m:r>
                              <a:rPr lang="en-US" altLang="zh-TW" sz="2000" i="1">
                                <a:solidFill>
                                  <a:schemeClr val="tx1"/>
                                </a:solidFill>
                                <a:latin typeface="Cambria Math" panose="02040503050406030204" pitchFamily="18" charset="0"/>
                              </a:rPr>
                              <m:t>𝐻</m:t>
                            </m:r>
                          </m:e>
                          <m:sub>
                            <m:r>
                              <a:rPr lang="en-US" altLang="zh-TW" sz="2000" i="1" smtClean="0">
                                <a:solidFill>
                                  <a:schemeClr val="tx1"/>
                                </a:solidFill>
                                <a:latin typeface="Cambria Math" panose="02040503050406030204" pitchFamily="18" charset="0"/>
                              </a:rPr>
                              <m:t>𝑁</m:t>
                            </m:r>
                            <m:r>
                              <a:rPr lang="en-US" altLang="zh-TW" sz="2000" i="1">
                                <a:solidFill>
                                  <a:schemeClr val="tx1"/>
                                </a:solidFill>
                                <a:latin typeface="Cambria Math" panose="02040503050406030204" pitchFamily="18" charset="0"/>
                              </a:rPr>
                              <m:t>,1,1,</m:t>
                            </m:r>
                            <m:r>
                              <a:rPr lang="en-US" altLang="zh-TW" sz="2000" i="1">
                                <a:solidFill>
                                  <a:schemeClr val="tx1"/>
                                </a:solidFill>
                                <a:latin typeface="Cambria Math" panose="02040503050406030204" pitchFamily="18" charset="0"/>
                              </a:rPr>
                              <m:t>𝑝</m:t>
                            </m:r>
                          </m:sub>
                        </m:sSub>
                        <m:r>
                          <a:rPr lang="en-US" altLang="zh-TW" sz="2000" i="1">
                            <a:solidFill>
                              <a:schemeClr val="tx1"/>
                            </a:solidFill>
                            <a:latin typeface="Cambria Math" panose="02040503050406030204" pitchFamily="18" charset="0"/>
                          </a:rPr>
                          <m:t> </m:t>
                        </m:r>
                        <m:r>
                          <a:rPr lang="zh-TW" altLang="en-US" sz="2000" i="1" smtClean="0">
                            <a:solidFill>
                              <a:schemeClr val="tx1"/>
                            </a:solidFill>
                            <a:latin typeface="Cambria Math" panose="02040503050406030204" pitchFamily="18" charset="0"/>
                          </a:rPr>
                          <m:t>  </m:t>
                        </m:r>
                        <m:r>
                          <a:rPr lang="zh-TW" altLang="en-US" sz="2000" i="1">
                            <a:solidFill>
                              <a:schemeClr val="tx1"/>
                            </a:solidFill>
                            <a:latin typeface="Cambria Math" panose="02040503050406030204" pitchFamily="18" charset="0"/>
                          </a:rPr>
                          <m:t> </m:t>
                        </m:r>
                        <m:r>
                          <a:rPr lang="zh-TW" altLang="en-US" sz="2000" i="1" smtClean="0">
                            <a:solidFill>
                              <a:schemeClr val="tx1"/>
                            </a:solidFill>
                            <a:latin typeface="Cambria Math" panose="02040503050406030204" pitchFamily="18" charset="0"/>
                          </a:rPr>
                          <m:t> </m:t>
                        </m:r>
                        <m:r>
                          <a:rPr lang="en-US" altLang="zh-TW" sz="2000" i="1">
                            <a:solidFill>
                              <a:schemeClr val="tx1"/>
                            </a:solidFill>
                            <a:latin typeface="Cambria Math" panose="02040503050406030204" pitchFamily="18" charset="0"/>
                          </a:rPr>
                          <m:t>…</m:t>
                        </m:r>
                      </m:oMath>
                    </m:oMathPara>
                  </a14:m>
                  <a:endParaRPr lang="zh-TW" altLang="en-US" sz="2000" i="1" dirty="0">
                    <a:solidFill>
                      <a:schemeClr val="tx1"/>
                    </a:solidFill>
                  </a:endParaRPr>
                </a:p>
              </p:txBody>
            </p:sp>
          </mc:Choice>
          <mc:Fallback xmlns="">
            <p:sp>
              <p:nvSpPr>
                <p:cNvPr id="10" name="流程圖: 程序 9">
                  <a:extLst>
                    <a:ext uri="{FF2B5EF4-FFF2-40B4-BE49-F238E27FC236}">
                      <a16:creationId xmlns:a16="http://schemas.microsoft.com/office/drawing/2014/main" id="{6F468CC9-53CD-45D1-972D-E51B37255302}"/>
                    </a:ext>
                  </a:extLst>
                </p:cNvPr>
                <p:cNvSpPr>
                  <a:spLocks noRot="1" noChangeAspect="1" noMove="1" noResize="1" noEditPoints="1" noAdjustHandles="1" noChangeArrowheads="1" noChangeShapeType="1" noTextEdit="1"/>
                </p:cNvSpPr>
                <p:nvPr/>
              </p:nvSpPr>
              <p:spPr>
                <a:xfrm>
                  <a:off x="2710494" y="3306941"/>
                  <a:ext cx="2796704" cy="1164657"/>
                </a:xfrm>
                <a:prstGeom prst="flowChartProcess">
                  <a:avLst/>
                </a:prstGeom>
                <a:blipFill>
                  <a:blip r:embed="rId6"/>
                  <a:stretch>
                    <a:fillRect/>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流程圖: 程序 15">
                  <a:extLst>
                    <a:ext uri="{FF2B5EF4-FFF2-40B4-BE49-F238E27FC236}">
                      <a16:creationId xmlns:a16="http://schemas.microsoft.com/office/drawing/2014/main" id="{8549BCDC-DDF3-4271-BC2B-C3280609DD91}"/>
                    </a:ext>
                  </a:extLst>
                </p:cNvPr>
                <p:cNvSpPr/>
                <p:nvPr/>
              </p:nvSpPr>
              <p:spPr>
                <a:xfrm>
                  <a:off x="2342718" y="3758254"/>
                  <a:ext cx="2796704" cy="1164657"/>
                </a:xfrm>
                <a:prstGeom prst="flowChartProcess">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i="1" dirty="0">
                      <a:solidFill>
                        <a:schemeClr val="tx1"/>
                      </a:solidFill>
                    </a:rPr>
                    <a:t> </a:t>
                  </a:r>
                  <a14:m>
                    <m:oMath xmlns:m="http://schemas.openxmlformats.org/officeDocument/2006/math">
                      <m:sSub>
                        <m:sSubPr>
                          <m:ctrlPr>
                            <a:rPr lang="en-US" altLang="zh-TW" sz="2000" i="1" smtClean="0">
                              <a:solidFill>
                                <a:schemeClr val="tx1"/>
                              </a:solidFill>
                              <a:latin typeface="Cambria Math" panose="02040503050406030204" pitchFamily="18" charset="0"/>
                            </a:rPr>
                          </m:ctrlPr>
                        </m:sSubPr>
                        <m:e>
                          <m:r>
                            <a:rPr lang="en-US" altLang="zh-TW" sz="2000" b="0" i="1" smtClean="0">
                              <a:solidFill>
                                <a:schemeClr val="tx1"/>
                              </a:solidFill>
                              <a:latin typeface="Cambria Math" panose="02040503050406030204" pitchFamily="18" charset="0"/>
                            </a:rPr>
                            <m:t>𝐻</m:t>
                          </m:r>
                        </m:e>
                        <m:sub>
                          <m:r>
                            <a:rPr lang="en-US" altLang="zh-TW" sz="2000" b="0" i="1" smtClean="0">
                              <a:solidFill>
                                <a:schemeClr val="tx1"/>
                              </a:solidFill>
                              <a:latin typeface="Cambria Math" panose="02040503050406030204" pitchFamily="18" charset="0"/>
                            </a:rPr>
                            <m:t>1,1,</m:t>
                          </m:r>
                          <m:r>
                            <a:rPr lang="en-US" altLang="zh-TW" sz="2000" i="1">
                              <a:solidFill>
                                <a:schemeClr val="tx1"/>
                              </a:solidFill>
                              <a:latin typeface="Cambria Math" panose="02040503050406030204" pitchFamily="18" charset="0"/>
                            </a:rPr>
                            <m:t>𝑘</m:t>
                          </m:r>
                          <m:r>
                            <a:rPr lang="en-US" altLang="zh-TW" sz="2000" b="0" i="1" smtClean="0">
                              <a:solidFill>
                                <a:schemeClr val="tx1"/>
                              </a:solidFill>
                              <a:latin typeface="Cambria Math" panose="02040503050406030204" pitchFamily="18" charset="0"/>
                            </a:rPr>
                            <m:t>,</m:t>
                          </m:r>
                          <m:r>
                            <a:rPr lang="en-US" altLang="zh-TW" sz="2000" b="0" i="1" smtClean="0">
                              <a:solidFill>
                                <a:schemeClr val="tx1"/>
                              </a:solidFill>
                              <a:latin typeface="Cambria Math" panose="02040503050406030204" pitchFamily="18" charset="0"/>
                            </a:rPr>
                            <m:t>𝑝</m:t>
                          </m:r>
                        </m:sub>
                      </m:sSub>
                      <m:r>
                        <a:rPr lang="zh-TW" altLang="en-US" sz="2000" i="1">
                          <a:solidFill>
                            <a:schemeClr val="tx1"/>
                          </a:solidFill>
                          <a:latin typeface="Cambria Math" panose="02040503050406030204" pitchFamily="18" charset="0"/>
                        </a:rPr>
                        <m:t> </m:t>
                      </m:r>
                      <m:r>
                        <a:rPr lang="zh-TW" altLang="en-US" sz="2000" i="1" smtClean="0">
                          <a:solidFill>
                            <a:schemeClr val="tx1"/>
                          </a:solidFill>
                          <a:latin typeface="Cambria Math" panose="02040503050406030204" pitchFamily="18" charset="0"/>
                        </a:rPr>
                        <m:t> </m:t>
                      </m:r>
                      <m:r>
                        <a:rPr lang="zh-TW" altLang="en-US" sz="2000" i="1">
                          <a:solidFill>
                            <a:schemeClr val="tx1"/>
                          </a:solidFill>
                          <a:latin typeface="Cambria Math" panose="02040503050406030204" pitchFamily="18" charset="0"/>
                        </a:rPr>
                        <m:t> </m:t>
                      </m:r>
                      <m:r>
                        <a:rPr lang="zh-TW" altLang="en-US" sz="2000" i="1" smtClean="0">
                          <a:solidFill>
                            <a:schemeClr val="tx1"/>
                          </a:solidFill>
                          <a:latin typeface="Cambria Math" panose="02040503050406030204" pitchFamily="18" charset="0"/>
                        </a:rPr>
                        <m:t> </m:t>
                      </m:r>
                      <m:r>
                        <a:rPr lang="en-US" altLang="zh-TW" sz="2000" b="0" i="1" smtClean="0">
                          <a:solidFill>
                            <a:schemeClr val="tx1"/>
                          </a:solidFill>
                          <a:latin typeface="Cambria Math" panose="02040503050406030204" pitchFamily="18" charset="0"/>
                        </a:rPr>
                        <m:t> …</m:t>
                      </m:r>
                      <m:r>
                        <a:rPr lang="zh-TW" altLang="en-US" sz="2000" i="1">
                          <a:solidFill>
                            <a:schemeClr val="tx1"/>
                          </a:solidFill>
                          <a:latin typeface="Cambria Math" panose="02040503050406030204" pitchFamily="18" charset="0"/>
                        </a:rPr>
                        <m:t> </m:t>
                      </m:r>
                      <m:sSub>
                        <m:sSubPr>
                          <m:ctrlPr>
                            <a:rPr lang="en-US" altLang="zh-TW" sz="2000" i="1">
                              <a:solidFill>
                                <a:schemeClr val="tx1"/>
                              </a:solidFill>
                              <a:latin typeface="Cambria Math" panose="02040503050406030204" pitchFamily="18" charset="0"/>
                            </a:rPr>
                          </m:ctrlPr>
                        </m:sSubPr>
                        <m:e>
                          <m:r>
                            <a:rPr lang="zh-TW" altLang="en-US" sz="2000" i="1" smtClean="0">
                              <a:solidFill>
                                <a:schemeClr val="tx1"/>
                              </a:solidFill>
                              <a:latin typeface="Cambria Math" panose="02040503050406030204" pitchFamily="18" charset="0"/>
                            </a:rPr>
                            <m:t> </m:t>
                          </m:r>
                          <m:r>
                            <a:rPr lang="zh-TW" altLang="en-US" sz="2000" i="1">
                              <a:solidFill>
                                <a:schemeClr val="tx1"/>
                              </a:solidFill>
                              <a:latin typeface="Cambria Math" panose="02040503050406030204" pitchFamily="18" charset="0"/>
                            </a:rPr>
                            <m:t> </m:t>
                          </m:r>
                          <m:r>
                            <a:rPr lang="zh-TW" altLang="en-US" sz="2000" i="1" smtClean="0">
                              <a:solidFill>
                                <a:schemeClr val="tx1"/>
                              </a:solidFill>
                              <a:latin typeface="Cambria Math" panose="02040503050406030204" pitchFamily="18" charset="0"/>
                            </a:rPr>
                            <m:t> </m:t>
                          </m:r>
                          <m:r>
                            <a:rPr lang="zh-TW" altLang="en-US" sz="2000" i="1">
                              <a:solidFill>
                                <a:schemeClr val="tx1"/>
                              </a:solidFill>
                              <a:latin typeface="Cambria Math" panose="02040503050406030204" pitchFamily="18" charset="0"/>
                            </a:rPr>
                            <m:t> </m:t>
                          </m:r>
                          <m:r>
                            <a:rPr lang="zh-TW" altLang="en-US" sz="2000" i="1" smtClean="0">
                              <a:solidFill>
                                <a:schemeClr val="tx1"/>
                              </a:solidFill>
                              <a:latin typeface="Cambria Math" panose="02040503050406030204" pitchFamily="18" charset="0"/>
                            </a:rPr>
                            <m:t> </m:t>
                          </m:r>
                          <m:r>
                            <a:rPr lang="en-US" altLang="zh-TW" sz="2000" i="1">
                              <a:solidFill>
                                <a:schemeClr val="tx1"/>
                              </a:solidFill>
                              <a:latin typeface="Cambria Math" panose="02040503050406030204" pitchFamily="18" charset="0"/>
                            </a:rPr>
                            <m:t>𝐻</m:t>
                          </m:r>
                        </m:e>
                        <m:sub>
                          <m:r>
                            <a:rPr lang="en-US" altLang="zh-TW" sz="2000" i="1">
                              <a:solidFill>
                                <a:schemeClr val="tx1"/>
                              </a:solidFill>
                              <a:latin typeface="Cambria Math" panose="02040503050406030204" pitchFamily="18" charset="0"/>
                            </a:rPr>
                            <m:t>1,</m:t>
                          </m:r>
                          <m:r>
                            <a:rPr lang="en-US" altLang="zh-TW" sz="2000" i="1" smtClean="0">
                              <a:solidFill>
                                <a:schemeClr val="tx1"/>
                              </a:solidFill>
                              <a:latin typeface="Cambria Math" panose="02040503050406030204" pitchFamily="18" charset="0"/>
                            </a:rPr>
                            <m:t>𝑀</m:t>
                          </m:r>
                          <m:r>
                            <a:rPr lang="en-US" altLang="zh-TW" sz="2000" i="1">
                              <a:solidFill>
                                <a:schemeClr val="tx1"/>
                              </a:solidFill>
                              <a:latin typeface="Cambria Math" panose="02040503050406030204" pitchFamily="18" charset="0"/>
                            </a:rPr>
                            <m:t>,</m:t>
                          </m:r>
                          <m:r>
                            <m:rPr>
                              <m:sty m:val="p"/>
                            </m:rPr>
                            <a:rPr lang="en-US" altLang="zh-TW" sz="2000" i="1" smtClean="0">
                              <a:solidFill>
                                <a:schemeClr val="tx1"/>
                              </a:solidFill>
                              <a:latin typeface="Cambria Math" panose="02040503050406030204" pitchFamily="18" charset="0"/>
                            </a:rPr>
                            <m:t>k</m:t>
                          </m:r>
                          <m:r>
                            <a:rPr lang="en-US" altLang="zh-TW" sz="2000" i="1">
                              <a:solidFill>
                                <a:schemeClr val="tx1"/>
                              </a:solidFill>
                              <a:latin typeface="Cambria Math" panose="02040503050406030204" pitchFamily="18" charset="0"/>
                            </a:rPr>
                            <m:t>,</m:t>
                          </m:r>
                          <m:r>
                            <a:rPr lang="en-US" altLang="zh-TW" sz="2000" i="1">
                              <a:solidFill>
                                <a:schemeClr val="tx1"/>
                              </a:solidFill>
                              <a:latin typeface="Cambria Math" panose="02040503050406030204" pitchFamily="18" charset="0"/>
                            </a:rPr>
                            <m:t>𝑝</m:t>
                          </m:r>
                        </m:sub>
                      </m:sSub>
                    </m:oMath>
                  </a14:m>
                  <a:endParaRPr lang="en-US" altLang="zh-TW" sz="2000" i="1" dirty="0">
                    <a:solidFill>
                      <a:schemeClr val="tx1"/>
                    </a:solidFill>
                    <a:latin typeface="Cambria Math" panose="02040503050406030204" pitchFamily="18" charset="0"/>
                  </a:endParaRPr>
                </a:p>
                <a:p>
                  <a:pPr algn="ctr"/>
                  <a:r>
                    <a:rPr lang="zh-TW" altLang="en-US" sz="2000" i="1" dirty="0">
                      <a:solidFill>
                        <a:schemeClr val="tx1"/>
                      </a:solidFill>
                    </a:rPr>
                    <a:t> </a:t>
                  </a:r>
                  <a14:m>
                    <m:oMath xmlns:m="http://schemas.openxmlformats.org/officeDocument/2006/math">
                      <m:r>
                        <a:rPr lang="en-US" altLang="zh-TW" sz="2000" i="1">
                          <a:solidFill>
                            <a:schemeClr val="tx1"/>
                          </a:solidFill>
                          <a:latin typeface="Cambria Math" panose="02040503050406030204" pitchFamily="18" charset="0"/>
                        </a:rPr>
                        <m:t>…</m:t>
                      </m:r>
                      <m:r>
                        <a:rPr lang="zh-TW" altLang="en-US" sz="2000" i="1" smtClean="0">
                          <a:solidFill>
                            <a:schemeClr val="tx1"/>
                          </a:solidFill>
                          <a:latin typeface="Cambria Math" panose="02040503050406030204" pitchFamily="18" charset="0"/>
                        </a:rPr>
                        <m:t> </m:t>
                      </m:r>
                      <m:r>
                        <a:rPr lang="zh-TW" altLang="en-US" sz="2000" i="1">
                          <a:solidFill>
                            <a:schemeClr val="tx1"/>
                          </a:solidFill>
                          <a:latin typeface="Cambria Math" panose="02040503050406030204" pitchFamily="18" charset="0"/>
                        </a:rPr>
                        <m:t> </m:t>
                      </m:r>
                      <m:r>
                        <a:rPr lang="zh-TW" altLang="en-US" sz="2000" i="1" smtClean="0">
                          <a:solidFill>
                            <a:schemeClr val="tx1"/>
                          </a:solidFill>
                          <a:latin typeface="Cambria Math" panose="02040503050406030204" pitchFamily="18" charset="0"/>
                        </a:rPr>
                        <m:t> </m:t>
                      </m:r>
                      <m:r>
                        <a:rPr lang="zh-TW" altLang="en-US" sz="2000" i="1">
                          <a:solidFill>
                            <a:schemeClr val="tx1"/>
                          </a:solidFill>
                          <a:latin typeface="Cambria Math" panose="02040503050406030204" pitchFamily="18" charset="0"/>
                        </a:rPr>
                        <m:t>   </m:t>
                      </m:r>
                      <m:sSub>
                        <m:sSubPr>
                          <m:ctrlPr>
                            <a:rPr lang="en-US" altLang="zh-TW" sz="2000" i="1">
                              <a:solidFill>
                                <a:schemeClr val="tx1"/>
                              </a:solidFill>
                              <a:latin typeface="Cambria Math" panose="02040503050406030204" pitchFamily="18" charset="0"/>
                            </a:rPr>
                          </m:ctrlPr>
                        </m:sSubPr>
                        <m:e>
                          <m:r>
                            <a:rPr lang="en-US" altLang="zh-TW" sz="2000" i="1">
                              <a:solidFill>
                                <a:schemeClr val="tx1"/>
                              </a:solidFill>
                              <a:latin typeface="Cambria Math" panose="02040503050406030204" pitchFamily="18" charset="0"/>
                            </a:rPr>
                            <m:t>𝐻</m:t>
                          </m:r>
                        </m:e>
                        <m:sub>
                          <m:r>
                            <a:rPr lang="en-US" altLang="zh-TW" sz="2000" i="1">
                              <a:solidFill>
                                <a:schemeClr val="tx1"/>
                              </a:solidFill>
                              <a:latin typeface="Cambria Math" panose="02040503050406030204" pitchFamily="18" charset="0"/>
                            </a:rPr>
                            <m:t>𝑖</m:t>
                          </m:r>
                          <m:r>
                            <a:rPr lang="en-US" altLang="zh-TW" sz="2000" i="1">
                              <a:solidFill>
                                <a:schemeClr val="tx1"/>
                              </a:solidFill>
                              <a:latin typeface="Cambria Math" panose="02040503050406030204" pitchFamily="18" charset="0"/>
                            </a:rPr>
                            <m:t>,</m:t>
                          </m:r>
                          <m:r>
                            <a:rPr lang="en-US" altLang="zh-TW" sz="2000" i="1">
                              <a:solidFill>
                                <a:schemeClr val="tx1"/>
                              </a:solidFill>
                              <a:latin typeface="Cambria Math" panose="02040503050406030204" pitchFamily="18" charset="0"/>
                            </a:rPr>
                            <m:t>𝑗</m:t>
                          </m:r>
                          <m:r>
                            <a:rPr lang="en-US" altLang="zh-TW" sz="2000" i="1">
                              <a:solidFill>
                                <a:schemeClr val="tx1"/>
                              </a:solidFill>
                              <a:latin typeface="Cambria Math" panose="02040503050406030204" pitchFamily="18" charset="0"/>
                            </a:rPr>
                            <m:t>,1,</m:t>
                          </m:r>
                          <m:r>
                            <a:rPr lang="en-US" altLang="zh-TW" sz="2000" i="1">
                              <a:solidFill>
                                <a:schemeClr val="tx1"/>
                              </a:solidFill>
                              <a:latin typeface="Cambria Math" panose="02040503050406030204" pitchFamily="18" charset="0"/>
                            </a:rPr>
                            <m:t>𝑝</m:t>
                          </m:r>
                        </m:sub>
                      </m:sSub>
                    </m:oMath>
                  </a14:m>
                  <a:r>
                    <a:rPr lang="zh-TW" altLang="en-US" sz="2000" i="1" dirty="0">
                      <a:solidFill>
                        <a:schemeClr val="tx1"/>
                      </a:solidFill>
                    </a:rPr>
                    <a:t>       </a:t>
                  </a:r>
                  <a14:m>
                    <m:oMath xmlns:m="http://schemas.openxmlformats.org/officeDocument/2006/math">
                      <m:r>
                        <a:rPr lang="en-US" altLang="zh-TW" sz="2000" i="1">
                          <a:solidFill>
                            <a:schemeClr val="tx1"/>
                          </a:solidFill>
                          <a:latin typeface="Cambria Math" panose="02040503050406030204" pitchFamily="18" charset="0"/>
                        </a:rPr>
                        <m:t>…</m:t>
                      </m:r>
                    </m:oMath>
                  </a14:m>
                  <a:endParaRPr lang="en-US" altLang="zh-TW" sz="2000" i="1" dirty="0">
                    <a:solidFill>
                      <a:schemeClr val="tx1"/>
                    </a:solidFill>
                  </a:endParaRPr>
                </a:p>
                <a:p>
                  <a:pPr algn="ctr"/>
                  <a14:m>
                    <m:oMathPara xmlns:m="http://schemas.openxmlformats.org/officeDocument/2006/math">
                      <m:oMathParaPr>
                        <m:jc m:val="centerGroup"/>
                      </m:oMathParaPr>
                      <m:oMath xmlns:m="http://schemas.openxmlformats.org/officeDocument/2006/math">
                        <m:r>
                          <a:rPr lang="zh-TW" altLang="en-US" sz="2000" i="1" dirty="0">
                            <a:solidFill>
                              <a:schemeClr val="tx1"/>
                            </a:solidFill>
                            <a:latin typeface="Cambria Math" panose="02040503050406030204" pitchFamily="18" charset="0"/>
                          </a:rPr>
                          <m:t> </m:t>
                        </m:r>
                        <m:sSub>
                          <m:sSubPr>
                            <m:ctrlPr>
                              <a:rPr lang="en-US" altLang="zh-TW" sz="2000" i="1">
                                <a:solidFill>
                                  <a:schemeClr val="tx1"/>
                                </a:solidFill>
                                <a:latin typeface="Cambria Math" panose="02040503050406030204" pitchFamily="18" charset="0"/>
                              </a:rPr>
                            </m:ctrlPr>
                          </m:sSubPr>
                          <m:e>
                            <m:r>
                              <a:rPr lang="en-US" altLang="zh-TW" sz="2000" i="1">
                                <a:solidFill>
                                  <a:schemeClr val="tx1"/>
                                </a:solidFill>
                                <a:latin typeface="Cambria Math" panose="02040503050406030204" pitchFamily="18" charset="0"/>
                              </a:rPr>
                              <m:t>𝐻</m:t>
                            </m:r>
                          </m:e>
                          <m:sub>
                            <m:r>
                              <a:rPr lang="en-US" altLang="zh-TW" sz="2000" i="1" smtClean="0">
                                <a:solidFill>
                                  <a:schemeClr val="tx1"/>
                                </a:solidFill>
                                <a:latin typeface="Cambria Math" panose="02040503050406030204" pitchFamily="18" charset="0"/>
                              </a:rPr>
                              <m:t>𝑁</m:t>
                            </m:r>
                            <m:r>
                              <a:rPr lang="en-US" altLang="zh-TW" sz="2000" i="1">
                                <a:solidFill>
                                  <a:schemeClr val="tx1"/>
                                </a:solidFill>
                                <a:latin typeface="Cambria Math" panose="02040503050406030204" pitchFamily="18" charset="0"/>
                              </a:rPr>
                              <m:t>,1,1,</m:t>
                            </m:r>
                            <m:r>
                              <a:rPr lang="en-US" altLang="zh-TW" sz="2000" i="1">
                                <a:solidFill>
                                  <a:schemeClr val="tx1"/>
                                </a:solidFill>
                                <a:latin typeface="Cambria Math" panose="02040503050406030204" pitchFamily="18" charset="0"/>
                              </a:rPr>
                              <m:t>𝑝</m:t>
                            </m:r>
                          </m:sub>
                        </m:sSub>
                        <m:r>
                          <a:rPr lang="en-US" altLang="zh-TW" sz="2000" i="1">
                            <a:solidFill>
                              <a:schemeClr val="tx1"/>
                            </a:solidFill>
                            <a:latin typeface="Cambria Math" panose="02040503050406030204" pitchFamily="18" charset="0"/>
                          </a:rPr>
                          <m:t> </m:t>
                        </m:r>
                        <m:r>
                          <a:rPr lang="zh-TW" altLang="en-US" sz="2000" i="1" smtClean="0">
                            <a:solidFill>
                              <a:schemeClr val="tx1"/>
                            </a:solidFill>
                            <a:latin typeface="Cambria Math" panose="02040503050406030204" pitchFamily="18" charset="0"/>
                          </a:rPr>
                          <m:t>  </m:t>
                        </m:r>
                        <m:r>
                          <a:rPr lang="zh-TW" altLang="en-US" sz="2000" i="1">
                            <a:solidFill>
                              <a:schemeClr val="tx1"/>
                            </a:solidFill>
                            <a:latin typeface="Cambria Math" panose="02040503050406030204" pitchFamily="18" charset="0"/>
                          </a:rPr>
                          <m:t> </m:t>
                        </m:r>
                        <m:r>
                          <a:rPr lang="zh-TW" altLang="en-US" sz="2000" i="1" smtClean="0">
                            <a:solidFill>
                              <a:schemeClr val="tx1"/>
                            </a:solidFill>
                            <a:latin typeface="Cambria Math" panose="02040503050406030204" pitchFamily="18" charset="0"/>
                          </a:rPr>
                          <m:t> </m:t>
                        </m:r>
                        <m:r>
                          <a:rPr lang="en-US" altLang="zh-TW" sz="2000" i="1">
                            <a:solidFill>
                              <a:schemeClr val="tx1"/>
                            </a:solidFill>
                            <a:latin typeface="Cambria Math" panose="02040503050406030204" pitchFamily="18" charset="0"/>
                          </a:rPr>
                          <m:t>…</m:t>
                        </m:r>
                      </m:oMath>
                    </m:oMathPara>
                  </a14:m>
                  <a:endParaRPr lang="zh-TW" altLang="en-US" sz="2000" i="1" dirty="0">
                    <a:solidFill>
                      <a:schemeClr val="tx1"/>
                    </a:solidFill>
                  </a:endParaRPr>
                </a:p>
              </p:txBody>
            </p:sp>
          </mc:Choice>
          <mc:Fallback xmlns="">
            <p:sp>
              <p:nvSpPr>
                <p:cNvPr id="16" name="流程圖: 程序 15">
                  <a:extLst>
                    <a:ext uri="{FF2B5EF4-FFF2-40B4-BE49-F238E27FC236}">
                      <a16:creationId xmlns:a16="http://schemas.microsoft.com/office/drawing/2014/main" id="{8549BCDC-DDF3-4271-BC2B-C3280609DD91}"/>
                    </a:ext>
                  </a:extLst>
                </p:cNvPr>
                <p:cNvSpPr>
                  <a:spLocks noRot="1" noChangeAspect="1" noMove="1" noResize="1" noEditPoints="1" noAdjustHandles="1" noChangeArrowheads="1" noChangeShapeType="1" noTextEdit="1"/>
                </p:cNvSpPr>
                <p:nvPr/>
              </p:nvSpPr>
              <p:spPr>
                <a:xfrm>
                  <a:off x="2342718" y="3758254"/>
                  <a:ext cx="2796704" cy="1164657"/>
                </a:xfrm>
                <a:prstGeom prst="flowChartProcess">
                  <a:avLst/>
                </a:prstGeom>
                <a:blipFill>
                  <a:blip r:embed="rId7"/>
                  <a:stretch>
                    <a:fillRect/>
                  </a:stretch>
                </a:blipFill>
                <a:ln w="28575">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流程圖: 程序 17">
                  <a:extLst>
                    <a:ext uri="{FF2B5EF4-FFF2-40B4-BE49-F238E27FC236}">
                      <a16:creationId xmlns:a16="http://schemas.microsoft.com/office/drawing/2014/main" id="{7C0103CA-05F6-4FE1-8045-582E0E6E5A0D}"/>
                    </a:ext>
                  </a:extLst>
                </p:cNvPr>
                <p:cNvSpPr/>
                <p:nvPr/>
              </p:nvSpPr>
              <p:spPr>
                <a:xfrm>
                  <a:off x="1969973" y="4240315"/>
                  <a:ext cx="2796704" cy="1164657"/>
                </a:xfrm>
                <a:prstGeom prst="flowChartProcess">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i="1" dirty="0">
                      <a:solidFill>
                        <a:schemeClr val="tx1"/>
                      </a:solidFill>
                    </a:rPr>
                    <a:t> </a:t>
                  </a:r>
                  <a14:m>
                    <m:oMath xmlns:m="http://schemas.openxmlformats.org/officeDocument/2006/math">
                      <m:sSub>
                        <m:sSubPr>
                          <m:ctrlPr>
                            <a:rPr lang="en-US" altLang="zh-TW" sz="2000" i="1" smtClean="0">
                              <a:solidFill>
                                <a:schemeClr val="tx1"/>
                              </a:solidFill>
                              <a:latin typeface="Cambria Math" panose="02040503050406030204" pitchFamily="18" charset="0"/>
                            </a:rPr>
                          </m:ctrlPr>
                        </m:sSubPr>
                        <m:e>
                          <m:r>
                            <a:rPr lang="en-US" altLang="zh-TW" sz="2000" b="0" i="1" smtClean="0">
                              <a:solidFill>
                                <a:schemeClr val="tx1"/>
                              </a:solidFill>
                              <a:latin typeface="Cambria Math" panose="02040503050406030204" pitchFamily="18" charset="0"/>
                            </a:rPr>
                            <m:t>𝐻</m:t>
                          </m:r>
                        </m:e>
                        <m:sub>
                          <m:r>
                            <a:rPr lang="en-US" altLang="zh-TW" sz="2000" b="0" i="1" smtClean="0">
                              <a:solidFill>
                                <a:schemeClr val="tx1"/>
                              </a:solidFill>
                              <a:latin typeface="Cambria Math" panose="02040503050406030204" pitchFamily="18" charset="0"/>
                            </a:rPr>
                            <m:t>1,1,1,</m:t>
                          </m:r>
                          <m:r>
                            <a:rPr lang="en-US" altLang="zh-TW" sz="2000" b="0" i="1" smtClean="0">
                              <a:solidFill>
                                <a:schemeClr val="tx1"/>
                              </a:solidFill>
                              <a:latin typeface="Cambria Math" panose="02040503050406030204" pitchFamily="18" charset="0"/>
                            </a:rPr>
                            <m:t>𝑝</m:t>
                          </m:r>
                        </m:sub>
                      </m:sSub>
                      <m:r>
                        <a:rPr lang="zh-TW" altLang="en-US" sz="2000" i="1">
                          <a:solidFill>
                            <a:schemeClr val="tx1"/>
                          </a:solidFill>
                          <a:latin typeface="Cambria Math" panose="02040503050406030204" pitchFamily="18" charset="0"/>
                        </a:rPr>
                        <m:t> </m:t>
                      </m:r>
                      <m:r>
                        <a:rPr lang="zh-TW" altLang="en-US" sz="2000" i="1" smtClean="0">
                          <a:solidFill>
                            <a:schemeClr val="tx1"/>
                          </a:solidFill>
                          <a:latin typeface="Cambria Math" panose="02040503050406030204" pitchFamily="18" charset="0"/>
                        </a:rPr>
                        <m:t> </m:t>
                      </m:r>
                      <m:r>
                        <a:rPr lang="zh-TW" altLang="en-US" sz="2000" i="1">
                          <a:solidFill>
                            <a:schemeClr val="tx1"/>
                          </a:solidFill>
                          <a:latin typeface="Cambria Math" panose="02040503050406030204" pitchFamily="18" charset="0"/>
                        </a:rPr>
                        <m:t> </m:t>
                      </m:r>
                      <m:r>
                        <a:rPr lang="zh-TW" altLang="en-US" sz="2000" i="1" smtClean="0">
                          <a:solidFill>
                            <a:schemeClr val="tx1"/>
                          </a:solidFill>
                          <a:latin typeface="Cambria Math" panose="02040503050406030204" pitchFamily="18" charset="0"/>
                        </a:rPr>
                        <m:t> </m:t>
                      </m:r>
                      <m:r>
                        <a:rPr lang="en-US" altLang="zh-TW" sz="2000" b="0" i="1" smtClean="0">
                          <a:solidFill>
                            <a:schemeClr val="tx1"/>
                          </a:solidFill>
                          <a:latin typeface="Cambria Math" panose="02040503050406030204" pitchFamily="18" charset="0"/>
                        </a:rPr>
                        <m:t> …</m:t>
                      </m:r>
                      <m:r>
                        <a:rPr lang="zh-TW" altLang="en-US" sz="2000" i="1">
                          <a:solidFill>
                            <a:schemeClr val="tx1"/>
                          </a:solidFill>
                          <a:latin typeface="Cambria Math" panose="02040503050406030204" pitchFamily="18" charset="0"/>
                        </a:rPr>
                        <m:t> </m:t>
                      </m:r>
                      <m:sSub>
                        <m:sSubPr>
                          <m:ctrlPr>
                            <a:rPr lang="en-US" altLang="zh-TW" sz="2000" i="1">
                              <a:solidFill>
                                <a:schemeClr val="tx1"/>
                              </a:solidFill>
                              <a:latin typeface="Cambria Math" panose="02040503050406030204" pitchFamily="18" charset="0"/>
                            </a:rPr>
                          </m:ctrlPr>
                        </m:sSubPr>
                        <m:e>
                          <m:r>
                            <a:rPr lang="zh-TW" altLang="en-US" sz="2000" i="1" smtClean="0">
                              <a:solidFill>
                                <a:schemeClr val="tx1"/>
                              </a:solidFill>
                              <a:latin typeface="Cambria Math" panose="02040503050406030204" pitchFamily="18" charset="0"/>
                            </a:rPr>
                            <m:t> </m:t>
                          </m:r>
                          <m:r>
                            <a:rPr lang="zh-TW" altLang="en-US" sz="2000" i="1">
                              <a:solidFill>
                                <a:schemeClr val="tx1"/>
                              </a:solidFill>
                              <a:latin typeface="Cambria Math" panose="02040503050406030204" pitchFamily="18" charset="0"/>
                            </a:rPr>
                            <m:t> </m:t>
                          </m:r>
                          <m:r>
                            <a:rPr lang="zh-TW" altLang="en-US" sz="2000" i="1" smtClean="0">
                              <a:solidFill>
                                <a:schemeClr val="tx1"/>
                              </a:solidFill>
                              <a:latin typeface="Cambria Math" panose="02040503050406030204" pitchFamily="18" charset="0"/>
                            </a:rPr>
                            <m:t> </m:t>
                          </m:r>
                          <m:r>
                            <a:rPr lang="zh-TW" altLang="en-US" sz="2000" i="1">
                              <a:solidFill>
                                <a:schemeClr val="tx1"/>
                              </a:solidFill>
                              <a:latin typeface="Cambria Math" panose="02040503050406030204" pitchFamily="18" charset="0"/>
                            </a:rPr>
                            <m:t> </m:t>
                          </m:r>
                          <m:r>
                            <a:rPr lang="zh-TW" altLang="en-US" sz="2000" i="1" smtClean="0">
                              <a:solidFill>
                                <a:schemeClr val="tx1"/>
                              </a:solidFill>
                              <a:latin typeface="Cambria Math" panose="02040503050406030204" pitchFamily="18" charset="0"/>
                            </a:rPr>
                            <m:t> </m:t>
                          </m:r>
                          <m:r>
                            <a:rPr lang="en-US" altLang="zh-TW" sz="2000" i="1">
                              <a:solidFill>
                                <a:schemeClr val="tx1"/>
                              </a:solidFill>
                              <a:latin typeface="Cambria Math" panose="02040503050406030204" pitchFamily="18" charset="0"/>
                            </a:rPr>
                            <m:t>𝐻</m:t>
                          </m:r>
                        </m:e>
                        <m:sub>
                          <m:r>
                            <a:rPr lang="en-US" altLang="zh-TW" sz="2000" i="1">
                              <a:solidFill>
                                <a:schemeClr val="tx1"/>
                              </a:solidFill>
                              <a:latin typeface="Cambria Math" panose="02040503050406030204" pitchFamily="18" charset="0"/>
                            </a:rPr>
                            <m:t>1,</m:t>
                          </m:r>
                          <m:r>
                            <a:rPr lang="en-US" altLang="zh-TW" sz="2000" i="1" smtClean="0">
                              <a:solidFill>
                                <a:schemeClr val="tx1"/>
                              </a:solidFill>
                              <a:latin typeface="Cambria Math" panose="02040503050406030204" pitchFamily="18" charset="0"/>
                            </a:rPr>
                            <m:t>𝑀</m:t>
                          </m:r>
                          <m:r>
                            <a:rPr lang="en-US" altLang="zh-TW" sz="2000" i="1">
                              <a:solidFill>
                                <a:schemeClr val="tx1"/>
                              </a:solidFill>
                              <a:latin typeface="Cambria Math" panose="02040503050406030204" pitchFamily="18" charset="0"/>
                            </a:rPr>
                            <m:t>,1,</m:t>
                          </m:r>
                          <m:r>
                            <a:rPr lang="en-US" altLang="zh-TW" sz="2000" i="1">
                              <a:solidFill>
                                <a:schemeClr val="tx1"/>
                              </a:solidFill>
                              <a:latin typeface="Cambria Math" panose="02040503050406030204" pitchFamily="18" charset="0"/>
                            </a:rPr>
                            <m:t>𝑝</m:t>
                          </m:r>
                        </m:sub>
                      </m:sSub>
                    </m:oMath>
                  </a14:m>
                  <a:endParaRPr lang="en-US" altLang="zh-TW" sz="2000" i="1" dirty="0">
                    <a:solidFill>
                      <a:schemeClr val="tx1"/>
                    </a:solidFill>
                    <a:latin typeface="Cambria Math" panose="02040503050406030204" pitchFamily="18" charset="0"/>
                  </a:endParaRPr>
                </a:p>
                <a:p>
                  <a:pPr algn="ctr"/>
                  <a:r>
                    <a:rPr lang="zh-TW" altLang="en-US" sz="2000" i="1" dirty="0">
                      <a:solidFill>
                        <a:schemeClr val="tx1"/>
                      </a:solidFill>
                    </a:rPr>
                    <a:t> </a:t>
                  </a:r>
                  <a14:m>
                    <m:oMath xmlns:m="http://schemas.openxmlformats.org/officeDocument/2006/math">
                      <m:r>
                        <a:rPr lang="en-US" altLang="zh-TW" sz="2000" i="1">
                          <a:solidFill>
                            <a:schemeClr val="tx1"/>
                          </a:solidFill>
                          <a:latin typeface="Cambria Math" panose="02040503050406030204" pitchFamily="18" charset="0"/>
                        </a:rPr>
                        <m:t>…</m:t>
                      </m:r>
                      <m:r>
                        <a:rPr lang="zh-TW" altLang="en-US" sz="2000" i="1" smtClean="0">
                          <a:solidFill>
                            <a:schemeClr val="tx1"/>
                          </a:solidFill>
                          <a:latin typeface="Cambria Math" panose="02040503050406030204" pitchFamily="18" charset="0"/>
                        </a:rPr>
                        <m:t> </m:t>
                      </m:r>
                      <m:r>
                        <a:rPr lang="zh-TW" altLang="en-US" sz="2000" i="1">
                          <a:solidFill>
                            <a:schemeClr val="tx1"/>
                          </a:solidFill>
                          <a:latin typeface="Cambria Math" panose="02040503050406030204" pitchFamily="18" charset="0"/>
                        </a:rPr>
                        <m:t> </m:t>
                      </m:r>
                      <m:r>
                        <a:rPr lang="zh-TW" altLang="en-US" sz="2000" i="1" smtClean="0">
                          <a:solidFill>
                            <a:schemeClr val="tx1"/>
                          </a:solidFill>
                          <a:latin typeface="Cambria Math" panose="02040503050406030204" pitchFamily="18" charset="0"/>
                        </a:rPr>
                        <m:t> </m:t>
                      </m:r>
                      <m:r>
                        <a:rPr lang="zh-TW" altLang="en-US" sz="2000" i="1">
                          <a:solidFill>
                            <a:schemeClr val="tx1"/>
                          </a:solidFill>
                          <a:latin typeface="Cambria Math" panose="02040503050406030204" pitchFamily="18" charset="0"/>
                        </a:rPr>
                        <m:t>   </m:t>
                      </m:r>
                      <m:sSub>
                        <m:sSubPr>
                          <m:ctrlPr>
                            <a:rPr lang="en-US" altLang="zh-TW" sz="2000" i="1">
                              <a:solidFill>
                                <a:schemeClr val="tx1"/>
                              </a:solidFill>
                              <a:latin typeface="Cambria Math" panose="02040503050406030204" pitchFamily="18" charset="0"/>
                            </a:rPr>
                          </m:ctrlPr>
                        </m:sSubPr>
                        <m:e>
                          <m:r>
                            <a:rPr lang="en-US" altLang="zh-TW" sz="2000" i="1">
                              <a:solidFill>
                                <a:schemeClr val="tx1"/>
                              </a:solidFill>
                              <a:latin typeface="Cambria Math" panose="02040503050406030204" pitchFamily="18" charset="0"/>
                            </a:rPr>
                            <m:t>𝐻</m:t>
                          </m:r>
                        </m:e>
                        <m:sub>
                          <m:r>
                            <m:rPr>
                              <m:sty m:val="p"/>
                            </m:rPr>
                            <a:rPr lang="en-US" altLang="zh-TW" sz="2000" i="1">
                              <a:solidFill>
                                <a:schemeClr val="tx1"/>
                              </a:solidFill>
                              <a:latin typeface="Cambria Math" panose="02040503050406030204" pitchFamily="18" charset="0"/>
                            </a:rPr>
                            <m:t>n</m:t>
                          </m:r>
                          <m:r>
                            <a:rPr lang="en-US" altLang="zh-TW" sz="2000" i="1">
                              <a:solidFill>
                                <a:schemeClr val="tx1"/>
                              </a:solidFill>
                              <a:latin typeface="Cambria Math" panose="02040503050406030204" pitchFamily="18" charset="0"/>
                            </a:rPr>
                            <m:t>,</m:t>
                          </m:r>
                          <m:r>
                            <m:rPr>
                              <m:sty m:val="p"/>
                            </m:rPr>
                            <a:rPr lang="en-US" altLang="zh-TW" sz="2000" i="1">
                              <a:solidFill>
                                <a:schemeClr val="tx1"/>
                              </a:solidFill>
                              <a:latin typeface="Cambria Math" panose="02040503050406030204" pitchFamily="18" charset="0"/>
                            </a:rPr>
                            <m:t>m</m:t>
                          </m:r>
                          <m:r>
                            <a:rPr lang="en-US" altLang="zh-TW" sz="2000" i="1">
                              <a:solidFill>
                                <a:schemeClr val="tx1"/>
                              </a:solidFill>
                              <a:latin typeface="Cambria Math" panose="02040503050406030204" pitchFamily="18" charset="0"/>
                            </a:rPr>
                            <m:t>,1,</m:t>
                          </m:r>
                          <m:r>
                            <a:rPr lang="en-US" altLang="zh-TW" sz="2000" i="1">
                              <a:solidFill>
                                <a:schemeClr val="tx1"/>
                              </a:solidFill>
                              <a:latin typeface="Cambria Math" panose="02040503050406030204" pitchFamily="18" charset="0"/>
                            </a:rPr>
                            <m:t>𝑝</m:t>
                          </m:r>
                        </m:sub>
                      </m:sSub>
                    </m:oMath>
                  </a14:m>
                  <a:r>
                    <a:rPr lang="zh-TW" altLang="en-US" sz="2000" i="1" dirty="0">
                      <a:solidFill>
                        <a:schemeClr val="tx1"/>
                      </a:solidFill>
                    </a:rPr>
                    <a:t>       </a:t>
                  </a:r>
                  <a14:m>
                    <m:oMath xmlns:m="http://schemas.openxmlformats.org/officeDocument/2006/math">
                      <m:r>
                        <a:rPr lang="en-US" altLang="zh-TW" sz="2000" i="1">
                          <a:solidFill>
                            <a:schemeClr val="tx1"/>
                          </a:solidFill>
                          <a:latin typeface="Cambria Math" panose="02040503050406030204" pitchFamily="18" charset="0"/>
                        </a:rPr>
                        <m:t>…</m:t>
                      </m:r>
                    </m:oMath>
                  </a14:m>
                  <a:endParaRPr lang="en-US" altLang="zh-TW" sz="2000" i="1" dirty="0">
                    <a:solidFill>
                      <a:schemeClr val="tx1"/>
                    </a:solidFill>
                  </a:endParaRPr>
                </a:p>
                <a:p>
                  <a:pPr algn="ctr"/>
                  <a14:m>
                    <m:oMathPara xmlns:m="http://schemas.openxmlformats.org/officeDocument/2006/math">
                      <m:oMathParaPr>
                        <m:jc m:val="centerGroup"/>
                      </m:oMathParaPr>
                      <m:oMath xmlns:m="http://schemas.openxmlformats.org/officeDocument/2006/math">
                        <m:r>
                          <a:rPr lang="zh-TW" altLang="en-US" sz="2000" i="1" dirty="0">
                            <a:solidFill>
                              <a:schemeClr val="tx1"/>
                            </a:solidFill>
                            <a:latin typeface="Cambria Math" panose="02040503050406030204" pitchFamily="18" charset="0"/>
                          </a:rPr>
                          <m:t> </m:t>
                        </m:r>
                        <m:sSub>
                          <m:sSubPr>
                            <m:ctrlPr>
                              <a:rPr lang="en-US" altLang="zh-TW" sz="2000" i="1">
                                <a:solidFill>
                                  <a:schemeClr val="tx1"/>
                                </a:solidFill>
                                <a:latin typeface="Cambria Math" panose="02040503050406030204" pitchFamily="18" charset="0"/>
                              </a:rPr>
                            </m:ctrlPr>
                          </m:sSubPr>
                          <m:e>
                            <m:r>
                              <a:rPr lang="en-US" altLang="zh-TW" sz="2000" i="1">
                                <a:solidFill>
                                  <a:schemeClr val="tx1"/>
                                </a:solidFill>
                                <a:latin typeface="Cambria Math" panose="02040503050406030204" pitchFamily="18" charset="0"/>
                              </a:rPr>
                              <m:t>𝐻</m:t>
                            </m:r>
                          </m:e>
                          <m:sub>
                            <m:r>
                              <a:rPr lang="en-US" altLang="zh-TW" sz="2000" i="1" smtClean="0">
                                <a:solidFill>
                                  <a:schemeClr val="tx1"/>
                                </a:solidFill>
                                <a:latin typeface="Cambria Math" panose="02040503050406030204" pitchFamily="18" charset="0"/>
                              </a:rPr>
                              <m:t>𝑁</m:t>
                            </m:r>
                            <m:r>
                              <a:rPr lang="en-US" altLang="zh-TW" sz="2000" i="1">
                                <a:solidFill>
                                  <a:schemeClr val="tx1"/>
                                </a:solidFill>
                                <a:latin typeface="Cambria Math" panose="02040503050406030204" pitchFamily="18" charset="0"/>
                              </a:rPr>
                              <m:t>,1,1,</m:t>
                            </m:r>
                            <m:r>
                              <a:rPr lang="en-US" altLang="zh-TW" sz="2000" i="1">
                                <a:solidFill>
                                  <a:schemeClr val="tx1"/>
                                </a:solidFill>
                                <a:latin typeface="Cambria Math" panose="02040503050406030204" pitchFamily="18" charset="0"/>
                              </a:rPr>
                              <m:t>𝑝</m:t>
                            </m:r>
                          </m:sub>
                        </m:sSub>
                        <m:r>
                          <a:rPr lang="en-US" altLang="zh-TW" sz="2000" i="1">
                            <a:solidFill>
                              <a:schemeClr val="tx1"/>
                            </a:solidFill>
                            <a:latin typeface="Cambria Math" panose="02040503050406030204" pitchFamily="18" charset="0"/>
                          </a:rPr>
                          <m:t> </m:t>
                        </m:r>
                        <m:r>
                          <a:rPr lang="zh-TW" altLang="en-US" sz="2000" i="1" smtClean="0">
                            <a:solidFill>
                              <a:schemeClr val="tx1"/>
                            </a:solidFill>
                            <a:latin typeface="Cambria Math" panose="02040503050406030204" pitchFamily="18" charset="0"/>
                          </a:rPr>
                          <m:t>  </m:t>
                        </m:r>
                        <m:r>
                          <a:rPr lang="zh-TW" altLang="en-US" sz="2000" i="1">
                            <a:solidFill>
                              <a:schemeClr val="tx1"/>
                            </a:solidFill>
                            <a:latin typeface="Cambria Math" panose="02040503050406030204" pitchFamily="18" charset="0"/>
                          </a:rPr>
                          <m:t> </m:t>
                        </m:r>
                        <m:r>
                          <a:rPr lang="zh-TW" altLang="en-US" sz="2000" i="1" smtClean="0">
                            <a:solidFill>
                              <a:schemeClr val="tx1"/>
                            </a:solidFill>
                            <a:latin typeface="Cambria Math" panose="02040503050406030204" pitchFamily="18" charset="0"/>
                          </a:rPr>
                          <m:t> </m:t>
                        </m:r>
                        <m:r>
                          <a:rPr lang="en-US" altLang="zh-TW" sz="2000" i="1">
                            <a:solidFill>
                              <a:schemeClr val="tx1"/>
                            </a:solidFill>
                            <a:latin typeface="Cambria Math" panose="02040503050406030204" pitchFamily="18" charset="0"/>
                          </a:rPr>
                          <m:t>…</m:t>
                        </m:r>
                        <m:r>
                          <a:rPr lang="zh-TW" altLang="en-US" sz="2000" i="1" smtClean="0">
                            <a:solidFill>
                              <a:schemeClr val="tx1"/>
                            </a:solidFill>
                            <a:latin typeface="Cambria Math" panose="02040503050406030204" pitchFamily="18" charset="0"/>
                          </a:rPr>
                          <m:t> </m:t>
                        </m:r>
                        <m:r>
                          <a:rPr lang="zh-TW" altLang="en-US" sz="2000" i="1">
                            <a:solidFill>
                              <a:schemeClr val="tx1"/>
                            </a:solidFill>
                            <a:latin typeface="Cambria Math" panose="02040503050406030204" pitchFamily="18" charset="0"/>
                          </a:rPr>
                          <m:t> </m:t>
                        </m:r>
                        <m:sSub>
                          <m:sSubPr>
                            <m:ctrlPr>
                              <a:rPr lang="en-US" altLang="zh-TW" sz="2000" i="1">
                                <a:solidFill>
                                  <a:schemeClr val="tx1"/>
                                </a:solidFill>
                                <a:latin typeface="Cambria Math" panose="02040503050406030204" pitchFamily="18" charset="0"/>
                              </a:rPr>
                            </m:ctrlPr>
                          </m:sSubPr>
                          <m:e>
                            <m:r>
                              <a:rPr lang="zh-TW" altLang="en-US" sz="2000" i="1">
                                <a:solidFill>
                                  <a:schemeClr val="tx1"/>
                                </a:solidFill>
                                <a:latin typeface="Cambria Math" panose="02040503050406030204" pitchFamily="18" charset="0"/>
                              </a:rPr>
                              <m:t>    </m:t>
                            </m:r>
                            <m:r>
                              <a:rPr lang="en-US" altLang="zh-TW" sz="2000" i="1">
                                <a:solidFill>
                                  <a:schemeClr val="tx1"/>
                                </a:solidFill>
                                <a:latin typeface="Cambria Math" panose="02040503050406030204" pitchFamily="18" charset="0"/>
                              </a:rPr>
                              <m:t>𝐻</m:t>
                            </m:r>
                          </m:e>
                          <m:sub>
                            <m:r>
                              <a:rPr lang="en-US" altLang="zh-TW" sz="2000" i="1">
                                <a:solidFill>
                                  <a:schemeClr val="tx1"/>
                                </a:solidFill>
                                <a:latin typeface="Cambria Math" panose="02040503050406030204" pitchFamily="18" charset="0"/>
                              </a:rPr>
                              <m:t>𝑁</m:t>
                            </m:r>
                            <m:r>
                              <a:rPr lang="en-US" altLang="zh-TW" sz="2000" i="1">
                                <a:solidFill>
                                  <a:schemeClr val="tx1"/>
                                </a:solidFill>
                                <a:latin typeface="Cambria Math" panose="02040503050406030204" pitchFamily="18" charset="0"/>
                              </a:rPr>
                              <m:t>,</m:t>
                            </m:r>
                            <m:r>
                              <a:rPr lang="en-US" altLang="zh-TW" sz="2000" i="1">
                                <a:solidFill>
                                  <a:schemeClr val="tx1"/>
                                </a:solidFill>
                                <a:latin typeface="Cambria Math" panose="02040503050406030204" pitchFamily="18" charset="0"/>
                              </a:rPr>
                              <m:t>𝑀</m:t>
                            </m:r>
                            <m:r>
                              <a:rPr lang="en-US" altLang="zh-TW" sz="2000" i="1">
                                <a:solidFill>
                                  <a:schemeClr val="tx1"/>
                                </a:solidFill>
                                <a:latin typeface="Cambria Math" panose="02040503050406030204" pitchFamily="18" charset="0"/>
                              </a:rPr>
                              <m:t>,1,</m:t>
                            </m:r>
                            <m:r>
                              <a:rPr lang="en-US" altLang="zh-TW" sz="2000" i="1">
                                <a:solidFill>
                                  <a:schemeClr val="tx1"/>
                                </a:solidFill>
                                <a:latin typeface="Cambria Math" panose="02040503050406030204" pitchFamily="18" charset="0"/>
                              </a:rPr>
                              <m:t>𝑝</m:t>
                            </m:r>
                          </m:sub>
                        </m:sSub>
                      </m:oMath>
                    </m:oMathPara>
                  </a14:m>
                  <a:endParaRPr lang="zh-TW" altLang="en-US" sz="2000" i="1" dirty="0">
                    <a:solidFill>
                      <a:schemeClr val="tx1"/>
                    </a:solidFill>
                  </a:endParaRPr>
                </a:p>
              </p:txBody>
            </p:sp>
          </mc:Choice>
          <mc:Fallback xmlns="">
            <p:sp>
              <p:nvSpPr>
                <p:cNvPr id="18" name="流程圖: 程序 17">
                  <a:extLst>
                    <a:ext uri="{FF2B5EF4-FFF2-40B4-BE49-F238E27FC236}">
                      <a16:creationId xmlns:a16="http://schemas.microsoft.com/office/drawing/2014/main" id="{7C0103CA-05F6-4FE1-8045-582E0E6E5A0D}"/>
                    </a:ext>
                  </a:extLst>
                </p:cNvPr>
                <p:cNvSpPr>
                  <a:spLocks noRot="1" noChangeAspect="1" noMove="1" noResize="1" noEditPoints="1" noAdjustHandles="1" noChangeArrowheads="1" noChangeShapeType="1" noTextEdit="1"/>
                </p:cNvSpPr>
                <p:nvPr/>
              </p:nvSpPr>
              <p:spPr>
                <a:xfrm>
                  <a:off x="1969973" y="4240315"/>
                  <a:ext cx="2796704" cy="1164657"/>
                </a:xfrm>
                <a:prstGeom prst="flowChartProcess">
                  <a:avLst/>
                </a:prstGeom>
                <a:blipFill>
                  <a:blip r:embed="rId8"/>
                  <a:stretch>
                    <a:fillRect/>
                  </a:stretch>
                </a:blipFill>
                <a:ln w="28575">
                  <a:solidFill>
                    <a:schemeClr val="tx1"/>
                  </a:solidFill>
                </a:ln>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73AD1043-3547-452F-AFAF-86C22341AAD6}"/>
                  </a:ext>
                </a:extLst>
              </p:cNvPr>
              <p:cNvSpPr txBox="1"/>
              <p:nvPr/>
            </p:nvSpPr>
            <p:spPr>
              <a:xfrm>
                <a:off x="7755851" y="4215968"/>
                <a:ext cx="587020"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3200" i="1" smtClean="0">
                          <a:solidFill>
                            <a:schemeClr val="bg1"/>
                          </a:solidFill>
                          <a:latin typeface="Cambria Math" panose="02040503050406030204" pitchFamily="18" charset="0"/>
                        </a:rPr>
                        <m:t>…</m:t>
                      </m:r>
                    </m:oMath>
                  </m:oMathPara>
                </a14:m>
                <a:endParaRPr lang="zh-TW" altLang="en-US" sz="3200" dirty="0">
                  <a:solidFill>
                    <a:schemeClr val="bg1"/>
                  </a:solidFill>
                </a:endParaRPr>
              </a:p>
            </p:txBody>
          </p:sp>
        </mc:Choice>
        <mc:Fallback xmlns="">
          <p:sp>
            <p:nvSpPr>
              <p:cNvPr id="20" name="文字方塊 19">
                <a:extLst>
                  <a:ext uri="{FF2B5EF4-FFF2-40B4-BE49-F238E27FC236}">
                    <a16:creationId xmlns:a16="http://schemas.microsoft.com/office/drawing/2014/main" id="{73AD1043-3547-452F-AFAF-86C22341AAD6}"/>
                  </a:ext>
                </a:extLst>
              </p:cNvPr>
              <p:cNvSpPr txBox="1">
                <a:spLocks noRot="1" noChangeAspect="1" noMove="1" noResize="1" noEditPoints="1" noAdjustHandles="1" noChangeArrowheads="1" noChangeShapeType="1" noTextEdit="1"/>
              </p:cNvSpPr>
              <p:nvPr/>
            </p:nvSpPr>
            <p:spPr>
              <a:xfrm>
                <a:off x="7755851" y="4215968"/>
                <a:ext cx="587020" cy="584775"/>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FFBA3090-8CC9-4A42-9244-57E06171C296}"/>
                  </a:ext>
                </a:extLst>
              </p:cNvPr>
              <p:cNvSpPr txBox="1"/>
              <p:nvPr/>
            </p:nvSpPr>
            <p:spPr>
              <a:xfrm>
                <a:off x="857178" y="4215969"/>
                <a:ext cx="587020"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3200" i="1" smtClean="0">
                          <a:solidFill>
                            <a:schemeClr val="bg1"/>
                          </a:solidFill>
                          <a:latin typeface="Cambria Math" panose="02040503050406030204" pitchFamily="18" charset="0"/>
                        </a:rPr>
                        <m:t>…</m:t>
                      </m:r>
                    </m:oMath>
                  </m:oMathPara>
                </a14:m>
                <a:endParaRPr lang="zh-TW" altLang="en-US" sz="3200" dirty="0">
                  <a:solidFill>
                    <a:schemeClr val="bg1"/>
                  </a:solidFill>
                </a:endParaRPr>
              </a:p>
            </p:txBody>
          </p:sp>
        </mc:Choice>
        <mc:Fallback xmlns="">
          <p:sp>
            <p:nvSpPr>
              <p:cNvPr id="21" name="文字方塊 20">
                <a:extLst>
                  <a:ext uri="{FF2B5EF4-FFF2-40B4-BE49-F238E27FC236}">
                    <a16:creationId xmlns:a16="http://schemas.microsoft.com/office/drawing/2014/main" id="{FFBA3090-8CC9-4A42-9244-57E06171C296}"/>
                  </a:ext>
                </a:extLst>
              </p:cNvPr>
              <p:cNvSpPr txBox="1">
                <a:spLocks noRot="1" noChangeAspect="1" noMove="1" noResize="1" noEditPoints="1" noAdjustHandles="1" noChangeArrowheads="1" noChangeShapeType="1" noTextEdit="1"/>
              </p:cNvSpPr>
              <p:nvPr/>
            </p:nvSpPr>
            <p:spPr>
              <a:xfrm>
                <a:off x="857178" y="4215969"/>
                <a:ext cx="587020" cy="584775"/>
              </a:xfrm>
              <a:prstGeom prst="rect">
                <a:avLst/>
              </a:prstGeom>
              <a:blipFill>
                <a:blip r:embed="rId10"/>
                <a:stretch>
                  <a:fillRect/>
                </a:stretch>
              </a:blipFill>
            </p:spPr>
            <p:txBody>
              <a:bodyPr/>
              <a:lstStyle/>
              <a:p>
                <a:r>
                  <a:rPr lang="zh-TW" altLang="en-US">
                    <a:noFill/>
                  </a:rPr>
                  <a:t> </a:t>
                </a:r>
              </a:p>
            </p:txBody>
          </p:sp>
        </mc:Fallback>
      </mc:AlternateContent>
      <p:sp>
        <p:nvSpPr>
          <p:cNvPr id="22" name="矩形 21">
            <a:extLst>
              <a:ext uri="{FF2B5EF4-FFF2-40B4-BE49-F238E27FC236}">
                <a16:creationId xmlns:a16="http://schemas.microsoft.com/office/drawing/2014/main" id="{914E5A2F-8E97-4998-955F-B532D2664A2D}"/>
              </a:ext>
            </a:extLst>
          </p:cNvPr>
          <p:cNvSpPr/>
          <p:nvPr/>
        </p:nvSpPr>
        <p:spPr>
          <a:xfrm>
            <a:off x="3104165" y="5668571"/>
            <a:ext cx="528320" cy="2856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rgbClr val="BDD7EE"/>
                </a:solidFill>
                <a:latin typeface="Times New Roman" panose="02020603050405020304" pitchFamily="18" charset="0"/>
                <a:cs typeface="Times New Roman" panose="02020603050405020304" pitchFamily="18" charset="0"/>
              </a:rPr>
              <a:t>RX</a:t>
            </a:r>
            <a:endParaRPr lang="zh-TW" altLang="en-US" b="1" dirty="0">
              <a:solidFill>
                <a:srgbClr val="BDD7EE"/>
              </a:solidFill>
              <a:latin typeface="Times New Roman" panose="02020603050405020304" pitchFamily="18" charset="0"/>
              <a:cs typeface="Times New Roman" panose="02020603050405020304" pitchFamily="18" charset="0"/>
            </a:endParaRPr>
          </a:p>
        </p:txBody>
      </p:sp>
      <p:sp>
        <p:nvSpPr>
          <p:cNvPr id="23" name="文字方塊 22">
            <a:extLst>
              <a:ext uri="{FF2B5EF4-FFF2-40B4-BE49-F238E27FC236}">
                <a16:creationId xmlns:a16="http://schemas.microsoft.com/office/drawing/2014/main" id="{E786A0D1-EE81-45C6-AE20-49924A253A61}"/>
              </a:ext>
            </a:extLst>
          </p:cNvPr>
          <p:cNvSpPr txBox="1"/>
          <p:nvPr/>
        </p:nvSpPr>
        <p:spPr>
          <a:xfrm>
            <a:off x="1476391" y="4912208"/>
            <a:ext cx="505267" cy="369332"/>
          </a:xfrm>
          <a:prstGeom prst="rect">
            <a:avLst/>
          </a:prstGeom>
          <a:noFill/>
        </p:spPr>
        <p:txBody>
          <a:bodyPr wrap="none" rtlCol="0">
            <a:spAutoFit/>
          </a:bodyPr>
          <a:lstStyle/>
          <a:p>
            <a:r>
              <a:rPr lang="en-US" altLang="zh-TW" b="1" dirty="0">
                <a:solidFill>
                  <a:srgbClr val="BDD7EE"/>
                </a:solidFill>
                <a:latin typeface="Times New Roman" panose="02020603050405020304" pitchFamily="18" charset="0"/>
                <a:cs typeface="Times New Roman" panose="02020603050405020304" pitchFamily="18" charset="0"/>
              </a:rPr>
              <a:t>TX</a:t>
            </a:r>
            <a:endParaRPr lang="zh-TW" altLang="en-US" b="1" dirty="0">
              <a:solidFill>
                <a:srgbClr val="BDD7EE"/>
              </a:solidFill>
              <a:latin typeface="Times New Roman" panose="02020603050405020304" pitchFamily="18" charset="0"/>
              <a:cs typeface="Times New Roman" panose="02020603050405020304" pitchFamily="18" charset="0"/>
            </a:endParaRPr>
          </a:p>
        </p:txBody>
      </p:sp>
      <p:sp>
        <p:nvSpPr>
          <p:cNvPr id="24" name="手繪多邊形: 圖案 23">
            <a:extLst>
              <a:ext uri="{FF2B5EF4-FFF2-40B4-BE49-F238E27FC236}">
                <a16:creationId xmlns:a16="http://schemas.microsoft.com/office/drawing/2014/main" id="{08F165A5-2F7A-4B3A-B115-347D515F5BE1}"/>
              </a:ext>
            </a:extLst>
          </p:cNvPr>
          <p:cNvSpPr/>
          <p:nvPr/>
        </p:nvSpPr>
        <p:spPr>
          <a:xfrm rot="10800000">
            <a:off x="8115916" y="3397607"/>
            <a:ext cx="226623" cy="2478333"/>
          </a:xfrm>
          <a:custGeom>
            <a:avLst/>
            <a:gdLst>
              <a:gd name="connsiteX0" fmla="*/ 243840 w 243840"/>
              <a:gd name="connsiteY0" fmla="*/ 0 h 2159000"/>
              <a:gd name="connsiteX1" fmla="*/ 0 w 243840"/>
              <a:gd name="connsiteY1" fmla="*/ 0 h 2159000"/>
              <a:gd name="connsiteX2" fmla="*/ 0 w 243840"/>
              <a:gd name="connsiteY2" fmla="*/ 2159000 h 2159000"/>
              <a:gd name="connsiteX3" fmla="*/ 238760 w 243840"/>
              <a:gd name="connsiteY3" fmla="*/ 2159000 h 2159000"/>
            </a:gdLst>
            <a:ahLst/>
            <a:cxnLst>
              <a:cxn ang="0">
                <a:pos x="connsiteX0" y="connsiteY0"/>
              </a:cxn>
              <a:cxn ang="0">
                <a:pos x="connsiteX1" y="connsiteY1"/>
              </a:cxn>
              <a:cxn ang="0">
                <a:pos x="connsiteX2" y="connsiteY2"/>
              </a:cxn>
              <a:cxn ang="0">
                <a:pos x="connsiteX3" y="connsiteY3"/>
              </a:cxn>
            </a:cxnLst>
            <a:rect l="l" t="t" r="r" b="b"/>
            <a:pathLst>
              <a:path w="243840" h="2159000">
                <a:moveTo>
                  <a:pt x="243840" y="0"/>
                </a:moveTo>
                <a:lnTo>
                  <a:pt x="0" y="0"/>
                </a:lnTo>
                <a:lnTo>
                  <a:pt x="0" y="2159000"/>
                </a:lnTo>
                <a:lnTo>
                  <a:pt x="238760" y="2159000"/>
                </a:lnTo>
              </a:path>
            </a:pathLst>
          </a:custGeom>
          <a:ln w="19050">
            <a:solidFill>
              <a:schemeClr val="bg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dirty="0"/>
          </a:p>
        </p:txBody>
      </p:sp>
      <p:sp>
        <p:nvSpPr>
          <p:cNvPr id="25" name="文字方塊 24">
            <a:extLst>
              <a:ext uri="{FF2B5EF4-FFF2-40B4-BE49-F238E27FC236}">
                <a16:creationId xmlns:a16="http://schemas.microsoft.com/office/drawing/2014/main" id="{445CF618-21E6-43BD-859C-3B3004FD060C}"/>
              </a:ext>
            </a:extLst>
          </p:cNvPr>
          <p:cNvSpPr txBox="1"/>
          <p:nvPr/>
        </p:nvSpPr>
        <p:spPr>
          <a:xfrm rot="18510011">
            <a:off x="1609315" y="3714633"/>
            <a:ext cx="1470694" cy="461665"/>
          </a:xfrm>
          <a:prstGeom prst="rect">
            <a:avLst/>
          </a:prstGeom>
          <a:noFill/>
        </p:spPr>
        <p:txBody>
          <a:bodyPr wrap="square" rtlCol="0">
            <a:spAutoFit/>
          </a:bodyPr>
          <a:lstStyle/>
          <a:p>
            <a:r>
              <a:rPr lang="en-US" altLang="zh-TW" sz="2400" dirty="0"/>
              <a:t>-------------</a:t>
            </a:r>
            <a:endParaRPr lang="zh-TW" altLang="en-US" sz="2400" dirty="0"/>
          </a:p>
        </p:txBody>
      </p:sp>
      <p:sp>
        <p:nvSpPr>
          <p:cNvPr id="26" name="文字方塊 25">
            <a:extLst>
              <a:ext uri="{FF2B5EF4-FFF2-40B4-BE49-F238E27FC236}">
                <a16:creationId xmlns:a16="http://schemas.microsoft.com/office/drawing/2014/main" id="{E65BFABF-D5E8-4273-BD95-63C418F8E6BC}"/>
              </a:ext>
            </a:extLst>
          </p:cNvPr>
          <p:cNvSpPr txBox="1"/>
          <p:nvPr/>
        </p:nvSpPr>
        <p:spPr>
          <a:xfrm rot="18510011">
            <a:off x="4413200" y="3728485"/>
            <a:ext cx="1470694" cy="461665"/>
          </a:xfrm>
          <a:prstGeom prst="rect">
            <a:avLst/>
          </a:prstGeom>
          <a:noFill/>
        </p:spPr>
        <p:txBody>
          <a:bodyPr wrap="square" rtlCol="0">
            <a:spAutoFit/>
          </a:bodyPr>
          <a:lstStyle/>
          <a:p>
            <a:r>
              <a:rPr lang="en-US" altLang="zh-TW" sz="2400" dirty="0"/>
              <a:t>-------------</a:t>
            </a:r>
            <a:endParaRPr lang="zh-TW" altLang="en-US" sz="2400" dirty="0"/>
          </a:p>
        </p:txBody>
      </p:sp>
      <p:sp>
        <p:nvSpPr>
          <p:cNvPr id="27" name="文字方塊 26">
            <a:extLst>
              <a:ext uri="{FF2B5EF4-FFF2-40B4-BE49-F238E27FC236}">
                <a16:creationId xmlns:a16="http://schemas.microsoft.com/office/drawing/2014/main" id="{92184AEA-EB07-4553-95C3-BEFF9FC7F314}"/>
              </a:ext>
            </a:extLst>
          </p:cNvPr>
          <p:cNvSpPr txBox="1"/>
          <p:nvPr/>
        </p:nvSpPr>
        <p:spPr>
          <a:xfrm rot="18510011">
            <a:off x="4412867" y="4884608"/>
            <a:ext cx="1470694" cy="461665"/>
          </a:xfrm>
          <a:prstGeom prst="rect">
            <a:avLst/>
          </a:prstGeom>
          <a:noFill/>
        </p:spPr>
        <p:txBody>
          <a:bodyPr wrap="square" rtlCol="0">
            <a:spAutoFit/>
          </a:bodyPr>
          <a:lstStyle/>
          <a:p>
            <a:r>
              <a:rPr lang="en-US" altLang="zh-TW" sz="2400" dirty="0"/>
              <a:t>-------------</a:t>
            </a:r>
            <a:endParaRPr lang="zh-TW" altLang="en-US" sz="2400" dirty="0"/>
          </a:p>
        </p:txBody>
      </p:sp>
      <p:sp>
        <p:nvSpPr>
          <p:cNvPr id="28" name="文字方塊 27">
            <a:extLst>
              <a:ext uri="{FF2B5EF4-FFF2-40B4-BE49-F238E27FC236}">
                <a16:creationId xmlns:a16="http://schemas.microsoft.com/office/drawing/2014/main" id="{D08F8925-A3CA-4B82-837F-4E925B394A04}"/>
              </a:ext>
            </a:extLst>
          </p:cNvPr>
          <p:cNvSpPr txBox="1"/>
          <p:nvPr/>
        </p:nvSpPr>
        <p:spPr>
          <a:xfrm rot="18502101">
            <a:off x="1556383" y="3662242"/>
            <a:ext cx="1261884" cy="369332"/>
          </a:xfrm>
          <a:prstGeom prst="rect">
            <a:avLst/>
          </a:prstGeom>
          <a:noFill/>
        </p:spPr>
        <p:txBody>
          <a:bodyPr wrap="none" rtlCol="0">
            <a:spAutoFit/>
          </a:bodyPr>
          <a:lstStyle/>
          <a:p>
            <a:r>
              <a:rPr lang="en-US" altLang="zh-TW" b="1" dirty="0">
                <a:solidFill>
                  <a:srgbClr val="FFABAB"/>
                </a:solidFill>
                <a:latin typeface="Times New Roman" panose="02020603050405020304" pitchFamily="18" charset="0"/>
                <a:cs typeface="Times New Roman" panose="02020603050405020304" pitchFamily="18" charset="0"/>
              </a:rPr>
              <a:t>Subcarrier</a:t>
            </a:r>
            <a:endParaRPr lang="zh-TW" altLang="en-US" b="1" dirty="0">
              <a:solidFill>
                <a:srgbClr val="FFABAB"/>
              </a:solidFill>
              <a:latin typeface="Times New Roman" panose="02020603050405020304" pitchFamily="18" charset="0"/>
              <a:cs typeface="Times New Roman" panose="02020603050405020304" pitchFamily="18" charset="0"/>
            </a:endParaRPr>
          </a:p>
        </p:txBody>
      </p:sp>
      <p:cxnSp>
        <p:nvCxnSpPr>
          <p:cNvPr id="29" name="直線接點 28">
            <a:extLst>
              <a:ext uri="{FF2B5EF4-FFF2-40B4-BE49-F238E27FC236}">
                <a16:creationId xmlns:a16="http://schemas.microsoft.com/office/drawing/2014/main" id="{ACB0B38C-B153-4B53-8075-1EF1951C2217}"/>
              </a:ext>
            </a:extLst>
          </p:cNvPr>
          <p:cNvCxnSpPr/>
          <p:nvPr/>
        </p:nvCxnSpPr>
        <p:spPr>
          <a:xfrm>
            <a:off x="970489" y="3088141"/>
            <a:ext cx="7258738" cy="0"/>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cxnSp>
        <p:nvCxnSpPr>
          <p:cNvPr id="30" name="直線接點 29">
            <a:extLst>
              <a:ext uri="{FF2B5EF4-FFF2-40B4-BE49-F238E27FC236}">
                <a16:creationId xmlns:a16="http://schemas.microsoft.com/office/drawing/2014/main" id="{92202B6A-65B4-4045-BA53-117D4F8DF75A}"/>
              </a:ext>
            </a:extLst>
          </p:cNvPr>
          <p:cNvCxnSpPr>
            <a:cxnSpLocks/>
          </p:cNvCxnSpPr>
          <p:nvPr/>
        </p:nvCxnSpPr>
        <p:spPr>
          <a:xfrm flipV="1">
            <a:off x="4059876" y="3096174"/>
            <a:ext cx="0" cy="130107"/>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cxnSp>
        <p:nvCxnSpPr>
          <p:cNvPr id="31" name="直線接點 30">
            <a:extLst>
              <a:ext uri="{FF2B5EF4-FFF2-40B4-BE49-F238E27FC236}">
                <a16:creationId xmlns:a16="http://schemas.microsoft.com/office/drawing/2014/main" id="{EE55CBB8-435E-419E-95EB-C7D45FD63D32}"/>
              </a:ext>
            </a:extLst>
          </p:cNvPr>
          <p:cNvCxnSpPr>
            <a:cxnSpLocks/>
          </p:cNvCxnSpPr>
          <p:nvPr/>
        </p:nvCxnSpPr>
        <p:spPr>
          <a:xfrm flipV="1">
            <a:off x="6736442" y="3088827"/>
            <a:ext cx="0" cy="130107"/>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cxnSp>
        <p:nvCxnSpPr>
          <p:cNvPr id="32" name="直線接點 31">
            <a:extLst>
              <a:ext uri="{FF2B5EF4-FFF2-40B4-BE49-F238E27FC236}">
                <a16:creationId xmlns:a16="http://schemas.microsoft.com/office/drawing/2014/main" id="{BB85C8C6-C6C2-4F10-8718-64EE96391E59}"/>
              </a:ext>
            </a:extLst>
          </p:cNvPr>
          <p:cNvCxnSpPr>
            <a:cxnSpLocks/>
          </p:cNvCxnSpPr>
          <p:nvPr/>
        </p:nvCxnSpPr>
        <p:spPr>
          <a:xfrm flipV="1">
            <a:off x="7913309" y="3086833"/>
            <a:ext cx="0" cy="130107"/>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文字方塊 32">
                <a:extLst>
                  <a:ext uri="{FF2B5EF4-FFF2-40B4-BE49-F238E27FC236}">
                    <a16:creationId xmlns:a16="http://schemas.microsoft.com/office/drawing/2014/main" id="{0FDE2259-72B1-4D15-BFC5-9D86C940A1AC}"/>
                  </a:ext>
                </a:extLst>
              </p:cNvPr>
              <p:cNvSpPr txBox="1"/>
              <p:nvPr/>
            </p:nvSpPr>
            <p:spPr>
              <a:xfrm>
                <a:off x="3887558" y="3125997"/>
                <a:ext cx="352276"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1600" i="1" smtClean="0">
                          <a:solidFill>
                            <a:schemeClr val="bg1"/>
                          </a:solidFill>
                          <a:latin typeface="Cambria Math" panose="02040503050406030204" pitchFamily="18" charset="0"/>
                        </a:rPr>
                        <m:t>𝑝</m:t>
                      </m:r>
                    </m:oMath>
                  </m:oMathPara>
                </a14:m>
                <a:endParaRPr lang="zh-TW" altLang="en-US" sz="1600" b="1" dirty="0">
                  <a:solidFill>
                    <a:schemeClr val="bg1"/>
                  </a:solidFill>
                  <a:latin typeface="Times New Roman" panose="02020603050405020304" pitchFamily="18" charset="0"/>
                  <a:cs typeface="Times New Roman" panose="02020603050405020304" pitchFamily="18" charset="0"/>
                </a:endParaRPr>
              </a:p>
            </p:txBody>
          </p:sp>
        </mc:Choice>
        <mc:Fallback xmlns="">
          <p:sp>
            <p:nvSpPr>
              <p:cNvPr id="33" name="文字方塊 32">
                <a:extLst>
                  <a:ext uri="{FF2B5EF4-FFF2-40B4-BE49-F238E27FC236}">
                    <a16:creationId xmlns:a16="http://schemas.microsoft.com/office/drawing/2014/main" id="{0FDE2259-72B1-4D15-BFC5-9D86C940A1AC}"/>
                  </a:ext>
                </a:extLst>
              </p:cNvPr>
              <p:cNvSpPr txBox="1">
                <a:spLocks noRot="1" noChangeAspect="1" noMove="1" noResize="1" noEditPoints="1" noAdjustHandles="1" noChangeArrowheads="1" noChangeShapeType="1" noTextEdit="1"/>
              </p:cNvSpPr>
              <p:nvPr/>
            </p:nvSpPr>
            <p:spPr>
              <a:xfrm>
                <a:off x="3887558" y="3125997"/>
                <a:ext cx="352276" cy="338554"/>
              </a:xfrm>
              <a:prstGeom prst="rect">
                <a:avLst/>
              </a:prstGeom>
              <a:blipFill>
                <a:blip r:embed="rId11"/>
                <a:stretch>
                  <a:fillRect b="-545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文字方塊 33">
                <a:extLst>
                  <a:ext uri="{FF2B5EF4-FFF2-40B4-BE49-F238E27FC236}">
                    <a16:creationId xmlns:a16="http://schemas.microsoft.com/office/drawing/2014/main" id="{293C740F-1DC6-409E-BBCD-BBF6FB2FE8FA}"/>
                  </a:ext>
                </a:extLst>
              </p:cNvPr>
              <p:cNvSpPr txBox="1"/>
              <p:nvPr/>
            </p:nvSpPr>
            <p:spPr>
              <a:xfrm>
                <a:off x="6452101" y="3134464"/>
                <a:ext cx="568682" cy="338554"/>
              </a:xfrm>
              <a:prstGeom prst="rect">
                <a:avLst/>
              </a:prstGeom>
              <a:noFill/>
            </p:spPr>
            <p:txBody>
              <a:bodyPr wrap="none" rtlCol="0">
                <a:spAutoFit/>
              </a:bodyPr>
              <a:lstStyle/>
              <a:p>
                <a14:m>
                  <m:oMath xmlns:m="http://schemas.openxmlformats.org/officeDocument/2006/math">
                    <m:r>
                      <a:rPr lang="en-US" altLang="zh-TW" sz="1600" i="1" smtClean="0">
                        <a:solidFill>
                          <a:schemeClr val="bg1"/>
                        </a:solidFill>
                        <a:latin typeface="Cambria Math" panose="02040503050406030204" pitchFamily="18" charset="0"/>
                        <a:ea typeface="Cambria Math" panose="02040503050406030204" pitchFamily="18" charset="0"/>
                      </a:rPr>
                      <m:t>𝑝</m:t>
                    </m:r>
                  </m:oMath>
                </a14:m>
                <a:r>
                  <a:rPr lang="en-US" altLang="zh-TW" sz="16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+1</a:t>
                </a:r>
                <a:endParaRPr lang="zh-TW" altLang="en-US" sz="1600" dirty="0">
                  <a:solidFill>
                    <a:schemeClr val="bg1"/>
                  </a:solidFill>
                  <a:latin typeface="Cambria Math" panose="02040503050406030204" pitchFamily="18" charset="0"/>
                  <a:cs typeface="Times New Roman" panose="02020603050405020304" pitchFamily="18" charset="0"/>
                </a:endParaRPr>
              </a:p>
            </p:txBody>
          </p:sp>
        </mc:Choice>
        <mc:Fallback xmlns="">
          <p:sp>
            <p:nvSpPr>
              <p:cNvPr id="34" name="文字方塊 33">
                <a:extLst>
                  <a:ext uri="{FF2B5EF4-FFF2-40B4-BE49-F238E27FC236}">
                    <a16:creationId xmlns:a16="http://schemas.microsoft.com/office/drawing/2014/main" id="{293C740F-1DC6-409E-BBCD-BBF6FB2FE8FA}"/>
                  </a:ext>
                </a:extLst>
              </p:cNvPr>
              <p:cNvSpPr txBox="1">
                <a:spLocks noRot="1" noChangeAspect="1" noMove="1" noResize="1" noEditPoints="1" noAdjustHandles="1" noChangeArrowheads="1" noChangeShapeType="1" noTextEdit="1"/>
              </p:cNvSpPr>
              <p:nvPr/>
            </p:nvSpPr>
            <p:spPr>
              <a:xfrm>
                <a:off x="6452101" y="3134464"/>
                <a:ext cx="568682" cy="338554"/>
              </a:xfrm>
              <a:prstGeom prst="rect">
                <a:avLst/>
              </a:prstGeom>
              <a:blipFill>
                <a:blip r:embed="rId12"/>
                <a:stretch>
                  <a:fillRect t="-7143" r="-4255" b="-19643"/>
                </a:stretch>
              </a:blipFill>
            </p:spPr>
            <p:txBody>
              <a:bodyPr/>
              <a:lstStyle/>
              <a:p>
                <a:r>
                  <a:rPr lang="zh-TW" altLang="en-US">
                    <a:noFill/>
                  </a:rPr>
                  <a:t> </a:t>
                </a:r>
              </a:p>
            </p:txBody>
          </p:sp>
        </mc:Fallback>
      </mc:AlternateContent>
      <p:sp>
        <p:nvSpPr>
          <p:cNvPr id="35" name="文字方塊 34">
            <a:extLst>
              <a:ext uri="{FF2B5EF4-FFF2-40B4-BE49-F238E27FC236}">
                <a16:creationId xmlns:a16="http://schemas.microsoft.com/office/drawing/2014/main" id="{F5DDF08D-030F-4B20-9527-EE6477C5250A}"/>
              </a:ext>
            </a:extLst>
          </p:cNvPr>
          <p:cNvSpPr txBox="1"/>
          <p:nvPr/>
        </p:nvSpPr>
        <p:spPr>
          <a:xfrm>
            <a:off x="3911046" y="2761051"/>
            <a:ext cx="1473480" cy="369332"/>
          </a:xfrm>
          <a:prstGeom prst="rect">
            <a:avLst/>
          </a:prstGeom>
          <a:noFill/>
        </p:spPr>
        <p:txBody>
          <a:bodyPr wrap="none" rtlCol="0">
            <a:spAutoFit/>
          </a:bodyPr>
          <a:lstStyle/>
          <a:p>
            <a:r>
              <a:rPr lang="en-US" altLang="zh-TW" b="1" dirty="0">
                <a:solidFill>
                  <a:schemeClr val="accent6">
                    <a:lumMod val="40000"/>
                    <a:lumOff val="60000"/>
                  </a:schemeClr>
                </a:solidFill>
                <a:latin typeface="Times New Roman" panose="02020603050405020304" pitchFamily="18" charset="0"/>
                <a:cs typeface="Times New Roman" panose="02020603050405020304" pitchFamily="18" charset="0"/>
              </a:rPr>
              <a:t>Packet</a:t>
            </a:r>
            <a:r>
              <a:rPr lang="zh-TW" altLang="en-US" b="1" dirty="0">
                <a:solidFill>
                  <a:schemeClr val="accent6">
                    <a:lumMod val="40000"/>
                    <a:lumOff val="60000"/>
                  </a:schemeClr>
                </a:solidFill>
                <a:latin typeface="Times New Roman" panose="02020603050405020304" pitchFamily="18" charset="0"/>
                <a:cs typeface="Times New Roman" panose="02020603050405020304" pitchFamily="18" charset="0"/>
              </a:rPr>
              <a:t> </a:t>
            </a:r>
            <a:r>
              <a:rPr lang="en-US" altLang="zh-TW" b="1" dirty="0">
                <a:solidFill>
                  <a:schemeClr val="accent6">
                    <a:lumMod val="40000"/>
                    <a:lumOff val="60000"/>
                  </a:schemeClr>
                </a:solidFill>
                <a:latin typeface="Times New Roman" panose="02020603050405020304" pitchFamily="18" charset="0"/>
                <a:cs typeface="Times New Roman" panose="02020603050405020304" pitchFamily="18" charset="0"/>
              </a:rPr>
              <a:t>Index</a:t>
            </a:r>
            <a:endParaRPr lang="zh-TW" altLang="en-US" b="1" dirty="0">
              <a:solidFill>
                <a:schemeClr val="accent6">
                  <a:lumMod val="40000"/>
                  <a:lumOff val="60000"/>
                </a:schemeClr>
              </a:solidFill>
              <a:latin typeface="Times New Roman" panose="02020603050405020304" pitchFamily="18" charset="0"/>
              <a:cs typeface="Times New Roman" panose="02020603050405020304" pitchFamily="18" charset="0"/>
            </a:endParaRPr>
          </a:p>
        </p:txBody>
      </p:sp>
      <p:sp>
        <p:nvSpPr>
          <p:cNvPr id="36" name="箭號: 向右 35">
            <a:extLst>
              <a:ext uri="{FF2B5EF4-FFF2-40B4-BE49-F238E27FC236}">
                <a16:creationId xmlns:a16="http://schemas.microsoft.com/office/drawing/2014/main" id="{AB971C3D-C7F5-4C6E-AC1F-5D813672AE55}"/>
              </a:ext>
            </a:extLst>
          </p:cNvPr>
          <p:cNvSpPr/>
          <p:nvPr/>
        </p:nvSpPr>
        <p:spPr>
          <a:xfrm>
            <a:off x="8494629" y="4521298"/>
            <a:ext cx="999642" cy="208435"/>
          </a:xfrm>
          <a:prstGeom prst="righ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7" name="流程圖: 程序 36">
                <a:extLst>
                  <a:ext uri="{FF2B5EF4-FFF2-40B4-BE49-F238E27FC236}">
                    <a16:creationId xmlns:a16="http://schemas.microsoft.com/office/drawing/2014/main" id="{A685712B-5AED-4DC1-8F3D-1B59ABACB97B}"/>
                  </a:ext>
                </a:extLst>
              </p:cNvPr>
              <p:cNvSpPr/>
              <p:nvPr/>
            </p:nvSpPr>
            <p:spPr>
              <a:xfrm>
                <a:off x="9627097" y="4372282"/>
                <a:ext cx="1324099" cy="584735"/>
              </a:xfrm>
              <a:prstGeom prst="flowChartProcess">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dirty="0">
                    <a:solidFill>
                      <a:schemeClr val="bg1"/>
                    </a:solidFill>
                    <a:ea typeface="Cambria Math" panose="02040503050406030204" pitchFamily="18" charset="0"/>
                  </a:rPr>
                  <a:t> </a:t>
                </a:r>
                <a14:m>
                  <m:oMath xmlns:m="http://schemas.openxmlformats.org/officeDocument/2006/math">
                    <m:sSub>
                      <m:sSubPr>
                        <m:ctrlPr>
                          <a:rPr lang="en-US" altLang="zh-TW" sz="2000" i="1" smtClean="0">
                            <a:solidFill>
                              <a:schemeClr val="bg1"/>
                            </a:solidFill>
                            <a:latin typeface="Cambria Math" panose="02040503050406030204" pitchFamily="18" charset="0"/>
                            <a:ea typeface="Cambria Math" panose="02040503050406030204" pitchFamily="18" charset="0"/>
                          </a:rPr>
                        </m:ctrlPr>
                      </m:sSubPr>
                      <m:e>
                        <m:r>
                          <a:rPr lang="en-US" altLang="zh-TW" sz="2000" b="0" i="1" smtClean="0">
                            <a:solidFill>
                              <a:schemeClr val="bg1"/>
                            </a:solidFill>
                            <a:latin typeface="Cambria Math" panose="02040503050406030204" pitchFamily="18" charset="0"/>
                            <a:ea typeface="Cambria Math" panose="02040503050406030204" pitchFamily="18" charset="0"/>
                          </a:rPr>
                          <m:t>𝐻</m:t>
                        </m:r>
                      </m:e>
                      <m:sub>
                        <m:r>
                          <a:rPr lang="en-US" altLang="zh-TW" sz="2000" b="0" i="1" smtClean="0">
                            <a:solidFill>
                              <a:schemeClr val="bg1"/>
                            </a:solidFill>
                            <a:latin typeface="Cambria Math" panose="02040503050406030204" pitchFamily="18" charset="0"/>
                            <a:ea typeface="Cambria Math" panose="02040503050406030204" pitchFamily="18" charset="0"/>
                          </a:rPr>
                          <m:t> </m:t>
                        </m:r>
                        <m:r>
                          <m:rPr>
                            <m:sty m:val="p"/>
                          </m:rPr>
                          <a:rPr lang="en-US" altLang="zh-TW" sz="2000" i="1">
                            <a:solidFill>
                              <a:schemeClr val="bg1"/>
                            </a:solidFill>
                            <a:latin typeface="Cambria Math" panose="02040503050406030204" pitchFamily="18" charset="0"/>
                            <a:ea typeface="Cambria Math" panose="02040503050406030204" pitchFamily="18" charset="0"/>
                          </a:rPr>
                          <m:t>n</m:t>
                        </m:r>
                        <m:r>
                          <a:rPr lang="en-US" altLang="zh-TW" sz="2000" b="0" i="1" smtClean="0">
                            <a:solidFill>
                              <a:schemeClr val="bg1"/>
                            </a:solidFill>
                            <a:latin typeface="Cambria Math" panose="02040503050406030204" pitchFamily="18" charset="0"/>
                            <a:ea typeface="Cambria Math" panose="02040503050406030204" pitchFamily="18" charset="0"/>
                          </a:rPr>
                          <m:t>,</m:t>
                        </m:r>
                        <m:r>
                          <m:rPr>
                            <m:sty m:val="p"/>
                          </m:rPr>
                          <a:rPr lang="en-US" altLang="zh-TW" sz="2000" i="1">
                            <a:solidFill>
                              <a:schemeClr val="bg1"/>
                            </a:solidFill>
                            <a:latin typeface="Cambria Math" panose="02040503050406030204" pitchFamily="18" charset="0"/>
                            <a:ea typeface="Cambria Math" panose="02040503050406030204" pitchFamily="18" charset="0"/>
                          </a:rPr>
                          <m:t>m</m:t>
                        </m:r>
                        <m:r>
                          <a:rPr lang="en-US" altLang="zh-TW" sz="2000" b="0" i="1" smtClean="0">
                            <a:solidFill>
                              <a:schemeClr val="bg1"/>
                            </a:solidFill>
                            <a:latin typeface="Cambria Math" panose="02040503050406030204" pitchFamily="18" charset="0"/>
                            <a:ea typeface="Cambria Math" panose="02040503050406030204" pitchFamily="18" charset="0"/>
                          </a:rPr>
                          <m:t>,</m:t>
                        </m:r>
                        <m:r>
                          <m:rPr>
                            <m:sty m:val="p"/>
                          </m:rPr>
                          <a:rPr lang="en-US" altLang="zh-TW" sz="2000" i="1">
                            <a:solidFill>
                              <a:schemeClr val="bg1"/>
                            </a:solidFill>
                            <a:latin typeface="Cambria Math" panose="02040503050406030204" pitchFamily="18" charset="0"/>
                            <a:ea typeface="Cambria Math" panose="02040503050406030204" pitchFamily="18" charset="0"/>
                          </a:rPr>
                          <m:t>k</m:t>
                        </m:r>
                        <m:r>
                          <a:rPr lang="en-US" altLang="zh-TW" sz="2000" b="0" i="1" smtClean="0">
                            <a:solidFill>
                              <a:schemeClr val="bg1"/>
                            </a:solidFill>
                            <a:latin typeface="Cambria Math" panose="02040503050406030204" pitchFamily="18" charset="0"/>
                            <a:ea typeface="Cambria Math" panose="02040503050406030204" pitchFamily="18" charset="0"/>
                          </a:rPr>
                          <m:t>,</m:t>
                        </m:r>
                        <m:r>
                          <a:rPr lang="en-US" altLang="zh-TW" sz="2000" b="0" i="1" smtClean="0">
                            <a:solidFill>
                              <a:schemeClr val="bg1"/>
                            </a:solidFill>
                            <a:latin typeface="Cambria Math" panose="02040503050406030204" pitchFamily="18" charset="0"/>
                            <a:ea typeface="Cambria Math" panose="02040503050406030204" pitchFamily="18" charset="0"/>
                          </a:rPr>
                          <m:t>𝑝</m:t>
                        </m:r>
                      </m:sub>
                    </m:sSub>
                  </m:oMath>
                </a14:m>
                <a:endParaRPr lang="en-US" altLang="zh-TW" sz="2000" i="1" dirty="0">
                  <a:solidFill>
                    <a:schemeClr val="bg1"/>
                  </a:solidFill>
                  <a:latin typeface="Cambria Math" panose="02040503050406030204" pitchFamily="18" charset="0"/>
                  <a:ea typeface="Cambria Math" panose="02040503050406030204" pitchFamily="18" charset="0"/>
                </a:endParaRPr>
              </a:p>
            </p:txBody>
          </p:sp>
        </mc:Choice>
        <mc:Fallback xmlns="">
          <p:sp>
            <p:nvSpPr>
              <p:cNvPr id="37" name="流程圖: 程序 36">
                <a:extLst>
                  <a:ext uri="{FF2B5EF4-FFF2-40B4-BE49-F238E27FC236}">
                    <a16:creationId xmlns:a16="http://schemas.microsoft.com/office/drawing/2014/main" id="{A685712B-5AED-4DC1-8F3D-1B59ABACB97B}"/>
                  </a:ext>
                </a:extLst>
              </p:cNvPr>
              <p:cNvSpPr>
                <a:spLocks noRot="1" noChangeAspect="1" noMove="1" noResize="1" noEditPoints="1" noAdjustHandles="1" noChangeArrowheads="1" noChangeShapeType="1" noTextEdit="1"/>
              </p:cNvSpPr>
              <p:nvPr/>
            </p:nvSpPr>
            <p:spPr>
              <a:xfrm>
                <a:off x="9627097" y="4372282"/>
                <a:ext cx="1324099" cy="584735"/>
              </a:xfrm>
              <a:prstGeom prst="flowChartProcess">
                <a:avLst/>
              </a:prstGeom>
              <a:blipFill>
                <a:blip r:embed="rId13"/>
                <a:stretch>
                  <a:fillRect/>
                </a:stretch>
              </a:blipFill>
              <a:ln w="28575">
                <a:noFill/>
              </a:ln>
            </p:spPr>
            <p:txBody>
              <a:bodyPr/>
              <a:lstStyle/>
              <a:p>
                <a:r>
                  <a:rPr lang="zh-TW" altLang="en-US">
                    <a:noFill/>
                  </a:rPr>
                  <a:t> </a:t>
                </a:r>
              </a:p>
            </p:txBody>
          </p:sp>
        </mc:Fallback>
      </mc:AlternateContent>
      <p:cxnSp>
        <p:nvCxnSpPr>
          <p:cNvPr id="38" name="直線單箭頭接點 37">
            <a:extLst>
              <a:ext uri="{FF2B5EF4-FFF2-40B4-BE49-F238E27FC236}">
                <a16:creationId xmlns:a16="http://schemas.microsoft.com/office/drawing/2014/main" id="{488FFD3C-B9B2-4634-929D-B42569B871E4}"/>
              </a:ext>
            </a:extLst>
          </p:cNvPr>
          <p:cNvCxnSpPr>
            <a:cxnSpLocks/>
          </p:cNvCxnSpPr>
          <p:nvPr/>
        </p:nvCxnSpPr>
        <p:spPr>
          <a:xfrm flipH="1" flipV="1">
            <a:off x="9789700" y="4116230"/>
            <a:ext cx="298203" cy="431320"/>
          </a:xfrm>
          <a:prstGeom prst="straightConnector1">
            <a:avLst/>
          </a:prstGeom>
          <a:ln w="285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73BB9410-32B1-46F8-8E58-4997D37F3F31}"/>
              </a:ext>
            </a:extLst>
          </p:cNvPr>
          <p:cNvCxnSpPr>
            <a:cxnSpLocks/>
          </p:cNvCxnSpPr>
          <p:nvPr/>
        </p:nvCxnSpPr>
        <p:spPr>
          <a:xfrm flipH="1" flipV="1">
            <a:off x="10063959" y="4105170"/>
            <a:ext cx="212889" cy="442380"/>
          </a:xfrm>
          <a:prstGeom prst="straightConnector1">
            <a:avLst/>
          </a:prstGeom>
          <a:ln w="28575">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7179F79E-15DF-4FD6-8A37-6E46DE054044}"/>
              </a:ext>
            </a:extLst>
          </p:cNvPr>
          <p:cNvSpPr/>
          <p:nvPr/>
        </p:nvSpPr>
        <p:spPr>
          <a:xfrm>
            <a:off x="8490351" y="3440598"/>
            <a:ext cx="1681065" cy="5847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b="1" u="sng" dirty="0">
                <a:ln w="3175">
                  <a:noFill/>
                </a:ln>
                <a:solidFill>
                  <a:schemeClr val="accent1">
                    <a:lumMod val="40000"/>
                    <a:lumOff val="60000"/>
                  </a:schemeClr>
                </a:solidFill>
                <a:latin typeface="Times New Roman" panose="02020603050405020304" pitchFamily="18" charset="0"/>
                <a:cs typeface="Times New Roman" panose="02020603050405020304" pitchFamily="18" charset="0"/>
              </a:rPr>
              <a:t>Spatial</a:t>
            </a:r>
            <a:r>
              <a:rPr lang="zh-TW" altLang="en-US" sz="1600" b="1" u="sng" dirty="0">
                <a:ln w="3175">
                  <a:noFill/>
                </a:ln>
                <a:solidFill>
                  <a:schemeClr val="accent1">
                    <a:lumMod val="40000"/>
                    <a:lumOff val="60000"/>
                  </a:schemeClr>
                </a:solidFill>
                <a:latin typeface="Times New Roman" panose="02020603050405020304" pitchFamily="18" charset="0"/>
                <a:cs typeface="Times New Roman" panose="02020603050405020304" pitchFamily="18" charset="0"/>
              </a:rPr>
              <a:t> </a:t>
            </a:r>
            <a:r>
              <a:rPr lang="en-US" altLang="zh-TW" sz="1600" b="1" u="sng" dirty="0">
                <a:ln w="3175">
                  <a:noFill/>
                </a:ln>
                <a:solidFill>
                  <a:schemeClr val="accent1">
                    <a:lumMod val="40000"/>
                    <a:lumOff val="60000"/>
                  </a:schemeClr>
                </a:solidFill>
                <a:latin typeface="Times New Roman" panose="02020603050405020304" pitchFamily="18" charset="0"/>
                <a:cs typeface="Times New Roman" panose="02020603050405020304" pitchFamily="18" charset="0"/>
              </a:rPr>
              <a:t>Domain</a:t>
            </a:r>
          </a:p>
          <a:p>
            <a:pPr algn="ctr"/>
            <a:r>
              <a:rPr lang="en-US" altLang="zh-TW" sz="1600" b="1" dirty="0">
                <a:ln w="3175">
                  <a:noFill/>
                </a:ln>
                <a:solidFill>
                  <a:schemeClr val="accent1">
                    <a:lumMod val="40000"/>
                    <a:lumOff val="60000"/>
                  </a:schemeClr>
                </a:solidFill>
                <a:latin typeface="Times New Roman" panose="02020603050405020304" pitchFamily="18" charset="0"/>
                <a:cs typeface="Times New Roman" panose="02020603050405020304" pitchFamily="18" charset="0"/>
              </a:rPr>
              <a:t>#TX</a:t>
            </a:r>
            <a:r>
              <a:rPr lang="zh-TW" altLang="en-US" sz="1600" b="1" dirty="0">
                <a:ln w="3175">
                  <a:noFill/>
                </a:ln>
                <a:solidFill>
                  <a:schemeClr val="accent1">
                    <a:lumMod val="40000"/>
                    <a:lumOff val="60000"/>
                  </a:schemeClr>
                </a:solidFill>
                <a:latin typeface="Times New Roman" panose="02020603050405020304" pitchFamily="18" charset="0"/>
                <a:cs typeface="Times New Roman" panose="02020603050405020304" pitchFamily="18" charset="0"/>
              </a:rPr>
              <a:t>  </a:t>
            </a:r>
            <a:r>
              <a:rPr lang="en-US" altLang="zh-TW" sz="1600" b="1" dirty="0">
                <a:ln w="3175">
                  <a:noFill/>
                </a:ln>
                <a:solidFill>
                  <a:schemeClr val="accent1">
                    <a:lumMod val="40000"/>
                    <a:lumOff val="60000"/>
                  </a:schemeClr>
                </a:solidFill>
                <a:latin typeface="Times New Roman" panose="02020603050405020304" pitchFamily="18" charset="0"/>
                <a:cs typeface="Times New Roman" panose="02020603050405020304" pitchFamily="18" charset="0"/>
              </a:rPr>
              <a:t>#RX</a:t>
            </a:r>
            <a:endParaRPr lang="zh-TW" altLang="en-US" sz="1600" b="1" dirty="0">
              <a:ln w="3175">
                <a:noFill/>
              </a:ln>
              <a:solidFill>
                <a:schemeClr val="accent1">
                  <a:lumMod val="40000"/>
                  <a:lumOff val="60000"/>
                </a:schemeClr>
              </a:solidFill>
              <a:latin typeface="Times New Roman" panose="02020603050405020304" pitchFamily="18" charset="0"/>
              <a:cs typeface="Times New Roman" panose="02020603050405020304" pitchFamily="18" charset="0"/>
            </a:endParaRPr>
          </a:p>
        </p:txBody>
      </p:sp>
      <p:sp>
        <p:nvSpPr>
          <p:cNvPr id="41" name="矩形 40">
            <a:extLst>
              <a:ext uri="{FF2B5EF4-FFF2-40B4-BE49-F238E27FC236}">
                <a16:creationId xmlns:a16="http://schemas.microsoft.com/office/drawing/2014/main" id="{917ACD35-1B06-4947-BDF3-8AB6C44F7147}"/>
              </a:ext>
            </a:extLst>
          </p:cNvPr>
          <p:cNvSpPr/>
          <p:nvPr/>
        </p:nvSpPr>
        <p:spPr>
          <a:xfrm>
            <a:off x="9150829" y="5253386"/>
            <a:ext cx="2061791" cy="5847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b="1" u="sng" dirty="0">
                <a:solidFill>
                  <a:srgbClr val="FFABAB"/>
                </a:solidFill>
                <a:latin typeface="Times New Roman" panose="02020603050405020304" pitchFamily="18" charset="0"/>
                <a:cs typeface="Times New Roman" panose="02020603050405020304" pitchFamily="18" charset="0"/>
              </a:rPr>
              <a:t>Frequency</a:t>
            </a:r>
            <a:r>
              <a:rPr lang="zh-TW" altLang="en-US" sz="1600" b="1" u="sng" dirty="0">
                <a:solidFill>
                  <a:srgbClr val="FFABAB"/>
                </a:solidFill>
                <a:latin typeface="Times New Roman" panose="02020603050405020304" pitchFamily="18" charset="0"/>
                <a:cs typeface="Times New Roman" panose="02020603050405020304" pitchFamily="18" charset="0"/>
              </a:rPr>
              <a:t> </a:t>
            </a:r>
            <a:r>
              <a:rPr lang="en-US" altLang="zh-TW" sz="1600" b="1" u="sng" dirty="0">
                <a:solidFill>
                  <a:srgbClr val="FFABAB"/>
                </a:solidFill>
                <a:latin typeface="Times New Roman" panose="02020603050405020304" pitchFamily="18" charset="0"/>
                <a:cs typeface="Times New Roman" panose="02020603050405020304" pitchFamily="18" charset="0"/>
              </a:rPr>
              <a:t>Domain</a:t>
            </a:r>
          </a:p>
          <a:p>
            <a:pPr algn="ctr"/>
            <a:r>
              <a:rPr lang="en-US" altLang="zh-TW" sz="1600" b="1" dirty="0">
                <a:solidFill>
                  <a:srgbClr val="FFABAB"/>
                </a:solidFill>
                <a:latin typeface="Times New Roman" panose="02020603050405020304" pitchFamily="18" charset="0"/>
                <a:cs typeface="Times New Roman" panose="02020603050405020304" pitchFamily="18" charset="0"/>
              </a:rPr>
              <a:t>#Subcarrier</a:t>
            </a:r>
          </a:p>
        </p:txBody>
      </p:sp>
      <p:sp>
        <p:nvSpPr>
          <p:cNvPr id="42" name="矩形 41">
            <a:extLst>
              <a:ext uri="{FF2B5EF4-FFF2-40B4-BE49-F238E27FC236}">
                <a16:creationId xmlns:a16="http://schemas.microsoft.com/office/drawing/2014/main" id="{6F8AF392-F2EB-4483-B8DD-178D1D747307}"/>
              </a:ext>
            </a:extLst>
          </p:cNvPr>
          <p:cNvSpPr/>
          <p:nvPr/>
        </p:nvSpPr>
        <p:spPr>
          <a:xfrm>
            <a:off x="10063959" y="3439162"/>
            <a:ext cx="1440254" cy="5847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b="1" u="sng" dirty="0">
                <a:solidFill>
                  <a:schemeClr val="accent6">
                    <a:lumMod val="40000"/>
                    <a:lumOff val="60000"/>
                  </a:schemeClr>
                </a:solidFill>
                <a:latin typeface="Times New Roman" panose="02020603050405020304" pitchFamily="18" charset="0"/>
                <a:cs typeface="Times New Roman" panose="02020603050405020304" pitchFamily="18" charset="0"/>
              </a:rPr>
              <a:t>Time</a:t>
            </a:r>
            <a:r>
              <a:rPr lang="zh-TW" altLang="en-US" sz="1600" b="1" u="sng" dirty="0">
                <a:solidFill>
                  <a:schemeClr val="accent6">
                    <a:lumMod val="40000"/>
                    <a:lumOff val="60000"/>
                  </a:schemeClr>
                </a:solidFill>
                <a:latin typeface="Times New Roman" panose="02020603050405020304" pitchFamily="18" charset="0"/>
                <a:cs typeface="Times New Roman" panose="02020603050405020304" pitchFamily="18" charset="0"/>
              </a:rPr>
              <a:t> </a:t>
            </a:r>
            <a:r>
              <a:rPr lang="en-US" altLang="zh-TW" sz="1600" b="1" u="sng" dirty="0">
                <a:solidFill>
                  <a:schemeClr val="accent6">
                    <a:lumMod val="40000"/>
                    <a:lumOff val="60000"/>
                  </a:schemeClr>
                </a:solidFill>
                <a:latin typeface="Times New Roman" panose="02020603050405020304" pitchFamily="18" charset="0"/>
                <a:cs typeface="Times New Roman" panose="02020603050405020304" pitchFamily="18" charset="0"/>
              </a:rPr>
              <a:t>Domain</a:t>
            </a:r>
          </a:p>
          <a:p>
            <a:pPr algn="ctr"/>
            <a:r>
              <a:rPr lang="en-US" altLang="zh-TW" sz="1600" b="1" dirty="0">
                <a:solidFill>
                  <a:schemeClr val="accent6">
                    <a:lumMod val="40000"/>
                    <a:lumOff val="60000"/>
                  </a:schemeClr>
                </a:solidFill>
                <a:latin typeface="Times New Roman" panose="02020603050405020304" pitchFamily="18" charset="0"/>
                <a:cs typeface="Times New Roman" panose="02020603050405020304" pitchFamily="18" charset="0"/>
              </a:rPr>
              <a:t>#Packets</a:t>
            </a:r>
            <a:endParaRPr lang="zh-TW" altLang="en-US" sz="1600" b="1" dirty="0">
              <a:solidFill>
                <a:schemeClr val="accent6">
                  <a:lumMod val="40000"/>
                  <a:lumOff val="60000"/>
                </a:schemeClr>
              </a:solidFill>
              <a:latin typeface="Times New Roman" panose="02020603050405020304" pitchFamily="18" charset="0"/>
              <a:cs typeface="Times New Roman" panose="02020603050405020304" pitchFamily="18" charset="0"/>
            </a:endParaRPr>
          </a:p>
        </p:txBody>
      </p:sp>
      <p:cxnSp>
        <p:nvCxnSpPr>
          <p:cNvPr id="43" name="直線單箭頭接點 42">
            <a:extLst>
              <a:ext uri="{FF2B5EF4-FFF2-40B4-BE49-F238E27FC236}">
                <a16:creationId xmlns:a16="http://schemas.microsoft.com/office/drawing/2014/main" id="{BDA4C0E4-DD03-45B7-B59F-616D141773D5}"/>
              </a:ext>
            </a:extLst>
          </p:cNvPr>
          <p:cNvCxnSpPr>
            <a:cxnSpLocks/>
          </p:cNvCxnSpPr>
          <p:nvPr/>
        </p:nvCxnSpPr>
        <p:spPr>
          <a:xfrm flipV="1">
            <a:off x="10646422" y="4105169"/>
            <a:ext cx="0" cy="542548"/>
          </a:xfrm>
          <a:prstGeom prst="straightConnector1">
            <a:avLst/>
          </a:prstGeom>
          <a:ln w="28575">
            <a:solidFill>
              <a:schemeClr val="accent6">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C6C1F960-08E6-4FA1-9056-3B936C9F8884}"/>
              </a:ext>
            </a:extLst>
          </p:cNvPr>
          <p:cNvCxnSpPr>
            <a:cxnSpLocks/>
          </p:cNvCxnSpPr>
          <p:nvPr/>
        </p:nvCxnSpPr>
        <p:spPr>
          <a:xfrm flipH="1">
            <a:off x="10404330" y="4832100"/>
            <a:ext cx="75431" cy="392030"/>
          </a:xfrm>
          <a:prstGeom prst="straightConnector1">
            <a:avLst/>
          </a:prstGeom>
          <a:ln w="28575">
            <a:solidFill>
              <a:srgbClr val="FFABAB"/>
            </a:solidFill>
            <a:tailEnd type="triangle"/>
          </a:ln>
        </p:spPr>
        <p:style>
          <a:lnRef idx="1">
            <a:schemeClr val="accent1"/>
          </a:lnRef>
          <a:fillRef idx="0">
            <a:schemeClr val="accent1"/>
          </a:fillRef>
          <a:effectRef idx="0">
            <a:schemeClr val="accent1"/>
          </a:effectRef>
          <a:fontRef idx="minor">
            <a:schemeClr val="tx1"/>
          </a:fontRef>
        </p:style>
      </p:cxnSp>
      <p:pic>
        <p:nvPicPr>
          <p:cNvPr id="54" name="圖片 53">
            <a:extLst>
              <a:ext uri="{FF2B5EF4-FFF2-40B4-BE49-F238E27FC236}">
                <a16:creationId xmlns:a16="http://schemas.microsoft.com/office/drawing/2014/main" id="{BB7858DC-3AF9-4B95-9FE8-469AFAA87456}"/>
              </a:ext>
            </a:extLst>
          </p:cNvPr>
          <p:cNvPicPr>
            <a:picLocks noChangeAspect="1"/>
          </p:cNvPicPr>
          <p:nvPr/>
        </p:nvPicPr>
        <p:blipFill>
          <a:blip r:embed="rId14"/>
          <a:stretch>
            <a:fillRect/>
          </a:stretch>
        </p:blipFill>
        <p:spPr>
          <a:xfrm>
            <a:off x="5842576" y="4159130"/>
            <a:ext cx="1792379" cy="932769"/>
          </a:xfrm>
          <a:prstGeom prst="rect">
            <a:avLst/>
          </a:prstGeom>
        </p:spPr>
      </p:pic>
      <p:pic>
        <p:nvPicPr>
          <p:cNvPr id="53" name="圖片 52">
            <a:extLst>
              <a:ext uri="{FF2B5EF4-FFF2-40B4-BE49-F238E27FC236}">
                <a16:creationId xmlns:a16="http://schemas.microsoft.com/office/drawing/2014/main" id="{36EBE8C4-5FD6-4A01-9A11-E5E15F97F840}"/>
              </a:ext>
            </a:extLst>
          </p:cNvPr>
          <p:cNvPicPr>
            <a:picLocks noChangeAspect="1"/>
          </p:cNvPicPr>
          <p:nvPr/>
        </p:nvPicPr>
        <p:blipFill>
          <a:blip r:embed="rId15"/>
          <a:stretch>
            <a:fillRect/>
          </a:stretch>
        </p:blipFill>
        <p:spPr>
          <a:xfrm>
            <a:off x="5847468" y="4176676"/>
            <a:ext cx="1792379" cy="926672"/>
          </a:xfrm>
          <a:prstGeom prst="rect">
            <a:avLst/>
          </a:prstGeom>
        </p:spPr>
      </p:pic>
      <p:pic>
        <p:nvPicPr>
          <p:cNvPr id="52" name="圖片 51">
            <a:extLst>
              <a:ext uri="{FF2B5EF4-FFF2-40B4-BE49-F238E27FC236}">
                <a16:creationId xmlns:a16="http://schemas.microsoft.com/office/drawing/2014/main" id="{19C17640-DB86-4442-8590-07F809C57018}"/>
              </a:ext>
            </a:extLst>
          </p:cNvPr>
          <p:cNvPicPr>
            <a:picLocks noChangeAspect="1"/>
          </p:cNvPicPr>
          <p:nvPr/>
        </p:nvPicPr>
        <p:blipFill>
          <a:blip r:embed="rId16"/>
          <a:stretch>
            <a:fillRect/>
          </a:stretch>
        </p:blipFill>
        <p:spPr>
          <a:xfrm>
            <a:off x="5847468" y="4166523"/>
            <a:ext cx="1792379" cy="926672"/>
          </a:xfrm>
          <a:prstGeom prst="rect">
            <a:avLst/>
          </a:prstGeom>
        </p:spPr>
      </p:pic>
      <p:grpSp>
        <p:nvGrpSpPr>
          <p:cNvPr id="55" name="群組 54">
            <a:extLst>
              <a:ext uri="{FF2B5EF4-FFF2-40B4-BE49-F238E27FC236}">
                <a16:creationId xmlns:a16="http://schemas.microsoft.com/office/drawing/2014/main" id="{3F121C37-C069-45A8-BA40-B0635216D8A1}"/>
              </a:ext>
            </a:extLst>
          </p:cNvPr>
          <p:cNvGrpSpPr/>
          <p:nvPr/>
        </p:nvGrpSpPr>
        <p:grpSpPr>
          <a:xfrm>
            <a:off x="5846031" y="4163364"/>
            <a:ext cx="1781213" cy="932769"/>
            <a:chOff x="5864364" y="3960776"/>
            <a:chExt cx="1754533" cy="906162"/>
          </a:xfrm>
        </p:grpSpPr>
        <p:sp>
          <p:nvSpPr>
            <p:cNvPr id="11" name="流程圖: 程序 10">
              <a:extLst>
                <a:ext uri="{FF2B5EF4-FFF2-40B4-BE49-F238E27FC236}">
                  <a16:creationId xmlns:a16="http://schemas.microsoft.com/office/drawing/2014/main" id="{10BB357D-98BD-409A-9314-026E40711986}"/>
                </a:ext>
              </a:extLst>
            </p:cNvPr>
            <p:cNvSpPr/>
            <p:nvPr/>
          </p:nvSpPr>
          <p:spPr>
            <a:xfrm>
              <a:off x="6145985" y="3960776"/>
              <a:ext cx="1472912" cy="584735"/>
            </a:xfrm>
            <a:prstGeom prst="flowChartProcess">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0" i="1" dirty="0">
                <a:solidFill>
                  <a:schemeClr val="tx1"/>
                </a:solidFill>
                <a:latin typeface="Cambria Math" panose="02040503050406030204" pitchFamily="18" charset="0"/>
                <a:ea typeface="Cambria Math" panose="02040503050406030204" pitchFamily="18" charset="0"/>
              </a:endParaRPr>
            </a:p>
          </p:txBody>
        </p:sp>
        <p:sp>
          <p:nvSpPr>
            <p:cNvPr id="17" name="流程圖: 程序 16">
              <a:extLst>
                <a:ext uri="{FF2B5EF4-FFF2-40B4-BE49-F238E27FC236}">
                  <a16:creationId xmlns:a16="http://schemas.microsoft.com/office/drawing/2014/main" id="{0D1AFDE1-1E22-4ECD-A202-53E2AD6B42A3}"/>
                </a:ext>
              </a:extLst>
            </p:cNvPr>
            <p:cNvSpPr/>
            <p:nvPr/>
          </p:nvSpPr>
          <p:spPr>
            <a:xfrm>
              <a:off x="6016453" y="4122564"/>
              <a:ext cx="1472912" cy="584735"/>
            </a:xfrm>
            <a:prstGeom prst="flowChartProcess">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2000" i="1" dirty="0">
                <a:solidFill>
                  <a:schemeClr val="tx1"/>
                </a:solidFill>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19" name="流程圖: 程序 18">
                  <a:extLst>
                    <a:ext uri="{FF2B5EF4-FFF2-40B4-BE49-F238E27FC236}">
                      <a16:creationId xmlns:a16="http://schemas.microsoft.com/office/drawing/2014/main" id="{DFB62D3C-E030-4178-9842-7459C000F6C0}"/>
                    </a:ext>
                  </a:extLst>
                </p:cNvPr>
                <p:cNvSpPr/>
                <p:nvPr/>
              </p:nvSpPr>
              <p:spPr>
                <a:xfrm>
                  <a:off x="5864364" y="4282203"/>
                  <a:ext cx="1472912" cy="584735"/>
                </a:xfrm>
                <a:prstGeom prst="flowChartProcess">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solidFill>
                        <a:schemeClr val="tx1"/>
                      </a:solidFill>
                      <a:latin typeface="Cambria Math" panose="02040503050406030204" pitchFamily="18" charset="0"/>
                      <a:ea typeface="Cambria Math" panose="02040503050406030204" pitchFamily="18" charset="0"/>
                    </a:rPr>
                    <a:t>[</a:t>
                  </a:r>
                  <a:r>
                    <a:rPr lang="zh-TW" altLang="en-US" sz="2000" i="1" dirty="0">
                      <a:solidFill>
                        <a:schemeClr val="tx1"/>
                      </a:solidFill>
                      <a:latin typeface="Cambria Math" panose="02040503050406030204" pitchFamily="18" charset="0"/>
                    </a:rPr>
                    <a:t> </a:t>
                  </a:r>
                  <a14:m>
                    <m:oMath xmlns:m="http://schemas.openxmlformats.org/officeDocument/2006/math">
                      <m:sSub>
                        <m:sSubPr>
                          <m:ctrlPr>
                            <a:rPr lang="en-US" altLang="zh-TW" sz="2000" i="1" smtClean="0">
                              <a:solidFill>
                                <a:schemeClr val="tx1"/>
                              </a:solidFill>
                              <a:latin typeface="Cambria Math" panose="02040503050406030204" pitchFamily="18" charset="0"/>
                              <a:ea typeface="Cambria Math" panose="02040503050406030204" pitchFamily="18" charset="0"/>
                            </a:rPr>
                          </m:ctrlPr>
                        </m:sSubPr>
                        <m:e>
                          <m:r>
                            <a:rPr lang="en-US" altLang="zh-TW" sz="2000" b="0" i="1" smtClean="0">
                              <a:solidFill>
                                <a:schemeClr val="tx1"/>
                              </a:solidFill>
                              <a:latin typeface="Cambria Math" panose="02040503050406030204" pitchFamily="18" charset="0"/>
                              <a:ea typeface="Cambria Math" panose="02040503050406030204" pitchFamily="18" charset="0"/>
                            </a:rPr>
                            <m:t>𝐻</m:t>
                          </m:r>
                        </m:e>
                        <m:sub>
                          <m:r>
                            <m:rPr>
                              <m:sty m:val="p"/>
                            </m:rPr>
                            <a:rPr lang="en-US" altLang="zh-TW" sz="2000" i="1">
                              <a:solidFill>
                                <a:schemeClr val="tx1"/>
                              </a:solidFill>
                              <a:latin typeface="Cambria Math" panose="02040503050406030204" pitchFamily="18" charset="0"/>
                              <a:ea typeface="Cambria Math" panose="02040503050406030204" pitchFamily="18" charset="0"/>
                            </a:rPr>
                            <m:t>n</m:t>
                          </m:r>
                          <m:r>
                            <a:rPr lang="en-US" altLang="zh-TW" sz="2000" b="0" i="1" smtClean="0">
                              <a:solidFill>
                                <a:schemeClr val="tx1"/>
                              </a:solidFill>
                              <a:latin typeface="Cambria Math" panose="02040503050406030204" pitchFamily="18" charset="0"/>
                              <a:ea typeface="Cambria Math" panose="02040503050406030204" pitchFamily="18" charset="0"/>
                            </a:rPr>
                            <m:t>,</m:t>
                          </m:r>
                          <m:r>
                            <m:rPr>
                              <m:sty m:val="p"/>
                            </m:rPr>
                            <a:rPr lang="en-US" altLang="zh-TW" sz="2000" i="1">
                              <a:solidFill>
                                <a:schemeClr val="tx1"/>
                              </a:solidFill>
                              <a:latin typeface="Cambria Math" panose="02040503050406030204" pitchFamily="18" charset="0"/>
                              <a:ea typeface="Cambria Math" panose="02040503050406030204" pitchFamily="18" charset="0"/>
                            </a:rPr>
                            <m:t>m</m:t>
                          </m:r>
                          <m:r>
                            <a:rPr lang="en-US" altLang="zh-TW" sz="2000" b="0" i="1" smtClean="0">
                              <a:solidFill>
                                <a:schemeClr val="tx1"/>
                              </a:solidFill>
                              <a:latin typeface="Cambria Math" panose="02040503050406030204" pitchFamily="18" charset="0"/>
                              <a:ea typeface="Cambria Math" panose="02040503050406030204" pitchFamily="18" charset="0"/>
                            </a:rPr>
                            <m:t>,</m:t>
                          </m:r>
                          <m:r>
                            <m:rPr>
                              <m:sty m:val="p"/>
                            </m:rPr>
                            <a:rPr lang="en-US" altLang="zh-TW" sz="2000" i="1">
                              <a:solidFill>
                                <a:schemeClr val="tx1"/>
                              </a:solidFill>
                              <a:latin typeface="Cambria Math" panose="02040503050406030204" pitchFamily="18" charset="0"/>
                              <a:ea typeface="Cambria Math" panose="02040503050406030204" pitchFamily="18" charset="0"/>
                            </a:rPr>
                            <m:t>k</m:t>
                          </m:r>
                          <m:r>
                            <a:rPr lang="en-US" altLang="zh-TW" sz="2000" b="0" i="1" smtClean="0">
                              <a:solidFill>
                                <a:schemeClr val="tx1"/>
                              </a:solidFill>
                              <a:latin typeface="Cambria Math" panose="02040503050406030204" pitchFamily="18" charset="0"/>
                              <a:ea typeface="Cambria Math" panose="02040503050406030204" pitchFamily="18" charset="0"/>
                            </a:rPr>
                            <m:t>,</m:t>
                          </m:r>
                          <m:r>
                            <a:rPr lang="en-US" altLang="zh-TW" sz="2000" b="0" i="1" smtClean="0">
                              <a:solidFill>
                                <a:schemeClr val="tx1"/>
                              </a:solidFill>
                              <a:latin typeface="Cambria Math" panose="02040503050406030204" pitchFamily="18" charset="0"/>
                              <a:ea typeface="Cambria Math" panose="02040503050406030204" pitchFamily="18" charset="0"/>
                            </a:rPr>
                            <m:t>𝑝</m:t>
                          </m:r>
                          <m:r>
                            <a:rPr lang="en-US" altLang="zh-TW" sz="2000" i="1">
                              <a:solidFill>
                                <a:schemeClr val="tx1"/>
                              </a:solidFill>
                              <a:latin typeface="Cambria Math" panose="02040503050406030204" pitchFamily="18" charset="0"/>
                              <a:ea typeface="Cambria Math" panose="02040503050406030204" pitchFamily="18" charset="0"/>
                            </a:rPr>
                            <m:t>+</m:t>
                          </m:r>
                          <m:r>
                            <a:rPr lang="en-US" altLang="zh-TW" sz="2000" i="1" smtClean="0">
                              <a:solidFill>
                                <a:schemeClr val="tx1"/>
                              </a:solidFill>
                              <a:latin typeface="Cambria Math" panose="02040503050406030204" pitchFamily="18" charset="0"/>
                              <a:ea typeface="Cambria Math" panose="02040503050406030204" pitchFamily="18" charset="0"/>
                            </a:rPr>
                            <m:t>1</m:t>
                          </m:r>
                        </m:sub>
                      </m:sSub>
                      <m:r>
                        <a:rPr lang="en-US" altLang="zh-TW" sz="2000" i="1">
                          <a:solidFill>
                            <a:schemeClr val="tx1"/>
                          </a:solidFill>
                          <a:latin typeface="Cambria Math" panose="02040503050406030204" pitchFamily="18" charset="0"/>
                          <a:ea typeface="Cambria Math" panose="02040503050406030204" pitchFamily="18" charset="0"/>
                        </a:rPr>
                        <m:t>]</m:t>
                      </m:r>
                    </m:oMath>
                  </a14:m>
                  <a:endParaRPr lang="en-US" altLang="zh-TW" sz="2000" i="1" dirty="0">
                    <a:solidFill>
                      <a:schemeClr val="tx1"/>
                    </a:solidFill>
                    <a:latin typeface="Cambria Math" panose="02040503050406030204" pitchFamily="18" charset="0"/>
                    <a:ea typeface="Cambria Math" panose="02040503050406030204" pitchFamily="18" charset="0"/>
                  </a:endParaRPr>
                </a:p>
              </p:txBody>
            </p:sp>
          </mc:Choice>
          <mc:Fallback xmlns="">
            <p:sp>
              <p:nvSpPr>
                <p:cNvPr id="19" name="流程圖: 程序 18">
                  <a:extLst>
                    <a:ext uri="{FF2B5EF4-FFF2-40B4-BE49-F238E27FC236}">
                      <a16:creationId xmlns:a16="http://schemas.microsoft.com/office/drawing/2014/main" id="{DFB62D3C-E030-4178-9842-7459C000F6C0}"/>
                    </a:ext>
                  </a:extLst>
                </p:cNvPr>
                <p:cNvSpPr>
                  <a:spLocks noRot="1" noChangeAspect="1" noMove="1" noResize="1" noEditPoints="1" noAdjustHandles="1" noChangeArrowheads="1" noChangeShapeType="1" noTextEdit="1"/>
                </p:cNvSpPr>
                <p:nvPr/>
              </p:nvSpPr>
              <p:spPr>
                <a:xfrm>
                  <a:off x="5864364" y="4282203"/>
                  <a:ext cx="1472912" cy="584735"/>
                </a:xfrm>
                <a:prstGeom prst="flowChartProcess">
                  <a:avLst/>
                </a:prstGeom>
                <a:blipFill>
                  <a:blip r:embed="rId17"/>
                  <a:stretch>
                    <a:fillRect l="-2400" r="-400"/>
                  </a:stretch>
                </a:blipFill>
                <a:ln w="28575">
                  <a:solidFill>
                    <a:schemeClr val="tx1"/>
                  </a:solidFill>
                </a:ln>
              </p:spPr>
              <p:txBody>
                <a:bodyPr/>
                <a:lstStyle/>
                <a:p>
                  <a:r>
                    <a:rPr lang="zh-TW" altLang="en-US">
                      <a:noFill/>
                    </a:rPr>
                    <a:t> </a:t>
                  </a:r>
                </a:p>
              </p:txBody>
            </p:sp>
          </mc:Fallback>
        </mc:AlternateContent>
      </p:grpSp>
      <p:sp>
        <p:nvSpPr>
          <p:cNvPr id="2" name="矩形 1">
            <a:extLst>
              <a:ext uri="{FF2B5EF4-FFF2-40B4-BE49-F238E27FC236}">
                <a16:creationId xmlns:a16="http://schemas.microsoft.com/office/drawing/2014/main" id="{D21EBB09-5762-4254-BCA4-8D965F81E04D}"/>
              </a:ext>
            </a:extLst>
          </p:cNvPr>
          <p:cNvSpPr/>
          <p:nvPr/>
        </p:nvSpPr>
        <p:spPr>
          <a:xfrm>
            <a:off x="5268958" y="1076680"/>
            <a:ext cx="6147162" cy="1420774"/>
          </a:xfrm>
          <a:prstGeom prst="rect">
            <a:avLst/>
          </a:prstGeom>
        </p:spPr>
        <p:txBody>
          <a:bodyPr wrap="square">
            <a:spAutoFit/>
          </a:bodyPr>
          <a:lstStyle/>
          <a:p>
            <a:pPr algn="r">
              <a:lnSpc>
                <a:spcPct val="150000"/>
              </a:lnSpc>
              <a:spcAft>
                <a:spcPts val="0"/>
              </a:spcAft>
            </a:pPr>
            <a:r>
              <a:rPr lang="zh-TW" altLang="zh-TW" sz="2000" kern="100" dirty="0">
                <a:solidFill>
                  <a:schemeClr val="bg1"/>
                </a:solidFill>
                <a:latin typeface="微軟正黑體" panose="020B0604030504040204" pitchFamily="34" charset="-120"/>
                <a:ea typeface="微軟正黑體" panose="020B0604030504040204" pitchFamily="34" charset="-120"/>
                <a:cs typeface="Calibri" panose="020F0502020204030204" pitchFamily="34" charset="0"/>
              </a:rPr>
              <a:t>本專題實作上採用</a:t>
            </a:r>
            <a:r>
              <a:rPr lang="en-US" altLang="zh-TW" sz="2000" kern="100" dirty="0">
                <a:solidFill>
                  <a:schemeClr val="bg1"/>
                </a:solidFill>
                <a:latin typeface="微軟正黑體" panose="020B0604030504040204" pitchFamily="34" charset="-120"/>
                <a:ea typeface="微軟正黑體" panose="020B0604030504040204" pitchFamily="34" charset="-120"/>
                <a:cs typeface="Calibri" panose="020F0502020204030204" pitchFamily="34" charset="0"/>
              </a:rPr>
              <a:t> 3 </a:t>
            </a:r>
            <a:r>
              <a:rPr lang="zh-TW" altLang="zh-TW" sz="2000" kern="100" dirty="0">
                <a:solidFill>
                  <a:schemeClr val="bg1"/>
                </a:solidFill>
                <a:latin typeface="微軟正黑體" panose="020B0604030504040204" pitchFamily="34" charset="-120"/>
                <a:ea typeface="微軟正黑體" panose="020B0604030504040204" pitchFamily="34" charset="-120"/>
                <a:cs typeface="Calibri" panose="020F0502020204030204" pitchFamily="34" charset="0"/>
              </a:rPr>
              <a:t>發</a:t>
            </a:r>
            <a:r>
              <a:rPr lang="en-US" altLang="zh-TW" sz="2000" kern="100" dirty="0">
                <a:solidFill>
                  <a:schemeClr val="bg1"/>
                </a:solidFill>
                <a:latin typeface="微軟正黑體" panose="020B0604030504040204" pitchFamily="34" charset="-120"/>
                <a:ea typeface="微軟正黑體" panose="020B0604030504040204" pitchFamily="34" charset="-120"/>
                <a:cs typeface="Calibri" panose="020F0502020204030204" pitchFamily="34" charset="0"/>
              </a:rPr>
              <a:t> 3 </a:t>
            </a:r>
            <a:r>
              <a:rPr lang="zh-TW" altLang="zh-TW" sz="2000" kern="100" dirty="0">
                <a:solidFill>
                  <a:schemeClr val="bg1"/>
                </a:solidFill>
                <a:latin typeface="微軟正黑體" panose="020B0604030504040204" pitchFamily="34" charset="-120"/>
                <a:ea typeface="微軟正黑體" panose="020B0604030504040204" pitchFamily="34" charset="-120"/>
                <a:cs typeface="Calibri" panose="020F0502020204030204" pitchFamily="34" charset="0"/>
              </a:rPr>
              <a:t>收</a:t>
            </a:r>
            <a:endParaRPr lang="en-US" altLang="zh-TW" sz="2000" kern="100" dirty="0">
              <a:solidFill>
                <a:schemeClr val="bg1"/>
              </a:solidFill>
              <a:latin typeface="微軟正黑體" panose="020B0604030504040204" pitchFamily="34" charset="-120"/>
              <a:ea typeface="微軟正黑體" panose="020B0604030504040204" pitchFamily="34" charset="-120"/>
              <a:cs typeface="Calibri" panose="020F0502020204030204" pitchFamily="34" charset="0"/>
            </a:endParaRPr>
          </a:p>
          <a:p>
            <a:pPr algn="r">
              <a:lnSpc>
                <a:spcPct val="150000"/>
              </a:lnSpc>
              <a:spcAft>
                <a:spcPts val="0"/>
              </a:spcAft>
            </a:pPr>
            <a:r>
              <a:rPr lang="zh-TW" altLang="zh-TW" sz="2000" kern="100" dirty="0">
                <a:solidFill>
                  <a:schemeClr val="bg1"/>
                </a:solidFill>
                <a:latin typeface="微軟正黑體" panose="020B0604030504040204" pitchFamily="34" charset="-120"/>
                <a:ea typeface="微軟正黑體" panose="020B0604030504040204" pitchFamily="34" charset="-120"/>
                <a:cs typeface="Calibri" panose="020F0502020204030204" pitchFamily="34" charset="0"/>
              </a:rPr>
              <a:t>且每一段天線路徑有</a:t>
            </a:r>
            <a:r>
              <a:rPr lang="en-US" altLang="zh-TW" sz="2000" kern="100" dirty="0">
                <a:solidFill>
                  <a:schemeClr val="bg1"/>
                </a:solidFill>
                <a:latin typeface="微軟正黑體" panose="020B0604030504040204" pitchFamily="34" charset="-120"/>
                <a:ea typeface="微軟正黑體" panose="020B0604030504040204" pitchFamily="34" charset="-120"/>
                <a:cs typeface="Calibri" panose="020F0502020204030204" pitchFamily="34" charset="0"/>
              </a:rPr>
              <a:t> 30 </a:t>
            </a:r>
            <a:r>
              <a:rPr lang="zh-TW" altLang="zh-TW" sz="2000" kern="100" dirty="0">
                <a:solidFill>
                  <a:schemeClr val="bg1"/>
                </a:solidFill>
                <a:latin typeface="微軟正黑體" panose="020B0604030504040204" pitchFamily="34" charset="-120"/>
                <a:ea typeface="微軟正黑體" panose="020B0604030504040204" pitchFamily="34" charset="-120"/>
                <a:cs typeface="Calibri" panose="020F0502020204030204" pitchFamily="34" charset="0"/>
              </a:rPr>
              <a:t>個子載波</a:t>
            </a:r>
            <a:endParaRPr lang="en-US" altLang="zh-TW" sz="2000" kern="100"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endParaRPr>
          </a:p>
          <a:p>
            <a:pPr algn="r">
              <a:lnSpc>
                <a:spcPct val="150000"/>
              </a:lnSpc>
              <a:spcAft>
                <a:spcPts val="0"/>
              </a:spcAft>
            </a:pPr>
            <a:r>
              <a:rPr lang="zh-TW" altLang="en-US" sz="2000" b="1" kern="100" dirty="0">
                <a:solidFill>
                  <a:srgbClr val="FFFF99"/>
                </a:solidFill>
                <a:latin typeface="微軟正黑體" panose="020B0604030504040204" pitchFamily="34" charset="-120"/>
                <a:ea typeface="微軟正黑體" panose="020B0604030504040204" pitchFamily="34" charset="-120"/>
                <a:cs typeface="Times New Roman" panose="02020603050405020304" pitchFamily="18" charset="0"/>
              </a:rPr>
              <a:t>選出 </a:t>
            </a:r>
            <a:r>
              <a:rPr lang="en-US" altLang="zh-TW" sz="2000" b="1" kern="100" dirty="0">
                <a:solidFill>
                  <a:srgbClr val="FFFF99"/>
                </a:solidFill>
                <a:latin typeface="微軟正黑體" panose="020B0604030504040204" pitchFamily="34" charset="-120"/>
                <a:ea typeface="微軟正黑體" panose="020B0604030504040204" pitchFamily="34" charset="-120"/>
                <a:cs typeface="Times New Roman" panose="02020603050405020304" pitchFamily="18" charset="0"/>
              </a:rPr>
              <a:t>3</a:t>
            </a:r>
            <a:r>
              <a:rPr lang="en-US" altLang="zh-TW" sz="2000" b="1" dirty="0">
                <a:solidFill>
                  <a:srgbClr val="FFFF99"/>
                </a:solidFill>
                <a:latin typeface="微軟正黑體" panose="020B0604030504040204" pitchFamily="34" charset="-120"/>
                <a:ea typeface="微軟正黑體" panose="020B0604030504040204" pitchFamily="34" charset="-120"/>
              </a:rPr>
              <a:t>×3×30</a:t>
            </a:r>
            <a:r>
              <a:rPr lang="zh-TW" altLang="en-US" sz="2000" b="1" dirty="0">
                <a:solidFill>
                  <a:srgbClr val="FFFF99"/>
                </a:solidFill>
                <a:latin typeface="微軟正黑體" panose="020B0604030504040204" pitchFamily="34" charset="-120"/>
                <a:ea typeface="微軟正黑體" panose="020B0604030504040204" pitchFamily="34" charset="-120"/>
              </a:rPr>
              <a:t> </a:t>
            </a:r>
            <a:r>
              <a:rPr lang="zh-TW" altLang="zh-TW" sz="2000" b="1" dirty="0">
                <a:solidFill>
                  <a:srgbClr val="FFFF99"/>
                </a:solidFill>
                <a:latin typeface="微軟正黑體" panose="020B0604030504040204" pitchFamily="34" charset="-120"/>
                <a:ea typeface="微軟正黑體" panose="020B0604030504040204" pitchFamily="34" charset="-120"/>
                <a:cs typeface="Calibri" panose="020F0502020204030204" pitchFamily="34" charset="0"/>
              </a:rPr>
              <a:t>個通道中</a:t>
            </a:r>
            <a:r>
              <a:rPr lang="zh-TW" altLang="en-US" sz="2000" b="1" dirty="0">
                <a:solidFill>
                  <a:srgbClr val="FFFF99"/>
                </a:solidFill>
                <a:latin typeface="微軟正黑體" panose="020B0604030504040204" pitchFamily="34" charset="-120"/>
                <a:ea typeface="微軟正黑體" panose="020B0604030504040204" pitchFamily="34" charset="-120"/>
                <a:cs typeface="Calibri" panose="020F0502020204030204" pitchFamily="34" charset="0"/>
              </a:rPr>
              <a:t>挑選出對環境敏感程度最好的</a:t>
            </a:r>
            <a:endParaRPr lang="zh-TW" altLang="en-US" sz="2000" b="1" dirty="0">
              <a:solidFill>
                <a:srgbClr val="FFFF99"/>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659046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1F8C151B-6DBB-4F2B-86A9-65F69BBFB402}"/>
              </a:ext>
            </a:extLst>
          </p:cNvPr>
          <p:cNvPicPr>
            <a:picLocks noChangeAspect="1"/>
          </p:cNvPicPr>
          <p:nvPr/>
        </p:nvPicPr>
        <p:blipFill>
          <a:blip r:embed="rId3"/>
          <a:stretch>
            <a:fillRect/>
          </a:stretch>
        </p:blipFill>
        <p:spPr>
          <a:xfrm>
            <a:off x="1232249" y="4882610"/>
            <a:ext cx="1792379" cy="932769"/>
          </a:xfrm>
          <a:prstGeom prst="rect">
            <a:avLst/>
          </a:prstGeom>
        </p:spPr>
      </p:pic>
      <p:pic>
        <p:nvPicPr>
          <p:cNvPr id="6" name="图片 2">
            <a:extLst>
              <a:ext uri="{FF2B5EF4-FFF2-40B4-BE49-F238E27FC236}">
                <a16:creationId xmlns:a16="http://schemas.microsoft.com/office/drawing/2014/main" id="{C6AD5501-D743-494B-AC11-7AE216AA9047}"/>
              </a:ext>
            </a:extLst>
          </p:cNvPr>
          <p:cNvPicPr>
            <a:picLocks noChangeAspect="1"/>
          </p:cNvPicPr>
          <p:nvPr/>
        </p:nvPicPr>
        <p:blipFill>
          <a:blip r:embed="rId4"/>
          <a:stretch>
            <a:fillRect/>
          </a:stretch>
        </p:blipFill>
        <p:spPr>
          <a:xfrm>
            <a:off x="970489" y="904644"/>
            <a:ext cx="866752" cy="1505411"/>
          </a:xfrm>
          <a:prstGeom prst="rect">
            <a:avLst/>
          </a:prstGeom>
        </p:spPr>
      </p:pic>
      <p:sp>
        <p:nvSpPr>
          <p:cNvPr id="8" name="文本框 3">
            <a:extLst>
              <a:ext uri="{FF2B5EF4-FFF2-40B4-BE49-F238E27FC236}">
                <a16:creationId xmlns:a16="http://schemas.microsoft.com/office/drawing/2014/main" id="{E3B597D8-1C31-4BCC-AC54-FD56AABCC99F}"/>
              </a:ext>
            </a:extLst>
          </p:cNvPr>
          <p:cNvSpPr txBox="1"/>
          <p:nvPr/>
        </p:nvSpPr>
        <p:spPr>
          <a:xfrm rot="174082">
            <a:off x="3095737" y="906999"/>
            <a:ext cx="4126415" cy="646331"/>
          </a:xfrm>
          <a:prstGeom prst="rect">
            <a:avLst/>
          </a:prstGeom>
          <a:noFill/>
        </p:spPr>
        <p:txBody>
          <a:bodyPr wrap="square" rtlCol="0">
            <a:spAutoFit/>
          </a:bodyPr>
          <a:lstStyle/>
          <a:p>
            <a:r>
              <a:rPr lang="zh-TW" altLang="en-US" sz="3600" b="1" dirty="0">
                <a:solidFill>
                  <a:srgbClr val="FFFF99"/>
                </a:solidFill>
                <a:latin typeface="SentyTEA 新蒂下午茶体" panose="03000600000000000000" pitchFamily="66" charset="-120"/>
                <a:ea typeface="SentyTEA 新蒂下午茶体" panose="03000600000000000000" pitchFamily="66" charset="-120"/>
              </a:rPr>
              <a:t>最佳天線與子載波</a:t>
            </a:r>
          </a:p>
        </p:txBody>
      </p:sp>
      <p:pic>
        <p:nvPicPr>
          <p:cNvPr id="5" name="图片 1">
            <a:extLst>
              <a:ext uri="{FF2B5EF4-FFF2-40B4-BE49-F238E27FC236}">
                <a16:creationId xmlns:a16="http://schemas.microsoft.com/office/drawing/2014/main" id="{6DA6C1A7-65E6-4F8B-B3EE-970D60B38ECE}"/>
              </a:ext>
            </a:extLst>
          </p:cNvPr>
          <p:cNvPicPr>
            <a:picLocks noChangeAspect="1"/>
          </p:cNvPicPr>
          <p:nvPr/>
        </p:nvPicPr>
        <p:blipFill>
          <a:blip r:embed="rId5"/>
          <a:stretch>
            <a:fillRect/>
          </a:stretch>
        </p:blipFill>
        <p:spPr>
          <a:xfrm>
            <a:off x="1837242" y="729942"/>
            <a:ext cx="5119491" cy="927407"/>
          </a:xfrm>
          <a:prstGeom prst="rect">
            <a:avLst/>
          </a:prstGeom>
        </p:spPr>
      </p:pic>
      <mc:AlternateContent xmlns:mc="http://schemas.openxmlformats.org/markup-compatibility/2006" xmlns:a14="http://schemas.microsoft.com/office/drawing/2010/main">
        <mc:Choice Requires="a14">
          <p:sp>
            <p:nvSpPr>
              <p:cNvPr id="15" name="內容版面配置區 2">
                <a:extLst>
                  <a:ext uri="{FF2B5EF4-FFF2-40B4-BE49-F238E27FC236}">
                    <a16:creationId xmlns:a16="http://schemas.microsoft.com/office/drawing/2014/main" id="{664B261D-D485-4800-9DC3-EB3B7825D93E}"/>
                  </a:ext>
                </a:extLst>
              </p:cNvPr>
              <p:cNvSpPr txBox="1">
                <a:spLocks/>
              </p:cNvSpPr>
              <p:nvPr/>
            </p:nvSpPr>
            <p:spPr>
              <a:xfrm>
                <a:off x="5015227" y="1931156"/>
                <a:ext cx="5723538" cy="101276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zh-TW" altLang="zh-TW" sz="2000" dirty="0">
                    <a:solidFill>
                      <a:schemeClr val="bg1"/>
                    </a:solidFill>
                    <a:latin typeface="微軟正黑體" panose="020B0604030504040204" pitchFamily="34" charset="-120"/>
                    <a:ea typeface="微軟正黑體" panose="020B0604030504040204" pitchFamily="34" charset="-120"/>
                  </a:rPr>
                  <a:t>針對</a:t>
                </a:r>
                <a:r>
                  <a:rPr lang="en-US" altLang="zh-TW" sz="2000" dirty="0">
                    <a:solidFill>
                      <a:schemeClr val="bg1"/>
                    </a:solidFill>
                    <a:latin typeface="微軟正黑體" panose="020B0604030504040204" pitchFamily="34" charset="-120"/>
                    <a:ea typeface="微軟正黑體" panose="020B0604030504040204" pitchFamily="34" charset="-120"/>
                  </a:rPr>
                  <a:t>CSI</a:t>
                </a:r>
                <a:r>
                  <a:rPr lang="zh-TW" altLang="zh-TW" sz="2000" dirty="0">
                    <a:solidFill>
                      <a:schemeClr val="bg1"/>
                    </a:solidFill>
                    <a:latin typeface="微軟正黑體" panose="020B0604030504040204" pitchFamily="34" charset="-120"/>
                    <a:ea typeface="微軟正黑體" panose="020B0604030504040204" pitchFamily="34" charset="-120"/>
                  </a:rPr>
                  <a:t>振幅</a:t>
                </a:r>
                <a:r>
                  <a:rPr lang="zh-TW" altLang="en-US" sz="2000" dirty="0">
                    <a:solidFill>
                      <a:schemeClr val="bg1"/>
                    </a:solidFill>
                    <a:latin typeface="微軟正黑體" panose="020B0604030504040204" pitchFamily="34" charset="-120"/>
                    <a:ea typeface="微軟正黑體" panose="020B0604030504040204" pitchFamily="34" charset="-120"/>
                  </a:rPr>
                  <a:t> </a:t>
                </a:r>
                <a14:m>
                  <m:oMath xmlns:m="http://schemas.openxmlformats.org/officeDocument/2006/math">
                    <m:sSub>
                      <m:sSubPr>
                        <m:ctrlPr>
                          <a:rPr lang="zh-TW" altLang="zh-TW" sz="2000" i="1" smtClean="0">
                            <a:solidFill>
                              <a:schemeClr val="bg1"/>
                            </a:solidFill>
                            <a:latin typeface="Cambria Math" panose="02040503050406030204" pitchFamily="18" charset="0"/>
                          </a:rPr>
                        </m:ctrlPr>
                      </m:sSubPr>
                      <m:e>
                        <m:r>
                          <a:rPr lang="en-US" altLang="zh-TW" sz="2000" b="1" i="1">
                            <a:solidFill>
                              <a:schemeClr val="bg1"/>
                            </a:solidFill>
                            <a:latin typeface="Cambria Math" panose="02040503050406030204" pitchFamily="18" charset="0"/>
                          </a:rPr>
                          <m:t>|</m:t>
                        </m:r>
                        <m:r>
                          <a:rPr lang="en-US" altLang="zh-TW" sz="2000" i="1">
                            <a:solidFill>
                              <a:schemeClr val="bg1"/>
                            </a:solidFill>
                            <a:latin typeface="Cambria Math" panose="02040503050406030204" pitchFamily="18" charset="0"/>
                          </a:rPr>
                          <m:t>𝐻</m:t>
                        </m:r>
                      </m:e>
                      <m:sub>
                        <m:r>
                          <a:rPr lang="en-US" altLang="zh-TW" sz="2000" i="1">
                            <a:solidFill>
                              <a:schemeClr val="bg1"/>
                            </a:solidFill>
                            <a:latin typeface="Cambria Math" panose="02040503050406030204" pitchFamily="18" charset="0"/>
                          </a:rPr>
                          <m:t>𝑛</m:t>
                        </m:r>
                        <m:r>
                          <a:rPr lang="en-US" altLang="zh-TW" sz="2000" i="1">
                            <a:solidFill>
                              <a:schemeClr val="bg1"/>
                            </a:solidFill>
                            <a:latin typeface="Cambria Math" panose="02040503050406030204" pitchFamily="18" charset="0"/>
                          </a:rPr>
                          <m:t>,</m:t>
                        </m:r>
                        <m:r>
                          <a:rPr lang="en-US" altLang="zh-TW" sz="2000" i="1">
                            <a:solidFill>
                              <a:schemeClr val="bg1"/>
                            </a:solidFill>
                            <a:latin typeface="Cambria Math" panose="02040503050406030204" pitchFamily="18" charset="0"/>
                          </a:rPr>
                          <m:t>𝑚</m:t>
                        </m:r>
                        <m:r>
                          <a:rPr lang="en-US" altLang="zh-TW" sz="2000" i="1">
                            <a:solidFill>
                              <a:schemeClr val="bg1"/>
                            </a:solidFill>
                            <a:latin typeface="Cambria Math" panose="02040503050406030204" pitchFamily="18" charset="0"/>
                          </a:rPr>
                          <m:t>,</m:t>
                        </m:r>
                        <m:r>
                          <a:rPr lang="en-US" altLang="zh-TW" sz="2000" i="1">
                            <a:solidFill>
                              <a:schemeClr val="bg1"/>
                            </a:solidFill>
                            <a:latin typeface="Cambria Math" panose="02040503050406030204" pitchFamily="18" charset="0"/>
                          </a:rPr>
                          <m:t>𝑘</m:t>
                        </m:r>
                        <m:r>
                          <a:rPr lang="en-US" altLang="zh-TW" sz="2000" i="1">
                            <a:solidFill>
                              <a:schemeClr val="bg1"/>
                            </a:solidFill>
                            <a:latin typeface="Cambria Math" panose="02040503050406030204" pitchFamily="18" charset="0"/>
                          </a:rPr>
                          <m:t>,</m:t>
                        </m:r>
                        <m:r>
                          <a:rPr lang="en-US" altLang="zh-TW" sz="2000" i="1">
                            <a:solidFill>
                              <a:schemeClr val="bg1"/>
                            </a:solidFill>
                            <a:latin typeface="Cambria Math" panose="02040503050406030204" pitchFamily="18" charset="0"/>
                          </a:rPr>
                          <m:t>𝑝</m:t>
                        </m:r>
                      </m:sub>
                    </m:sSub>
                    <m:r>
                      <a:rPr lang="en-US" altLang="zh-TW" sz="2000" i="1">
                        <a:solidFill>
                          <a:schemeClr val="bg1"/>
                        </a:solidFill>
                        <a:latin typeface="Cambria Math" panose="02040503050406030204" pitchFamily="18" charset="0"/>
                      </a:rPr>
                      <m:t>|</m:t>
                    </m:r>
                  </m:oMath>
                </a14:m>
                <a:r>
                  <a:rPr lang="zh-TW" altLang="en-US" sz="2000" dirty="0">
                    <a:solidFill>
                      <a:schemeClr val="bg1"/>
                    </a:solidFill>
                    <a:latin typeface="微軟正黑體" panose="020B0604030504040204" pitchFamily="34" charset="-120"/>
                    <a:ea typeface="微軟正黑體" panose="020B0604030504040204" pitchFamily="34" charset="-120"/>
                  </a:rPr>
                  <a:t> </a:t>
                </a:r>
                <a:r>
                  <a:rPr lang="zh-TW" altLang="zh-TW" sz="2000" dirty="0">
                    <a:solidFill>
                      <a:schemeClr val="bg1"/>
                    </a:solidFill>
                    <a:latin typeface="微軟正黑體" panose="020B0604030504040204" pitchFamily="34" charset="-120"/>
                    <a:ea typeface="微軟正黑體" panose="020B0604030504040204" pitchFamily="34" charset="-120"/>
                  </a:rPr>
                  <a:t>的變異數</a:t>
                </a:r>
                <a14:m>
                  <m:oMath xmlns:m="http://schemas.openxmlformats.org/officeDocument/2006/math">
                    <m:sSup>
                      <m:sSupPr>
                        <m:ctrlPr>
                          <a:rPr lang="zh-TW" altLang="zh-TW" sz="2000" i="1">
                            <a:solidFill>
                              <a:schemeClr val="bg1"/>
                            </a:solidFill>
                            <a:latin typeface="Cambria Math" panose="02040503050406030204" pitchFamily="18" charset="0"/>
                          </a:rPr>
                        </m:ctrlPr>
                      </m:sSupPr>
                      <m:e>
                        <m:r>
                          <m:rPr>
                            <m:sty m:val="p"/>
                          </m:rPr>
                          <a:rPr lang="el-GR" altLang="zh-TW" sz="2000" i="1" smtClean="0">
                            <a:solidFill>
                              <a:schemeClr val="bg1"/>
                            </a:solidFill>
                            <a:latin typeface="Cambria Math" panose="02040503050406030204" pitchFamily="18" charset="0"/>
                          </a:rPr>
                          <m:t>σ</m:t>
                        </m:r>
                      </m:e>
                      <m:sup>
                        <m:r>
                          <a:rPr lang="en-US" altLang="zh-TW" sz="2000" i="1">
                            <a:solidFill>
                              <a:schemeClr val="bg1"/>
                            </a:solidFill>
                            <a:latin typeface="Cambria Math" panose="02040503050406030204" pitchFamily="18" charset="0"/>
                          </a:rPr>
                          <m:t>2</m:t>
                        </m:r>
                      </m:sup>
                    </m:sSup>
                  </m:oMath>
                </a14:m>
                <a:r>
                  <a:rPr lang="zh-TW" altLang="zh-TW" sz="2000" dirty="0">
                    <a:solidFill>
                      <a:schemeClr val="bg1"/>
                    </a:solidFill>
                    <a:latin typeface="微軟正黑體" panose="020B0604030504040204" pitchFamily="34" charset="-120"/>
                    <a:ea typeface="微軟正黑體" panose="020B0604030504040204" pitchFamily="34" charset="-120"/>
                  </a:rPr>
                  <a:t>來量化其對於呼吸狀態的敏感程度。</a:t>
                </a:r>
                <a:endParaRPr lang="en-US" altLang="zh-TW" sz="2000" dirty="0">
                  <a:solidFill>
                    <a:schemeClr val="bg1"/>
                  </a:solidFill>
                  <a:latin typeface="微軟正黑體" panose="020B0604030504040204" pitchFamily="34" charset="-120"/>
                  <a:ea typeface="微軟正黑體" panose="020B0604030504040204" pitchFamily="34" charset="-120"/>
                </a:endParaRPr>
              </a:p>
            </p:txBody>
          </p:sp>
        </mc:Choice>
        <mc:Fallback xmlns="">
          <p:sp>
            <p:nvSpPr>
              <p:cNvPr id="15" name="內容版面配置區 2">
                <a:extLst>
                  <a:ext uri="{FF2B5EF4-FFF2-40B4-BE49-F238E27FC236}">
                    <a16:creationId xmlns:a16="http://schemas.microsoft.com/office/drawing/2014/main" id="{664B261D-D485-4800-9DC3-EB3B7825D93E}"/>
                  </a:ext>
                </a:extLst>
              </p:cNvPr>
              <p:cNvSpPr txBox="1">
                <a:spLocks noRot="1" noChangeAspect="1" noMove="1" noResize="1" noEditPoints="1" noAdjustHandles="1" noChangeArrowheads="1" noChangeShapeType="1" noTextEdit="1"/>
              </p:cNvSpPr>
              <p:nvPr/>
            </p:nvSpPr>
            <p:spPr>
              <a:xfrm>
                <a:off x="5015227" y="1931156"/>
                <a:ext cx="5723538" cy="1012766"/>
              </a:xfrm>
              <a:prstGeom prst="rect">
                <a:avLst/>
              </a:prstGeom>
              <a:blipFill>
                <a:blip r:embed="rId6"/>
                <a:stretch>
                  <a:fillRect l="-1171" b="-8434"/>
                </a:stretch>
              </a:blipFill>
            </p:spPr>
            <p:txBody>
              <a:bodyPr/>
              <a:lstStyle/>
              <a:p>
                <a:r>
                  <a:rPr lang="zh-TW" altLang="en-US">
                    <a:noFill/>
                  </a:rPr>
                  <a:t> </a:t>
                </a:r>
              </a:p>
            </p:txBody>
          </p:sp>
        </mc:Fallback>
      </mc:AlternateContent>
      <p:pic>
        <p:nvPicPr>
          <p:cNvPr id="2" name="圖片 1">
            <a:extLst>
              <a:ext uri="{FF2B5EF4-FFF2-40B4-BE49-F238E27FC236}">
                <a16:creationId xmlns:a16="http://schemas.microsoft.com/office/drawing/2014/main" id="{57ED9EDD-F255-4147-AD13-9BA1DD4852E4}"/>
              </a:ext>
            </a:extLst>
          </p:cNvPr>
          <p:cNvPicPr>
            <a:picLocks noChangeAspect="1"/>
          </p:cNvPicPr>
          <p:nvPr/>
        </p:nvPicPr>
        <p:blipFill>
          <a:blip r:embed="rId7"/>
          <a:stretch>
            <a:fillRect/>
          </a:stretch>
        </p:blipFill>
        <p:spPr>
          <a:xfrm>
            <a:off x="970488" y="1931156"/>
            <a:ext cx="3910784" cy="2551480"/>
          </a:xfrm>
          <a:prstGeom prst="rect">
            <a:avLst/>
          </a:prstGeom>
        </p:spPr>
      </p:pic>
      <p:pic>
        <p:nvPicPr>
          <p:cNvPr id="7" name="圖片 6">
            <a:extLst>
              <a:ext uri="{FF2B5EF4-FFF2-40B4-BE49-F238E27FC236}">
                <a16:creationId xmlns:a16="http://schemas.microsoft.com/office/drawing/2014/main" id="{2FB8F081-4DEA-4D6E-8439-CD863EE30EDF}"/>
              </a:ext>
            </a:extLst>
          </p:cNvPr>
          <p:cNvPicPr>
            <a:picLocks noChangeAspect="1"/>
          </p:cNvPicPr>
          <p:nvPr/>
        </p:nvPicPr>
        <p:blipFill>
          <a:blip r:embed="rId8"/>
          <a:stretch>
            <a:fillRect/>
          </a:stretch>
        </p:blipFill>
        <p:spPr>
          <a:xfrm>
            <a:off x="3222848" y="4885658"/>
            <a:ext cx="1792379" cy="926672"/>
          </a:xfrm>
          <a:prstGeom prst="rect">
            <a:avLst/>
          </a:prstGeom>
        </p:spPr>
      </p:pic>
      <p:pic>
        <p:nvPicPr>
          <p:cNvPr id="16" name="圖片 15">
            <a:extLst>
              <a:ext uri="{FF2B5EF4-FFF2-40B4-BE49-F238E27FC236}">
                <a16:creationId xmlns:a16="http://schemas.microsoft.com/office/drawing/2014/main" id="{46C179C9-A7DC-46CE-B61E-6221B7A700A1}"/>
              </a:ext>
            </a:extLst>
          </p:cNvPr>
          <p:cNvPicPr>
            <a:picLocks noChangeAspect="1"/>
          </p:cNvPicPr>
          <p:nvPr/>
        </p:nvPicPr>
        <p:blipFill>
          <a:blip r:embed="rId9"/>
          <a:stretch>
            <a:fillRect/>
          </a:stretch>
        </p:blipFill>
        <p:spPr>
          <a:xfrm>
            <a:off x="5213447" y="4885658"/>
            <a:ext cx="1792379" cy="926672"/>
          </a:xfrm>
          <a:prstGeom prst="rect">
            <a:avLst/>
          </a:prstGeom>
        </p:spPr>
      </p:pic>
      <p:pic>
        <p:nvPicPr>
          <p:cNvPr id="22" name="圖片 21">
            <a:extLst>
              <a:ext uri="{FF2B5EF4-FFF2-40B4-BE49-F238E27FC236}">
                <a16:creationId xmlns:a16="http://schemas.microsoft.com/office/drawing/2014/main" id="{DCDC18A6-781F-4CD1-8376-D05510D94A68}"/>
              </a:ext>
            </a:extLst>
          </p:cNvPr>
          <p:cNvPicPr>
            <a:picLocks noChangeAspect="1"/>
          </p:cNvPicPr>
          <p:nvPr/>
        </p:nvPicPr>
        <p:blipFill>
          <a:blip r:embed="rId10"/>
          <a:stretch>
            <a:fillRect/>
          </a:stretch>
        </p:blipFill>
        <p:spPr>
          <a:xfrm>
            <a:off x="816120" y="4608803"/>
            <a:ext cx="634039" cy="554784"/>
          </a:xfrm>
          <a:prstGeom prst="rect">
            <a:avLst/>
          </a:prstGeom>
        </p:spPr>
      </p:pic>
      <mc:AlternateContent xmlns:mc="http://schemas.openxmlformats.org/markup-compatibility/2006" xmlns:a14="http://schemas.microsoft.com/office/drawing/2010/main">
        <mc:Choice Requires="a14">
          <p:sp>
            <p:nvSpPr>
              <p:cNvPr id="18" name="內容版面配置區 2">
                <a:extLst>
                  <a:ext uri="{FF2B5EF4-FFF2-40B4-BE49-F238E27FC236}">
                    <a16:creationId xmlns:a16="http://schemas.microsoft.com/office/drawing/2014/main" id="{8B740D73-E8C5-4988-AC67-D02E0C11CAAC}"/>
                  </a:ext>
                </a:extLst>
              </p:cNvPr>
              <p:cNvSpPr txBox="1">
                <a:spLocks/>
              </p:cNvSpPr>
              <p:nvPr/>
            </p:nvSpPr>
            <p:spPr>
              <a:xfrm>
                <a:off x="5015227" y="3070089"/>
                <a:ext cx="6928979" cy="153871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zh-TW" altLang="en-US" sz="2000" dirty="0">
                    <a:solidFill>
                      <a:schemeClr val="bg1"/>
                    </a:solidFill>
                    <a:latin typeface="微軟正黑體" panose="020B0604030504040204" pitchFamily="34" charset="-120"/>
                    <a:ea typeface="微軟正黑體" panose="020B0604030504040204" pitchFamily="34" charset="-120"/>
                  </a:rPr>
                  <a:t>先比較</a:t>
                </a:r>
                <a:r>
                  <a:rPr lang="zh-TW" altLang="zh-TW" sz="2000" dirty="0">
                    <a:solidFill>
                      <a:schemeClr val="bg1"/>
                    </a:solidFill>
                    <a:latin typeface="微軟正黑體" panose="020B0604030504040204" pitchFamily="34" charset="-120"/>
                    <a:ea typeface="微軟正黑體" panose="020B0604030504040204" pitchFamily="34" charset="-120"/>
                  </a:rPr>
                  <a:t>每</a:t>
                </a:r>
                <a:r>
                  <a:rPr lang="zh-TW" altLang="en-US" sz="2000" dirty="0">
                    <a:solidFill>
                      <a:schemeClr val="bg1"/>
                    </a:solidFill>
                    <a:latin typeface="微軟正黑體" panose="020B0604030504040204" pitchFamily="34" charset="-120"/>
                    <a:ea typeface="微軟正黑體" panose="020B0604030504040204" pitchFamily="34" charset="-120"/>
                  </a:rPr>
                  <a:t>個</a:t>
                </a:r>
                <a:r>
                  <a:rPr lang="zh-TW" altLang="zh-TW" sz="2000" b="1" dirty="0">
                    <a:solidFill>
                      <a:srgbClr val="FFFF99"/>
                    </a:solidFill>
                    <a:latin typeface="微軟正黑體" panose="020B0604030504040204" pitchFamily="34" charset="-120"/>
                    <a:ea typeface="微軟正黑體" panose="020B0604030504040204" pitchFamily="34" charset="-120"/>
                  </a:rPr>
                  <a:t>天線</a:t>
                </a:r>
                <a:r>
                  <a:rPr lang="zh-TW" altLang="en-US" sz="2000" b="1" dirty="0">
                    <a:solidFill>
                      <a:srgbClr val="FFFF99"/>
                    </a:solidFill>
                    <a:latin typeface="微軟正黑體" panose="020B0604030504040204" pitchFamily="34" charset="-120"/>
                    <a:ea typeface="微軟正黑體" panose="020B0604030504040204" pitchFamily="34" charset="-120"/>
                  </a:rPr>
                  <a:t>路徑</a:t>
                </a:r>
                <a:r>
                  <a:rPr lang="zh-TW" altLang="en-US" sz="2000" dirty="0">
                    <a:solidFill>
                      <a:schemeClr val="bg1"/>
                    </a:solidFill>
                    <a:latin typeface="微軟正黑體" panose="020B0604030504040204" pitchFamily="34" charset="-120"/>
                    <a:ea typeface="微軟正黑體" panose="020B0604030504040204" pitchFamily="34" charset="-120"/>
                  </a:rPr>
                  <a:t>，</a:t>
                </a:r>
                <a14:m>
                  <m:oMath xmlns:m="http://schemas.openxmlformats.org/officeDocument/2006/math">
                    <m:r>
                      <a:rPr lang="en-US" altLang="zh-TW" sz="2000" i="1">
                        <a:solidFill>
                          <a:schemeClr val="bg1"/>
                        </a:solidFill>
                        <a:latin typeface="Cambria Math" panose="02040503050406030204" pitchFamily="18" charset="0"/>
                      </a:rPr>
                      <m:t>(</m:t>
                    </m:r>
                    <m:acc>
                      <m:accPr>
                        <m:chr m:val="̃"/>
                        <m:ctrlPr>
                          <a:rPr lang="zh-TW" altLang="en-US" sz="2000" i="1">
                            <a:solidFill>
                              <a:schemeClr val="bg1"/>
                            </a:solidFill>
                            <a:latin typeface="Cambria Math" panose="02040503050406030204" pitchFamily="18" charset="0"/>
                          </a:rPr>
                        </m:ctrlPr>
                      </m:accPr>
                      <m:e>
                        <m:r>
                          <a:rPr lang="zh-TW" altLang="en-US" sz="2000" i="1">
                            <a:solidFill>
                              <a:schemeClr val="bg1"/>
                            </a:solidFill>
                            <a:latin typeface="Cambria Math" panose="02040503050406030204" pitchFamily="18" charset="0"/>
                          </a:rPr>
                          <m:t>𝑛</m:t>
                        </m:r>
                      </m:e>
                    </m:acc>
                    <m:r>
                      <a:rPr lang="zh-TW" altLang="en-US" sz="2000">
                        <a:solidFill>
                          <a:schemeClr val="bg1"/>
                        </a:solidFill>
                        <a:latin typeface="Cambria Math" panose="02040503050406030204" pitchFamily="18" charset="0"/>
                      </a:rPr>
                      <m:t>,</m:t>
                    </m:r>
                    <m:acc>
                      <m:accPr>
                        <m:chr m:val="̃"/>
                        <m:ctrlPr>
                          <a:rPr lang="zh-TW" altLang="en-US" sz="2000" i="1">
                            <a:solidFill>
                              <a:schemeClr val="bg1"/>
                            </a:solidFill>
                            <a:latin typeface="Cambria Math" panose="02040503050406030204" pitchFamily="18" charset="0"/>
                          </a:rPr>
                        </m:ctrlPr>
                      </m:accPr>
                      <m:e>
                        <m:r>
                          <a:rPr lang="zh-TW" altLang="en-US" sz="2000" i="1">
                            <a:solidFill>
                              <a:schemeClr val="bg1"/>
                            </a:solidFill>
                            <a:latin typeface="Cambria Math" panose="02040503050406030204" pitchFamily="18" charset="0"/>
                          </a:rPr>
                          <m:t>𝑚</m:t>
                        </m:r>
                      </m:e>
                    </m:acc>
                    <m:r>
                      <a:rPr lang="zh-TW" altLang="en-US" sz="2000">
                        <a:solidFill>
                          <a:schemeClr val="bg1"/>
                        </a:solidFill>
                        <a:latin typeface="Cambria Math" panose="02040503050406030204" pitchFamily="18" charset="0"/>
                      </a:rPr>
                      <m:t>)=</m:t>
                    </m:r>
                    <m:func>
                      <m:funcPr>
                        <m:ctrlPr>
                          <a:rPr lang="zh-TW" altLang="en-US" sz="2000" i="1">
                            <a:solidFill>
                              <a:schemeClr val="bg1"/>
                            </a:solidFill>
                            <a:latin typeface="Cambria Math" panose="02040503050406030204" pitchFamily="18" charset="0"/>
                          </a:rPr>
                        </m:ctrlPr>
                      </m:funcPr>
                      <m:fName>
                        <m:r>
                          <a:rPr lang="zh-TW" altLang="en-US" sz="2000" i="1">
                            <a:solidFill>
                              <a:schemeClr val="bg1"/>
                            </a:solidFill>
                            <a:latin typeface="Cambria Math" panose="02040503050406030204" pitchFamily="18" charset="0"/>
                          </a:rPr>
                          <m:t>𝑎𝑟𝑔</m:t>
                        </m:r>
                        <m:limLow>
                          <m:limLowPr>
                            <m:ctrlPr>
                              <a:rPr lang="zh-TW" altLang="en-US" sz="2000" i="1">
                                <a:solidFill>
                                  <a:schemeClr val="bg1"/>
                                </a:solidFill>
                                <a:latin typeface="Cambria Math" panose="02040503050406030204" pitchFamily="18" charset="0"/>
                              </a:rPr>
                            </m:ctrlPr>
                          </m:limLowPr>
                          <m:e>
                            <m:r>
                              <a:rPr lang="zh-TW" altLang="en-US" sz="2000" i="1">
                                <a:solidFill>
                                  <a:schemeClr val="bg1"/>
                                </a:solidFill>
                                <a:latin typeface="Cambria Math" panose="02040503050406030204" pitchFamily="18" charset="0"/>
                              </a:rPr>
                              <m:t>𝑚𝑎𝑥</m:t>
                            </m:r>
                          </m:e>
                          <m:lim>
                            <m:r>
                              <a:rPr lang="zh-TW" altLang="en-US" sz="2000" i="1">
                                <a:solidFill>
                                  <a:schemeClr val="bg1"/>
                                </a:solidFill>
                                <a:latin typeface="Cambria Math" panose="02040503050406030204" pitchFamily="18" charset="0"/>
                              </a:rPr>
                              <m:t>𝑛</m:t>
                            </m:r>
                            <m:r>
                              <a:rPr lang="zh-TW" altLang="en-US" sz="2000">
                                <a:solidFill>
                                  <a:schemeClr val="bg1"/>
                                </a:solidFill>
                                <a:latin typeface="Cambria Math" panose="02040503050406030204" pitchFamily="18" charset="0"/>
                              </a:rPr>
                              <m:t>=1..3,</m:t>
                            </m:r>
                            <m:r>
                              <a:rPr lang="zh-TW" altLang="en-US" sz="2000" i="1">
                                <a:solidFill>
                                  <a:schemeClr val="bg1"/>
                                </a:solidFill>
                                <a:latin typeface="Cambria Math" panose="02040503050406030204" pitchFamily="18" charset="0"/>
                              </a:rPr>
                              <m:t>𝑚</m:t>
                            </m:r>
                            <m:r>
                              <a:rPr lang="zh-TW" altLang="en-US" sz="2000">
                                <a:solidFill>
                                  <a:schemeClr val="bg1"/>
                                </a:solidFill>
                                <a:latin typeface="Cambria Math" panose="02040503050406030204" pitchFamily="18" charset="0"/>
                              </a:rPr>
                              <m:t>=1..3</m:t>
                            </m:r>
                          </m:lim>
                        </m:limLow>
                      </m:fName>
                      <m:e>
                        <m:d>
                          <m:dPr>
                            <m:ctrlPr>
                              <a:rPr lang="zh-TW" altLang="en-US" sz="2000" i="1">
                                <a:solidFill>
                                  <a:schemeClr val="bg1"/>
                                </a:solidFill>
                                <a:latin typeface="Cambria Math" panose="02040503050406030204" pitchFamily="18" charset="0"/>
                              </a:rPr>
                            </m:ctrlPr>
                          </m:dPr>
                          <m:e>
                            <m:sSup>
                              <m:sSupPr>
                                <m:ctrlPr>
                                  <a:rPr lang="zh-TW" altLang="en-US" sz="2000" i="1">
                                    <a:solidFill>
                                      <a:schemeClr val="bg1"/>
                                    </a:solidFill>
                                    <a:latin typeface="Cambria Math" panose="02040503050406030204" pitchFamily="18" charset="0"/>
                                  </a:rPr>
                                </m:ctrlPr>
                              </m:sSupPr>
                              <m:e>
                                <m:sSub>
                                  <m:sSubPr>
                                    <m:ctrlPr>
                                      <a:rPr lang="zh-TW" altLang="en-US" sz="2000" i="1">
                                        <a:solidFill>
                                          <a:schemeClr val="bg1"/>
                                        </a:solidFill>
                                        <a:latin typeface="Cambria Math" panose="02040503050406030204" pitchFamily="18" charset="0"/>
                                      </a:rPr>
                                    </m:ctrlPr>
                                  </m:sSubPr>
                                  <m:e>
                                    <m:r>
                                      <a:rPr lang="zh-TW" altLang="en-US" sz="2000" i="1">
                                        <a:solidFill>
                                          <a:schemeClr val="bg1"/>
                                        </a:solidFill>
                                        <a:latin typeface="Cambria Math" panose="02040503050406030204" pitchFamily="18" charset="0"/>
                                      </a:rPr>
                                      <m:t>𝜎</m:t>
                                    </m:r>
                                  </m:e>
                                  <m:sub>
                                    <m:r>
                                      <a:rPr lang="zh-TW" altLang="en-US" sz="2000" i="1">
                                        <a:solidFill>
                                          <a:schemeClr val="bg1"/>
                                        </a:solidFill>
                                        <a:latin typeface="Cambria Math" panose="02040503050406030204" pitchFamily="18" charset="0"/>
                                      </a:rPr>
                                      <m:t>𝑛</m:t>
                                    </m:r>
                                    <m:r>
                                      <a:rPr lang="zh-TW" altLang="en-US" sz="2000">
                                        <a:solidFill>
                                          <a:schemeClr val="bg1"/>
                                        </a:solidFill>
                                        <a:latin typeface="Cambria Math" panose="02040503050406030204" pitchFamily="18" charset="0"/>
                                      </a:rPr>
                                      <m:t>,</m:t>
                                    </m:r>
                                    <m:r>
                                      <a:rPr lang="zh-TW" altLang="en-US" sz="2000" i="1">
                                        <a:solidFill>
                                          <a:schemeClr val="bg1"/>
                                        </a:solidFill>
                                        <a:latin typeface="Cambria Math" panose="02040503050406030204" pitchFamily="18" charset="0"/>
                                      </a:rPr>
                                      <m:t>𝑚</m:t>
                                    </m:r>
                                  </m:sub>
                                </m:sSub>
                              </m:e>
                              <m:sup>
                                <m:r>
                                  <a:rPr lang="zh-TW" altLang="en-US" sz="2000">
                                    <a:solidFill>
                                      <a:schemeClr val="bg1"/>
                                    </a:solidFill>
                                    <a:latin typeface="Cambria Math" panose="02040503050406030204" pitchFamily="18" charset="0"/>
                                  </a:rPr>
                                  <m:t>2</m:t>
                                </m:r>
                              </m:sup>
                            </m:sSup>
                          </m:e>
                        </m:d>
                      </m:e>
                    </m:func>
                  </m:oMath>
                </a14:m>
                <a:endParaRPr lang="en-US" altLang="zh-TW" sz="2000" dirty="0">
                  <a:solidFill>
                    <a:schemeClr val="bg1"/>
                  </a:solidFill>
                  <a:latin typeface="微軟正黑體" panose="020B0604030504040204" pitchFamily="34" charset="-120"/>
                  <a:ea typeface="微軟正黑體" panose="020B0604030504040204" pitchFamily="34" charset="-120"/>
                </a:endParaRPr>
              </a:p>
              <a:p>
                <a:pPr algn="l">
                  <a:lnSpc>
                    <a:spcPct val="150000"/>
                  </a:lnSpc>
                </a:pPr>
                <a:r>
                  <a:rPr lang="zh-TW" altLang="en-US" sz="2000" dirty="0">
                    <a:solidFill>
                      <a:schemeClr val="bg1"/>
                    </a:solidFill>
                    <a:latin typeface="微軟正黑體" panose="020B0604030504040204" pitchFamily="34" charset="-120"/>
                    <a:ea typeface="微軟正黑體" panose="020B0604030504040204" pitchFamily="34" charset="-120"/>
                  </a:rPr>
                  <a:t>再比較不同的</a:t>
                </a:r>
                <a:r>
                  <a:rPr lang="zh-TW" altLang="en-US" sz="2000" b="1" dirty="0">
                    <a:solidFill>
                      <a:srgbClr val="FFFF99"/>
                    </a:solidFill>
                    <a:latin typeface="微軟正黑體" panose="020B0604030504040204" pitchFamily="34" charset="-120"/>
                    <a:ea typeface="微軟正黑體" panose="020B0604030504040204" pitchFamily="34" charset="-120"/>
                  </a:rPr>
                  <a:t>子載波</a:t>
                </a:r>
                <a:r>
                  <a:rPr lang="zh-TW" altLang="en-US" sz="2000" b="1" dirty="0">
                    <a:solidFill>
                      <a:schemeClr val="bg1"/>
                    </a:solidFill>
                    <a:latin typeface="微軟正黑體" panose="020B0604030504040204" pitchFamily="34" charset="-120"/>
                    <a:ea typeface="微軟正黑體" panose="020B0604030504040204" pitchFamily="34" charset="-120"/>
                  </a:rPr>
                  <a:t>，</a:t>
                </a:r>
                <a:r>
                  <a:rPr lang="zh-TW" altLang="en-US" sz="2000" dirty="0">
                    <a:solidFill>
                      <a:schemeClr val="bg1"/>
                    </a:solidFill>
                  </a:rPr>
                  <a:t> </a:t>
                </a:r>
                <a14:m>
                  <m:oMath xmlns:m="http://schemas.openxmlformats.org/officeDocument/2006/math">
                    <m:d>
                      <m:dPr>
                        <m:begChr m:val=""/>
                        <m:ctrlPr>
                          <a:rPr lang="zh-TW" altLang="en-US" sz="2000" i="1">
                            <a:solidFill>
                              <a:schemeClr val="bg1"/>
                            </a:solidFill>
                            <a:latin typeface="Cambria Math" panose="02040503050406030204" pitchFamily="18" charset="0"/>
                          </a:rPr>
                        </m:ctrlPr>
                      </m:dPr>
                      <m:e>
                        <m:acc>
                          <m:accPr>
                            <m:chr m:val="̃"/>
                            <m:ctrlPr>
                              <a:rPr lang="zh-TW" altLang="en-US" sz="2000" i="1">
                                <a:solidFill>
                                  <a:schemeClr val="bg1"/>
                                </a:solidFill>
                                <a:latin typeface="Cambria Math" panose="02040503050406030204" pitchFamily="18" charset="0"/>
                              </a:rPr>
                            </m:ctrlPr>
                          </m:accPr>
                          <m:e>
                            <m:r>
                              <a:rPr lang="zh-TW" altLang="en-US" sz="2000" i="1">
                                <a:solidFill>
                                  <a:schemeClr val="bg1"/>
                                </a:solidFill>
                                <a:latin typeface="Cambria Math" panose="02040503050406030204" pitchFamily="18" charset="0"/>
                              </a:rPr>
                              <m:t>𝑘</m:t>
                            </m:r>
                          </m:e>
                        </m:acc>
                        <m:r>
                          <a:rPr lang="zh-TW" altLang="en-US" sz="2000">
                            <a:solidFill>
                              <a:schemeClr val="bg1"/>
                            </a:solidFill>
                            <a:latin typeface="Cambria Math" panose="02040503050406030204" pitchFamily="18" charset="0"/>
                          </a:rPr>
                          <m:t>=</m:t>
                        </m:r>
                        <m:func>
                          <m:funcPr>
                            <m:ctrlPr>
                              <a:rPr lang="zh-TW" altLang="en-US" sz="2000" i="1">
                                <a:solidFill>
                                  <a:schemeClr val="bg1"/>
                                </a:solidFill>
                                <a:latin typeface="Cambria Math" panose="02040503050406030204" pitchFamily="18" charset="0"/>
                              </a:rPr>
                            </m:ctrlPr>
                          </m:funcPr>
                          <m:fName>
                            <m:r>
                              <a:rPr lang="zh-TW" altLang="en-US" sz="2000" i="1">
                                <a:solidFill>
                                  <a:schemeClr val="bg1"/>
                                </a:solidFill>
                                <a:latin typeface="Cambria Math" panose="02040503050406030204" pitchFamily="18" charset="0"/>
                              </a:rPr>
                              <m:t>𝑎𝑟𝑔</m:t>
                            </m:r>
                            <m:limLow>
                              <m:limLowPr>
                                <m:ctrlPr>
                                  <a:rPr lang="zh-TW" altLang="en-US" sz="2000" i="1">
                                    <a:solidFill>
                                      <a:schemeClr val="bg1"/>
                                    </a:solidFill>
                                    <a:latin typeface="Cambria Math" panose="02040503050406030204" pitchFamily="18" charset="0"/>
                                  </a:rPr>
                                </m:ctrlPr>
                              </m:limLowPr>
                              <m:e>
                                <m:r>
                                  <a:rPr lang="zh-TW" altLang="en-US" sz="2000" i="1">
                                    <a:solidFill>
                                      <a:schemeClr val="bg1"/>
                                    </a:solidFill>
                                    <a:latin typeface="Cambria Math" panose="02040503050406030204" pitchFamily="18" charset="0"/>
                                  </a:rPr>
                                  <m:t>𝑚𝑎𝑥</m:t>
                                </m:r>
                              </m:e>
                              <m:lim>
                                <m:r>
                                  <a:rPr lang="zh-TW" altLang="en-US" sz="2000" i="1">
                                    <a:solidFill>
                                      <a:schemeClr val="bg1"/>
                                    </a:solidFill>
                                    <a:latin typeface="Cambria Math" panose="02040503050406030204" pitchFamily="18" charset="0"/>
                                  </a:rPr>
                                  <m:t>𝑘</m:t>
                                </m:r>
                                <m:r>
                                  <a:rPr lang="zh-TW" altLang="en-US" sz="2000">
                                    <a:solidFill>
                                      <a:schemeClr val="bg1"/>
                                    </a:solidFill>
                                    <a:latin typeface="Cambria Math" panose="02040503050406030204" pitchFamily="18" charset="0"/>
                                  </a:rPr>
                                  <m:t>=1...30</m:t>
                                </m:r>
                              </m:lim>
                            </m:limLow>
                          </m:fName>
                          <m:e>
                            <m:d>
                              <m:dPr>
                                <m:endChr m:val=""/>
                                <m:ctrlPr>
                                  <a:rPr lang="zh-TW" altLang="en-US" sz="2000" i="1">
                                    <a:solidFill>
                                      <a:schemeClr val="bg1"/>
                                    </a:solidFill>
                                    <a:latin typeface="Cambria Math" panose="02040503050406030204" pitchFamily="18" charset="0"/>
                                  </a:rPr>
                                </m:ctrlPr>
                              </m:dPr>
                              <m:e>
                                <m:sSup>
                                  <m:sSupPr>
                                    <m:ctrlPr>
                                      <a:rPr lang="zh-TW" altLang="en-US" sz="2000" i="1">
                                        <a:solidFill>
                                          <a:schemeClr val="bg1"/>
                                        </a:solidFill>
                                        <a:latin typeface="Cambria Math" panose="02040503050406030204" pitchFamily="18" charset="0"/>
                                      </a:rPr>
                                    </m:ctrlPr>
                                  </m:sSupPr>
                                  <m:e>
                                    <m:sSub>
                                      <m:sSubPr>
                                        <m:ctrlPr>
                                          <a:rPr lang="zh-TW" altLang="en-US" sz="2000" i="1">
                                            <a:solidFill>
                                              <a:schemeClr val="bg1"/>
                                            </a:solidFill>
                                            <a:latin typeface="Cambria Math" panose="02040503050406030204" pitchFamily="18" charset="0"/>
                                          </a:rPr>
                                        </m:ctrlPr>
                                      </m:sSubPr>
                                      <m:e>
                                        <m:r>
                                          <a:rPr lang="zh-TW" altLang="en-US" sz="2000" i="1">
                                            <a:solidFill>
                                              <a:schemeClr val="bg1"/>
                                            </a:solidFill>
                                            <a:latin typeface="Cambria Math" panose="02040503050406030204" pitchFamily="18" charset="0"/>
                                          </a:rPr>
                                          <m:t>𝜎</m:t>
                                        </m:r>
                                      </m:e>
                                      <m:sub>
                                        <m:acc>
                                          <m:accPr>
                                            <m:chr m:val="̃"/>
                                            <m:ctrlPr>
                                              <a:rPr lang="zh-TW" altLang="en-US" sz="2000" i="1">
                                                <a:solidFill>
                                                  <a:schemeClr val="bg1"/>
                                                </a:solidFill>
                                                <a:latin typeface="Cambria Math" panose="02040503050406030204" pitchFamily="18" charset="0"/>
                                              </a:rPr>
                                            </m:ctrlPr>
                                          </m:accPr>
                                          <m:e>
                                            <m:r>
                                              <a:rPr lang="zh-TW" altLang="en-US" sz="2000" i="1">
                                                <a:solidFill>
                                                  <a:schemeClr val="bg1"/>
                                                </a:solidFill>
                                                <a:latin typeface="Cambria Math" panose="02040503050406030204" pitchFamily="18" charset="0"/>
                                              </a:rPr>
                                              <m:t>𝑛</m:t>
                                            </m:r>
                                          </m:e>
                                        </m:acc>
                                        <m:r>
                                          <a:rPr lang="zh-TW" altLang="en-US" sz="2000">
                                            <a:solidFill>
                                              <a:schemeClr val="bg1"/>
                                            </a:solidFill>
                                            <a:latin typeface="Cambria Math" panose="02040503050406030204" pitchFamily="18" charset="0"/>
                                          </a:rPr>
                                          <m:t>,</m:t>
                                        </m:r>
                                        <m:acc>
                                          <m:accPr>
                                            <m:chr m:val="̃"/>
                                            <m:ctrlPr>
                                              <a:rPr lang="zh-TW" altLang="en-US" sz="2000" i="1">
                                                <a:solidFill>
                                                  <a:schemeClr val="bg1"/>
                                                </a:solidFill>
                                                <a:latin typeface="Cambria Math" panose="02040503050406030204" pitchFamily="18" charset="0"/>
                                              </a:rPr>
                                            </m:ctrlPr>
                                          </m:accPr>
                                          <m:e>
                                            <m:r>
                                              <a:rPr lang="zh-TW" altLang="en-US" sz="2000" i="1">
                                                <a:solidFill>
                                                  <a:schemeClr val="bg1"/>
                                                </a:solidFill>
                                                <a:latin typeface="Cambria Math" panose="02040503050406030204" pitchFamily="18" charset="0"/>
                                              </a:rPr>
                                              <m:t>𝑚</m:t>
                                            </m:r>
                                          </m:e>
                                        </m:acc>
                                        <m:r>
                                          <a:rPr lang="zh-TW" altLang="en-US" sz="2000">
                                            <a:solidFill>
                                              <a:schemeClr val="bg1"/>
                                            </a:solidFill>
                                            <a:latin typeface="Cambria Math" panose="02040503050406030204" pitchFamily="18" charset="0"/>
                                          </a:rPr>
                                          <m:t>,</m:t>
                                        </m:r>
                                        <m:r>
                                          <a:rPr lang="zh-TW" altLang="en-US" sz="2000" i="1">
                                            <a:solidFill>
                                              <a:schemeClr val="bg1"/>
                                            </a:solidFill>
                                            <a:latin typeface="Cambria Math" panose="02040503050406030204" pitchFamily="18" charset="0"/>
                                          </a:rPr>
                                          <m:t>𝑘</m:t>
                                        </m:r>
                                      </m:sub>
                                    </m:sSub>
                                  </m:e>
                                  <m:sup>
                                    <m:r>
                                      <a:rPr lang="zh-TW" altLang="en-US" sz="2000">
                                        <a:solidFill>
                                          <a:schemeClr val="bg1"/>
                                        </a:solidFill>
                                        <a:latin typeface="Cambria Math" panose="02040503050406030204" pitchFamily="18" charset="0"/>
                                      </a:rPr>
                                      <m:t>2</m:t>
                                    </m:r>
                                  </m:sup>
                                </m:sSup>
                              </m:e>
                            </m:d>
                          </m:e>
                        </m:func>
                      </m:e>
                    </m:d>
                  </m:oMath>
                </a14:m>
                <a:endParaRPr lang="zh-TW" altLang="en-US" sz="2000" b="1" dirty="0">
                  <a:solidFill>
                    <a:srgbClr val="FFFF99"/>
                  </a:solidFill>
                  <a:latin typeface="微軟正黑體" panose="020B0604030504040204" pitchFamily="34" charset="-120"/>
                  <a:ea typeface="微軟正黑體" panose="020B0604030504040204" pitchFamily="34" charset="-120"/>
                </a:endParaRPr>
              </a:p>
            </p:txBody>
          </p:sp>
        </mc:Choice>
        <mc:Fallback xmlns="">
          <p:sp>
            <p:nvSpPr>
              <p:cNvPr id="18" name="內容版面配置區 2">
                <a:extLst>
                  <a:ext uri="{FF2B5EF4-FFF2-40B4-BE49-F238E27FC236}">
                    <a16:creationId xmlns:a16="http://schemas.microsoft.com/office/drawing/2014/main" id="{8B740D73-E8C5-4988-AC67-D02E0C11CAAC}"/>
                  </a:ext>
                </a:extLst>
              </p:cNvPr>
              <p:cNvSpPr txBox="1">
                <a:spLocks noRot="1" noChangeAspect="1" noMove="1" noResize="1" noEditPoints="1" noAdjustHandles="1" noChangeArrowheads="1" noChangeShapeType="1" noTextEdit="1"/>
              </p:cNvSpPr>
              <p:nvPr/>
            </p:nvSpPr>
            <p:spPr>
              <a:xfrm>
                <a:off x="5015227" y="3070089"/>
                <a:ext cx="6928979" cy="1538714"/>
              </a:xfrm>
              <a:prstGeom prst="rect">
                <a:avLst/>
              </a:prstGeom>
              <a:blipFill>
                <a:blip r:embed="rId11"/>
                <a:stretch>
                  <a:fillRect l="-968" b="-119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017A849A-4452-4DDA-9129-897A08443C3E}"/>
                  </a:ext>
                </a:extLst>
              </p:cNvPr>
              <p:cNvSpPr/>
              <p:nvPr/>
            </p:nvSpPr>
            <p:spPr>
              <a:xfrm>
                <a:off x="8022515" y="5163587"/>
                <a:ext cx="2480035" cy="602024"/>
              </a:xfrm>
              <a:prstGeom prst="rect">
                <a:avLst/>
              </a:prstGeom>
              <a:ln>
                <a:solidFill>
                  <a:schemeClr val="bg1"/>
                </a:solidFill>
                <a:prstDash val="lgDash"/>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TW" altLang="en-US" sz="2800" i="1" smtClean="0">
                              <a:solidFill>
                                <a:schemeClr val="bg1"/>
                              </a:solidFill>
                              <a:latin typeface="Cambria Math" panose="02040503050406030204" pitchFamily="18" charset="0"/>
                            </a:rPr>
                          </m:ctrlPr>
                        </m:sSubPr>
                        <m:e>
                          <m:acc>
                            <m:accPr>
                              <m:chr m:val="̂"/>
                              <m:ctrlPr>
                                <a:rPr lang="zh-TW" altLang="en-US" sz="2800" i="1">
                                  <a:solidFill>
                                    <a:schemeClr val="bg1"/>
                                  </a:solidFill>
                                  <a:latin typeface="Cambria Math" panose="02040503050406030204" pitchFamily="18" charset="0"/>
                                </a:rPr>
                              </m:ctrlPr>
                            </m:accPr>
                            <m:e>
                              <m:r>
                                <a:rPr lang="zh-TW" altLang="en-US" sz="2800" i="1">
                                  <a:solidFill>
                                    <a:schemeClr val="bg1"/>
                                  </a:solidFill>
                                  <a:latin typeface="Cambria Math" panose="02040503050406030204" pitchFamily="18" charset="0"/>
                                </a:rPr>
                                <m:t>𝜃</m:t>
                              </m:r>
                            </m:e>
                          </m:acc>
                        </m:e>
                        <m:sub>
                          <m:r>
                            <a:rPr lang="zh-TW" altLang="en-US" sz="2800" i="1">
                              <a:solidFill>
                                <a:schemeClr val="bg1"/>
                              </a:solidFill>
                              <a:latin typeface="Cambria Math" panose="02040503050406030204" pitchFamily="18" charset="0"/>
                            </a:rPr>
                            <m:t>𝑝</m:t>
                          </m:r>
                        </m:sub>
                      </m:sSub>
                      <m:r>
                        <a:rPr lang="zh-TW" altLang="en-US" sz="2800" i="0">
                          <a:solidFill>
                            <a:schemeClr val="bg1"/>
                          </a:solidFill>
                          <a:latin typeface="Cambria Math" panose="02040503050406030204" pitchFamily="18" charset="0"/>
                        </a:rPr>
                        <m:t>=</m:t>
                      </m:r>
                      <m:sSub>
                        <m:sSubPr>
                          <m:ctrlPr>
                            <a:rPr lang="zh-TW" altLang="en-US" sz="2800" i="1">
                              <a:solidFill>
                                <a:schemeClr val="bg1"/>
                              </a:solidFill>
                              <a:latin typeface="Cambria Math" panose="02040503050406030204" pitchFamily="18" charset="0"/>
                            </a:rPr>
                          </m:ctrlPr>
                        </m:sSubPr>
                        <m:e>
                          <m:acc>
                            <m:accPr>
                              <m:chr m:val="̂"/>
                              <m:ctrlPr>
                                <a:rPr lang="zh-TW" altLang="en-US" sz="2800" i="1">
                                  <a:solidFill>
                                    <a:schemeClr val="bg1"/>
                                  </a:solidFill>
                                  <a:latin typeface="Cambria Math" panose="02040503050406030204" pitchFamily="18" charset="0"/>
                                </a:rPr>
                              </m:ctrlPr>
                            </m:accPr>
                            <m:e>
                              <m:r>
                                <a:rPr lang="zh-TW" altLang="en-US" sz="2800" i="1">
                                  <a:solidFill>
                                    <a:schemeClr val="bg1"/>
                                  </a:solidFill>
                                  <a:latin typeface="Cambria Math" panose="02040503050406030204" pitchFamily="18" charset="0"/>
                                </a:rPr>
                                <m:t>𝜃</m:t>
                              </m:r>
                            </m:e>
                          </m:acc>
                        </m:e>
                        <m:sub>
                          <m:acc>
                            <m:accPr>
                              <m:chr m:val="̃"/>
                              <m:ctrlPr>
                                <a:rPr lang="zh-TW" altLang="en-US" sz="2800" i="1">
                                  <a:solidFill>
                                    <a:schemeClr val="bg1"/>
                                  </a:solidFill>
                                  <a:latin typeface="Cambria Math" panose="02040503050406030204" pitchFamily="18" charset="0"/>
                                </a:rPr>
                              </m:ctrlPr>
                            </m:accPr>
                            <m:e>
                              <m:r>
                                <a:rPr lang="zh-TW" altLang="en-US" sz="2800" i="1">
                                  <a:solidFill>
                                    <a:schemeClr val="bg1"/>
                                  </a:solidFill>
                                  <a:latin typeface="Cambria Math" panose="02040503050406030204" pitchFamily="18" charset="0"/>
                                </a:rPr>
                                <m:t>𝑛</m:t>
                              </m:r>
                            </m:e>
                          </m:acc>
                          <m:r>
                            <a:rPr lang="zh-TW" altLang="en-US" sz="2800" i="0">
                              <a:solidFill>
                                <a:schemeClr val="bg1"/>
                              </a:solidFill>
                              <a:latin typeface="Cambria Math" panose="02040503050406030204" pitchFamily="18" charset="0"/>
                            </a:rPr>
                            <m:t>,</m:t>
                          </m:r>
                          <m:acc>
                            <m:accPr>
                              <m:chr m:val="̃"/>
                              <m:ctrlPr>
                                <a:rPr lang="zh-TW" altLang="en-US" sz="2800" i="1">
                                  <a:solidFill>
                                    <a:schemeClr val="bg1"/>
                                  </a:solidFill>
                                  <a:latin typeface="Cambria Math" panose="02040503050406030204" pitchFamily="18" charset="0"/>
                                </a:rPr>
                              </m:ctrlPr>
                            </m:accPr>
                            <m:e>
                              <m:r>
                                <a:rPr lang="zh-TW" altLang="en-US" sz="2800" i="1">
                                  <a:solidFill>
                                    <a:schemeClr val="bg1"/>
                                  </a:solidFill>
                                  <a:latin typeface="Cambria Math" panose="02040503050406030204" pitchFamily="18" charset="0"/>
                                </a:rPr>
                                <m:t>𝑚</m:t>
                              </m:r>
                            </m:e>
                          </m:acc>
                          <m:r>
                            <a:rPr lang="zh-TW" altLang="en-US" sz="2800" i="0">
                              <a:solidFill>
                                <a:schemeClr val="bg1"/>
                              </a:solidFill>
                              <a:latin typeface="Cambria Math" panose="02040503050406030204" pitchFamily="18" charset="0"/>
                            </a:rPr>
                            <m:t>,</m:t>
                          </m:r>
                          <m:acc>
                            <m:accPr>
                              <m:chr m:val="̃"/>
                              <m:ctrlPr>
                                <a:rPr lang="zh-TW" altLang="en-US" sz="2800" i="1">
                                  <a:solidFill>
                                    <a:schemeClr val="bg1"/>
                                  </a:solidFill>
                                  <a:latin typeface="Cambria Math" panose="02040503050406030204" pitchFamily="18" charset="0"/>
                                </a:rPr>
                              </m:ctrlPr>
                            </m:accPr>
                            <m:e>
                              <m:r>
                                <a:rPr lang="zh-TW" altLang="en-US" sz="2800" i="1">
                                  <a:solidFill>
                                    <a:schemeClr val="bg1"/>
                                  </a:solidFill>
                                  <a:latin typeface="Cambria Math" panose="02040503050406030204" pitchFamily="18" charset="0"/>
                                </a:rPr>
                                <m:t>𝑘</m:t>
                              </m:r>
                            </m:e>
                          </m:acc>
                          <m:r>
                            <a:rPr lang="zh-TW" altLang="en-US" sz="2800" i="0">
                              <a:solidFill>
                                <a:schemeClr val="bg1"/>
                              </a:solidFill>
                              <a:latin typeface="Cambria Math" panose="02040503050406030204" pitchFamily="18" charset="0"/>
                            </a:rPr>
                            <m:t>,</m:t>
                          </m:r>
                          <m:r>
                            <a:rPr lang="zh-TW" altLang="en-US" sz="2800" i="1">
                              <a:solidFill>
                                <a:schemeClr val="bg1"/>
                              </a:solidFill>
                              <a:latin typeface="Cambria Math" panose="02040503050406030204" pitchFamily="18" charset="0"/>
                            </a:rPr>
                            <m:t>𝑝</m:t>
                          </m:r>
                        </m:sub>
                      </m:sSub>
                    </m:oMath>
                  </m:oMathPara>
                </a14:m>
                <a:endParaRPr lang="zh-TW" altLang="en-US" sz="2000" dirty="0">
                  <a:solidFill>
                    <a:schemeClr val="bg1"/>
                  </a:solidFill>
                </a:endParaRPr>
              </a:p>
            </p:txBody>
          </p:sp>
        </mc:Choice>
        <mc:Fallback xmlns="">
          <p:sp>
            <p:nvSpPr>
              <p:cNvPr id="17" name="矩形 16">
                <a:extLst>
                  <a:ext uri="{FF2B5EF4-FFF2-40B4-BE49-F238E27FC236}">
                    <a16:creationId xmlns:a16="http://schemas.microsoft.com/office/drawing/2014/main" id="{017A849A-4452-4DDA-9129-897A08443C3E}"/>
                  </a:ext>
                </a:extLst>
              </p:cNvPr>
              <p:cNvSpPr>
                <a:spLocks noRot="1" noChangeAspect="1" noMove="1" noResize="1" noEditPoints="1" noAdjustHandles="1" noChangeArrowheads="1" noChangeShapeType="1" noTextEdit="1"/>
              </p:cNvSpPr>
              <p:nvPr/>
            </p:nvSpPr>
            <p:spPr>
              <a:xfrm>
                <a:off x="8022515" y="5163587"/>
                <a:ext cx="2480035" cy="602024"/>
              </a:xfrm>
              <a:prstGeom prst="rect">
                <a:avLst/>
              </a:prstGeom>
              <a:blipFill>
                <a:blip r:embed="rId12"/>
                <a:stretch>
                  <a:fillRect/>
                </a:stretch>
              </a:blipFill>
              <a:ln>
                <a:solidFill>
                  <a:schemeClr val="bg1"/>
                </a:solidFill>
                <a:prstDash val="lgDash"/>
              </a:ln>
            </p:spPr>
            <p:txBody>
              <a:bodyPr/>
              <a:lstStyle/>
              <a:p>
                <a:r>
                  <a:rPr lang="zh-TW" altLang="en-US">
                    <a:noFill/>
                  </a:rPr>
                  <a:t> </a:t>
                </a:r>
              </a:p>
            </p:txBody>
          </p:sp>
        </mc:Fallback>
      </mc:AlternateContent>
    </p:spTree>
    <p:extLst>
      <p:ext uri="{BB962C8B-B14F-4D97-AF65-F5344CB8AC3E}">
        <p14:creationId xmlns:p14="http://schemas.microsoft.com/office/powerpoint/2010/main" val="12662276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2">
            <a:extLst>
              <a:ext uri="{FF2B5EF4-FFF2-40B4-BE49-F238E27FC236}">
                <a16:creationId xmlns:a16="http://schemas.microsoft.com/office/drawing/2014/main" id="{C6AD5501-D743-494B-AC11-7AE216AA9047}"/>
              </a:ext>
            </a:extLst>
          </p:cNvPr>
          <p:cNvPicPr>
            <a:picLocks noChangeAspect="1"/>
          </p:cNvPicPr>
          <p:nvPr/>
        </p:nvPicPr>
        <p:blipFill>
          <a:blip r:embed="rId3"/>
          <a:stretch>
            <a:fillRect/>
          </a:stretch>
        </p:blipFill>
        <p:spPr>
          <a:xfrm>
            <a:off x="970489" y="904644"/>
            <a:ext cx="866752" cy="1505411"/>
          </a:xfrm>
          <a:prstGeom prst="rect">
            <a:avLst/>
          </a:prstGeom>
        </p:spPr>
      </p:pic>
      <p:sp>
        <p:nvSpPr>
          <p:cNvPr id="8" name="文本框 3">
            <a:extLst>
              <a:ext uri="{FF2B5EF4-FFF2-40B4-BE49-F238E27FC236}">
                <a16:creationId xmlns:a16="http://schemas.microsoft.com/office/drawing/2014/main" id="{E3B597D8-1C31-4BCC-AC54-FD56AABCC99F}"/>
              </a:ext>
            </a:extLst>
          </p:cNvPr>
          <p:cNvSpPr txBox="1"/>
          <p:nvPr/>
        </p:nvSpPr>
        <p:spPr>
          <a:xfrm rot="210347">
            <a:off x="3171946" y="870480"/>
            <a:ext cx="2822881" cy="646331"/>
          </a:xfrm>
          <a:prstGeom prst="rect">
            <a:avLst/>
          </a:prstGeom>
          <a:noFill/>
        </p:spPr>
        <p:txBody>
          <a:bodyPr wrap="square" rtlCol="0">
            <a:spAutoFit/>
          </a:bodyPr>
          <a:lstStyle/>
          <a:p>
            <a:r>
              <a:rPr lang="zh-TW" altLang="en-US" sz="3600" b="1" dirty="0">
                <a:solidFill>
                  <a:srgbClr val="FFFF99"/>
                </a:solidFill>
                <a:latin typeface="SentyTEA 新蒂下午茶体" panose="03000600000000000000" pitchFamily="66" charset="-120"/>
                <a:ea typeface="SentyTEA 新蒂下午茶体" panose="03000600000000000000" pitchFamily="66" charset="-120"/>
              </a:rPr>
              <a:t>去除直流分量</a:t>
            </a:r>
          </a:p>
        </p:txBody>
      </p:sp>
      <p:pic>
        <p:nvPicPr>
          <p:cNvPr id="5" name="图片 1">
            <a:extLst>
              <a:ext uri="{FF2B5EF4-FFF2-40B4-BE49-F238E27FC236}">
                <a16:creationId xmlns:a16="http://schemas.microsoft.com/office/drawing/2014/main" id="{6DA6C1A7-65E6-4F8B-B3EE-970D60B38ECE}"/>
              </a:ext>
            </a:extLst>
          </p:cNvPr>
          <p:cNvPicPr>
            <a:picLocks noChangeAspect="1"/>
          </p:cNvPicPr>
          <p:nvPr/>
        </p:nvPicPr>
        <p:blipFill>
          <a:blip r:embed="rId4"/>
          <a:stretch>
            <a:fillRect/>
          </a:stretch>
        </p:blipFill>
        <p:spPr>
          <a:xfrm>
            <a:off x="1837242" y="729942"/>
            <a:ext cx="4486555" cy="927407"/>
          </a:xfrm>
          <a:prstGeom prst="rect">
            <a:avLst/>
          </a:prstGeom>
        </p:spPr>
      </p:pic>
      <p:sp>
        <p:nvSpPr>
          <p:cNvPr id="4" name="矩形 3">
            <a:extLst>
              <a:ext uri="{FF2B5EF4-FFF2-40B4-BE49-F238E27FC236}">
                <a16:creationId xmlns:a16="http://schemas.microsoft.com/office/drawing/2014/main" id="{F3F208FB-5561-4A3F-93C7-A54723ACAF36}"/>
              </a:ext>
            </a:extLst>
          </p:cNvPr>
          <p:cNvSpPr/>
          <p:nvPr/>
        </p:nvSpPr>
        <p:spPr>
          <a:xfrm>
            <a:off x="1130986" y="2935435"/>
            <a:ext cx="4804595" cy="2344103"/>
          </a:xfrm>
          <a:prstGeom prst="rect">
            <a:avLst/>
          </a:prstGeom>
        </p:spPr>
        <p:txBody>
          <a:bodyPr wrap="square">
            <a:spAutoFit/>
          </a:bodyPr>
          <a:lstStyle/>
          <a:p>
            <a:pPr>
              <a:lnSpc>
                <a:spcPct val="150000"/>
              </a:lnSpc>
            </a:pPr>
            <a:r>
              <a:rPr lang="zh-TW" altLang="zh-TW" sz="2000" dirty="0">
                <a:solidFill>
                  <a:schemeClr val="bg1"/>
                </a:solidFill>
                <a:latin typeface="微軟正黑體" panose="020B0604030504040204" pitchFamily="34" charset="-120"/>
                <a:ea typeface="微軟正黑體" panose="020B0604030504040204" pitchFamily="34" charset="-120"/>
              </a:rPr>
              <a:t>若是未去除直流分量的頻譜</a:t>
            </a:r>
            <a:endParaRPr lang="en-US" altLang="zh-TW" sz="2000"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zh-TW" sz="2000" dirty="0">
                <a:solidFill>
                  <a:schemeClr val="bg1"/>
                </a:solidFill>
                <a:latin typeface="微軟正黑體" panose="020B0604030504040204" pitchFamily="34" charset="-120"/>
                <a:ea typeface="微軟正黑體" panose="020B0604030504040204" pitchFamily="34" charset="-120"/>
              </a:rPr>
              <a:t>只有在頻率為</a:t>
            </a:r>
            <a:r>
              <a:rPr lang="zh-TW" altLang="en-US" sz="2000" dirty="0">
                <a:solidFill>
                  <a:schemeClr val="bg1"/>
                </a:solidFill>
                <a:latin typeface="微軟正黑體" panose="020B0604030504040204" pitchFamily="34" charset="-120"/>
                <a:ea typeface="微軟正黑體" panose="020B0604030504040204" pitchFamily="34" charset="-120"/>
              </a:rPr>
              <a:t> </a:t>
            </a:r>
            <a:r>
              <a:rPr lang="en-US" altLang="zh-TW" sz="2000" dirty="0">
                <a:solidFill>
                  <a:schemeClr val="bg1"/>
                </a:solidFill>
                <a:latin typeface="微軟正黑體" panose="020B0604030504040204" pitchFamily="34" charset="-120"/>
                <a:ea typeface="微軟正黑體" panose="020B0604030504040204" pitchFamily="34" charset="-120"/>
              </a:rPr>
              <a:t>0</a:t>
            </a:r>
            <a:r>
              <a:rPr lang="zh-TW" altLang="en-US" sz="2000" dirty="0">
                <a:solidFill>
                  <a:schemeClr val="bg1"/>
                </a:solidFill>
                <a:latin typeface="微軟正黑體" panose="020B0604030504040204" pitchFamily="34" charset="-120"/>
                <a:ea typeface="微軟正黑體" panose="020B0604030504040204" pitchFamily="34" charset="-120"/>
              </a:rPr>
              <a:t> </a:t>
            </a:r>
            <a:r>
              <a:rPr lang="zh-TW" altLang="zh-TW" sz="2000" dirty="0">
                <a:solidFill>
                  <a:schemeClr val="bg1"/>
                </a:solidFill>
                <a:latin typeface="微軟正黑體" panose="020B0604030504040204" pitchFamily="34" charset="-120"/>
                <a:ea typeface="微軟正黑體" panose="020B0604030504040204" pitchFamily="34" charset="-120"/>
              </a:rPr>
              <a:t>處有幅度</a:t>
            </a:r>
            <a:endParaRPr lang="en-US" altLang="zh-TW" sz="2000" dirty="0">
              <a:solidFill>
                <a:schemeClr val="bg1"/>
              </a:solidFill>
              <a:latin typeface="微軟正黑體" panose="020B0604030504040204" pitchFamily="34" charset="-120"/>
              <a:ea typeface="微軟正黑體" panose="020B0604030504040204" pitchFamily="34" charset="-120"/>
            </a:endParaRPr>
          </a:p>
          <a:p>
            <a:pPr>
              <a:lnSpc>
                <a:spcPct val="150000"/>
              </a:lnSpc>
            </a:pPr>
            <a:endParaRPr lang="en-US" altLang="zh-TW" sz="2000"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2000" dirty="0">
                <a:solidFill>
                  <a:schemeClr val="bg1"/>
                </a:solidFill>
                <a:latin typeface="微軟正黑體" panose="020B0604030504040204" pitchFamily="34" charset="-120"/>
                <a:ea typeface="微軟正黑體" panose="020B0604030504040204" pitchFamily="34" charset="-120"/>
              </a:rPr>
              <a:t>去除直流分量僅會改變訊號的相對幅度</a:t>
            </a:r>
            <a:endParaRPr lang="en-US" altLang="zh-TW" sz="2000"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2000" dirty="0">
                <a:solidFill>
                  <a:schemeClr val="bg1"/>
                </a:solidFill>
                <a:latin typeface="微軟正黑體" panose="020B0604030504040204" pitchFamily="34" charset="-120"/>
                <a:ea typeface="微軟正黑體" panose="020B0604030504040204" pitchFamily="34" charset="-120"/>
              </a:rPr>
              <a:t>不影響 </a:t>
            </a:r>
            <a:r>
              <a:rPr lang="en-US" altLang="zh-TW" sz="2000" dirty="0">
                <a:solidFill>
                  <a:schemeClr val="bg1"/>
                </a:solidFill>
                <a:latin typeface="微軟正黑體" panose="020B0604030504040204" pitchFamily="34" charset="-120"/>
                <a:ea typeface="微軟正黑體" panose="020B0604030504040204" pitchFamily="34" charset="-120"/>
              </a:rPr>
              <a:t>CSI</a:t>
            </a:r>
            <a:r>
              <a:rPr lang="zh-TW" altLang="en-US" sz="2000" dirty="0">
                <a:solidFill>
                  <a:schemeClr val="bg1"/>
                </a:solidFill>
                <a:latin typeface="微軟正黑體" panose="020B0604030504040204" pitchFamily="34" charset="-120"/>
                <a:ea typeface="微軟正黑體" panose="020B0604030504040204" pitchFamily="34" charset="-120"/>
              </a:rPr>
              <a:t> 在頻譜上的頻率主成分</a:t>
            </a:r>
          </a:p>
        </p:txBody>
      </p:sp>
      <p:grpSp>
        <p:nvGrpSpPr>
          <p:cNvPr id="10" name="群組 9">
            <a:extLst>
              <a:ext uri="{FF2B5EF4-FFF2-40B4-BE49-F238E27FC236}">
                <a16:creationId xmlns:a16="http://schemas.microsoft.com/office/drawing/2014/main" id="{BA86A120-A3FB-40C1-AE26-C4BDED0961B3}"/>
              </a:ext>
            </a:extLst>
          </p:cNvPr>
          <p:cNvGrpSpPr/>
          <p:nvPr/>
        </p:nvGrpSpPr>
        <p:grpSpPr>
          <a:xfrm>
            <a:off x="6256420" y="1828799"/>
            <a:ext cx="4610502" cy="3666639"/>
            <a:chOff x="6222048" y="1910133"/>
            <a:chExt cx="4742985" cy="3852016"/>
          </a:xfrm>
        </p:grpSpPr>
        <p:pic>
          <p:nvPicPr>
            <p:cNvPr id="7" name="圖片 6">
              <a:extLst>
                <a:ext uri="{FF2B5EF4-FFF2-40B4-BE49-F238E27FC236}">
                  <a16:creationId xmlns:a16="http://schemas.microsoft.com/office/drawing/2014/main" id="{5EBA2E3E-41B2-4007-A8F4-18B05C0766A5}"/>
                </a:ext>
              </a:extLst>
            </p:cNvPr>
            <p:cNvPicPr>
              <a:picLocks noChangeAspect="1"/>
            </p:cNvPicPr>
            <p:nvPr/>
          </p:nvPicPr>
          <p:blipFill rotWithShape="1">
            <a:blip r:embed="rId5">
              <a:extLst>
                <a:ext uri="{28A0092B-C50C-407E-A947-70E740481C1C}">
                  <a14:useLocalDpi xmlns:a14="http://schemas.microsoft.com/office/drawing/2010/main" val="0"/>
                </a:ext>
              </a:extLst>
            </a:blip>
            <a:srcRect l="4128" t="410" r="4474"/>
            <a:stretch/>
          </p:blipFill>
          <p:spPr>
            <a:xfrm>
              <a:off x="6222048" y="1910133"/>
              <a:ext cx="4742985" cy="38520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圖片 8">
              <a:extLst>
                <a:ext uri="{FF2B5EF4-FFF2-40B4-BE49-F238E27FC236}">
                  <a16:creationId xmlns:a16="http://schemas.microsoft.com/office/drawing/2014/main" id="{5C1FDE1E-626B-48D9-AA1D-AC1613E722D9}"/>
                </a:ext>
              </a:extLst>
            </p:cNvPr>
            <p:cNvPicPr>
              <a:picLocks noChangeAspect="1"/>
            </p:cNvPicPr>
            <p:nvPr/>
          </p:nvPicPr>
          <p:blipFill rotWithShape="1">
            <a:blip r:embed="rId5">
              <a:extLst>
                <a:ext uri="{28A0092B-C50C-407E-A947-70E740481C1C}">
                  <a14:useLocalDpi xmlns:a14="http://schemas.microsoft.com/office/drawing/2010/main" val="0"/>
                </a:ext>
              </a:extLst>
            </a:blip>
            <a:srcRect l="4128" t="93691" r="74440"/>
            <a:stretch/>
          </p:blipFill>
          <p:spPr>
            <a:xfrm>
              <a:off x="8152449" y="1910133"/>
              <a:ext cx="1112202" cy="2439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11" name="橢圓 10">
            <a:extLst>
              <a:ext uri="{FF2B5EF4-FFF2-40B4-BE49-F238E27FC236}">
                <a16:creationId xmlns:a16="http://schemas.microsoft.com/office/drawing/2014/main" id="{B7AD4193-C85F-488E-B8CC-557877C1A72A}"/>
              </a:ext>
            </a:extLst>
          </p:cNvPr>
          <p:cNvSpPr/>
          <p:nvPr/>
        </p:nvSpPr>
        <p:spPr>
          <a:xfrm>
            <a:off x="6684522" y="2033961"/>
            <a:ext cx="490888" cy="27900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1991132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2">
            <a:extLst>
              <a:ext uri="{FF2B5EF4-FFF2-40B4-BE49-F238E27FC236}">
                <a16:creationId xmlns:a16="http://schemas.microsoft.com/office/drawing/2014/main" id="{C6AD5501-D743-494B-AC11-7AE216AA9047}"/>
              </a:ext>
            </a:extLst>
          </p:cNvPr>
          <p:cNvPicPr>
            <a:picLocks noChangeAspect="1"/>
          </p:cNvPicPr>
          <p:nvPr/>
        </p:nvPicPr>
        <p:blipFill>
          <a:blip r:embed="rId3"/>
          <a:stretch>
            <a:fillRect/>
          </a:stretch>
        </p:blipFill>
        <p:spPr>
          <a:xfrm>
            <a:off x="970489" y="904644"/>
            <a:ext cx="866752" cy="1505411"/>
          </a:xfrm>
          <a:prstGeom prst="rect">
            <a:avLst/>
          </a:prstGeom>
        </p:spPr>
      </p:pic>
      <p:sp>
        <p:nvSpPr>
          <p:cNvPr id="8" name="文本框 3">
            <a:extLst>
              <a:ext uri="{FF2B5EF4-FFF2-40B4-BE49-F238E27FC236}">
                <a16:creationId xmlns:a16="http://schemas.microsoft.com/office/drawing/2014/main" id="{E3B597D8-1C31-4BCC-AC54-FD56AABCC99F}"/>
              </a:ext>
            </a:extLst>
          </p:cNvPr>
          <p:cNvSpPr txBox="1"/>
          <p:nvPr/>
        </p:nvSpPr>
        <p:spPr>
          <a:xfrm rot="120000">
            <a:off x="2841972" y="973657"/>
            <a:ext cx="3762693" cy="553998"/>
          </a:xfrm>
          <a:prstGeom prst="rect">
            <a:avLst/>
          </a:prstGeom>
          <a:noFill/>
        </p:spPr>
        <p:txBody>
          <a:bodyPr wrap="square" rtlCol="0">
            <a:spAutoFit/>
          </a:bodyPr>
          <a:lstStyle/>
          <a:p>
            <a:r>
              <a:rPr lang="en-US" altLang="zh-TW" sz="3000" b="1" dirty="0">
                <a:solidFill>
                  <a:srgbClr val="FFFF99"/>
                </a:solidFill>
                <a:latin typeface="Segoe Print" panose="02000600000000000000" pitchFamily="2" charset="0"/>
                <a:ea typeface="SentyTEA 新蒂下午茶体" panose="03000600000000000000" pitchFamily="66" charset="-120"/>
              </a:rPr>
              <a:t>Butterworth</a:t>
            </a:r>
            <a:r>
              <a:rPr lang="zh-TW" altLang="en-US" sz="3000" b="1" dirty="0">
                <a:solidFill>
                  <a:srgbClr val="FFFF99"/>
                </a:solidFill>
                <a:latin typeface="Segoe Print" panose="02000600000000000000" pitchFamily="2" charset="0"/>
                <a:ea typeface="SentyTEA 新蒂下午茶体" panose="03000600000000000000" pitchFamily="66" charset="-120"/>
              </a:rPr>
              <a:t> </a:t>
            </a:r>
            <a:r>
              <a:rPr lang="en-US" altLang="zh-TW" sz="3000" b="1" dirty="0">
                <a:solidFill>
                  <a:srgbClr val="FFFF99"/>
                </a:solidFill>
                <a:latin typeface="Segoe Print" panose="02000600000000000000" pitchFamily="2" charset="0"/>
                <a:ea typeface="SentyTEA 新蒂下午茶体" panose="03000600000000000000" pitchFamily="66" charset="-120"/>
              </a:rPr>
              <a:t>Filter</a:t>
            </a:r>
            <a:endParaRPr lang="zh-TW" altLang="en-US" sz="3000" b="1" dirty="0">
              <a:solidFill>
                <a:srgbClr val="FFFF99"/>
              </a:solidFill>
              <a:latin typeface="Segoe Print" panose="02000600000000000000" pitchFamily="2" charset="0"/>
              <a:ea typeface="SentyTEA 新蒂下午茶体" panose="03000600000000000000" pitchFamily="66" charset="-120"/>
            </a:endParaRPr>
          </a:p>
        </p:txBody>
      </p:sp>
      <p:pic>
        <p:nvPicPr>
          <p:cNvPr id="5" name="图片 1">
            <a:extLst>
              <a:ext uri="{FF2B5EF4-FFF2-40B4-BE49-F238E27FC236}">
                <a16:creationId xmlns:a16="http://schemas.microsoft.com/office/drawing/2014/main" id="{6DA6C1A7-65E6-4F8B-B3EE-970D60B38ECE}"/>
              </a:ext>
            </a:extLst>
          </p:cNvPr>
          <p:cNvPicPr>
            <a:picLocks noChangeAspect="1"/>
          </p:cNvPicPr>
          <p:nvPr/>
        </p:nvPicPr>
        <p:blipFill>
          <a:blip r:embed="rId4"/>
          <a:stretch>
            <a:fillRect/>
          </a:stretch>
        </p:blipFill>
        <p:spPr>
          <a:xfrm>
            <a:off x="1837243" y="729942"/>
            <a:ext cx="4909245" cy="927407"/>
          </a:xfrm>
          <a:prstGeom prst="rect">
            <a:avLst/>
          </a:prstGeom>
        </p:spPr>
      </p:pic>
      <p:pic>
        <p:nvPicPr>
          <p:cNvPr id="7" name="圖片 6">
            <a:extLst>
              <a:ext uri="{FF2B5EF4-FFF2-40B4-BE49-F238E27FC236}">
                <a16:creationId xmlns:a16="http://schemas.microsoft.com/office/drawing/2014/main" id="{20EEBCCF-2371-4BAA-A90D-CE5C25C7C809}"/>
              </a:ext>
            </a:extLst>
          </p:cNvPr>
          <p:cNvPicPr>
            <a:picLocks noChangeAspect="1"/>
          </p:cNvPicPr>
          <p:nvPr/>
        </p:nvPicPr>
        <p:blipFill>
          <a:blip r:embed="rId5"/>
          <a:stretch>
            <a:fillRect/>
          </a:stretch>
        </p:blipFill>
        <p:spPr>
          <a:xfrm>
            <a:off x="6478596" y="2584757"/>
            <a:ext cx="4909245" cy="34016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FC76715C-8965-44EB-B3AA-316B141737CC}"/>
                  </a:ext>
                </a:extLst>
              </p:cNvPr>
              <p:cNvSpPr/>
              <p:nvPr/>
            </p:nvSpPr>
            <p:spPr>
              <a:xfrm>
                <a:off x="960273" y="2584757"/>
                <a:ext cx="5518323" cy="3267433"/>
              </a:xfrm>
              <a:prstGeom prst="rect">
                <a:avLst/>
              </a:prstGeom>
            </p:spPr>
            <p:txBody>
              <a:bodyPr wrap="square">
                <a:spAutoFit/>
              </a:bodyPr>
              <a:lstStyle/>
              <a:p>
                <a:pPr algn="just">
                  <a:lnSpc>
                    <a:spcPct val="150000"/>
                  </a:lnSpc>
                </a:pPr>
                <a:r>
                  <a:rPr lang="zh-TW" altLang="zh-TW" sz="2000" dirty="0">
                    <a:solidFill>
                      <a:schemeClr val="bg1"/>
                    </a:solidFill>
                    <a:latin typeface="微軟正黑體" panose="020B0604030504040204" pitchFamily="34" charset="-120"/>
                    <a:ea typeface="微軟正黑體" panose="020B0604030504040204" pitchFamily="34" charset="-120"/>
                    <a:cs typeface="Arial" panose="020B0604020202020204" pitchFamily="34" charset="0"/>
                  </a:rPr>
                  <a:t>人的呼吸頻率大約每分鐘</a:t>
                </a:r>
                <a:r>
                  <a:rPr lang="en-US" altLang="zh-TW" sz="2000" dirty="0">
                    <a:solidFill>
                      <a:schemeClr val="bg1"/>
                    </a:solidFill>
                    <a:latin typeface="微軟正黑體" panose="020B0604030504040204" pitchFamily="34" charset="-120"/>
                    <a:ea typeface="微軟正黑體" panose="020B0604030504040204" pitchFamily="34" charset="-120"/>
                    <a:cs typeface="Arial" panose="020B0604020202020204" pitchFamily="34" charset="0"/>
                  </a:rPr>
                  <a:t>10</a:t>
                </a:r>
                <a:r>
                  <a:rPr lang="zh-TW" altLang="zh-TW" sz="2000" dirty="0">
                    <a:solidFill>
                      <a:schemeClr val="bg1"/>
                    </a:solidFill>
                    <a:latin typeface="微軟正黑體" panose="020B0604030504040204" pitchFamily="34" charset="-120"/>
                    <a:ea typeface="微軟正黑體" panose="020B0604030504040204" pitchFamily="34" charset="-120"/>
                    <a:cs typeface="Arial" panose="020B0604020202020204" pitchFamily="34" charset="0"/>
                  </a:rPr>
                  <a:t>到</a:t>
                </a:r>
                <a:r>
                  <a:rPr lang="en-US" altLang="zh-TW" sz="2000" dirty="0">
                    <a:solidFill>
                      <a:schemeClr val="bg1"/>
                    </a:solidFill>
                    <a:latin typeface="微軟正黑體" panose="020B0604030504040204" pitchFamily="34" charset="-120"/>
                    <a:ea typeface="微軟正黑體" panose="020B0604030504040204" pitchFamily="34" charset="-120"/>
                    <a:cs typeface="Arial" panose="020B0604020202020204" pitchFamily="34" charset="0"/>
                  </a:rPr>
                  <a:t>37</a:t>
                </a:r>
                <a:r>
                  <a:rPr lang="zh-TW" altLang="zh-TW" sz="2000" dirty="0">
                    <a:solidFill>
                      <a:schemeClr val="bg1"/>
                    </a:solidFill>
                    <a:latin typeface="微軟正黑體" panose="020B0604030504040204" pitchFamily="34" charset="-120"/>
                    <a:ea typeface="微軟正黑體" panose="020B0604030504040204" pitchFamily="34" charset="-120"/>
                    <a:cs typeface="Arial" panose="020B0604020202020204" pitchFamily="34" charset="0"/>
                  </a:rPr>
                  <a:t>下</a:t>
                </a:r>
                <a:endParaRPr lang="en-US" altLang="zh-TW" sz="2000" dirty="0">
                  <a:solidFill>
                    <a:schemeClr val="bg1"/>
                  </a:solidFill>
                  <a:latin typeface="微軟正黑體" panose="020B0604030504040204" pitchFamily="34" charset="-120"/>
                  <a:ea typeface="微軟正黑體" panose="020B0604030504040204" pitchFamily="34" charset="-120"/>
                  <a:cs typeface="Arial" panose="020B0604020202020204" pitchFamily="34" charset="0"/>
                </a:endParaRPr>
              </a:p>
              <a:p>
                <a:pPr algn="just">
                  <a:lnSpc>
                    <a:spcPct val="150000"/>
                  </a:lnSpc>
                </a:pPr>
                <a:r>
                  <a:rPr lang="zh-TW" altLang="zh-TW" sz="2000" dirty="0">
                    <a:solidFill>
                      <a:schemeClr val="bg1"/>
                    </a:solidFill>
                    <a:latin typeface="微軟正黑體" panose="020B0604030504040204" pitchFamily="34" charset="-120"/>
                    <a:ea typeface="微軟正黑體" panose="020B0604030504040204" pitchFamily="34" charset="-120"/>
                    <a:cs typeface="Arial" panose="020B0604020202020204" pitchFamily="34" charset="0"/>
                  </a:rPr>
                  <a:t>帶通濾波器的截止頻率設置在</a:t>
                </a:r>
                <a:r>
                  <a:rPr lang="zh-TW" altLang="en-US" sz="2000" dirty="0">
                    <a:solidFill>
                      <a:schemeClr val="bg1"/>
                    </a:solidFill>
                    <a:latin typeface="微軟正黑體" panose="020B0604030504040204" pitchFamily="34" charset="-120"/>
                    <a:ea typeface="微軟正黑體" panose="020B0604030504040204" pitchFamily="34" charset="-120"/>
                    <a:cs typeface="Arial" panose="020B0604020202020204" pitchFamily="34" charset="0"/>
                  </a:rPr>
                  <a:t> </a:t>
                </a:r>
                <a:r>
                  <a:rPr lang="en-US" altLang="zh-TW" sz="2000" b="1" dirty="0">
                    <a:solidFill>
                      <a:srgbClr val="FFFF99"/>
                    </a:solidFill>
                    <a:latin typeface="微軟正黑體" panose="020B0604030504040204" pitchFamily="34" charset="-120"/>
                    <a:ea typeface="微軟正黑體" panose="020B0604030504040204" pitchFamily="34" charset="-120"/>
                    <a:cs typeface="Arial" panose="020B0604020202020204" pitchFamily="34" charset="0"/>
                  </a:rPr>
                  <a:t>0.16Hz ~ 0.6Hz</a:t>
                </a:r>
                <a:endParaRPr lang="en-US" altLang="zh-TW" sz="2000" b="1" dirty="0">
                  <a:solidFill>
                    <a:schemeClr val="bg1"/>
                  </a:solidFill>
                  <a:latin typeface="微軟正黑體" panose="020B0604030504040204" pitchFamily="34" charset="-120"/>
                  <a:ea typeface="微軟正黑體" panose="020B0604030504040204" pitchFamily="34" charset="-120"/>
                  <a:cs typeface="Arial" panose="020B0604020202020204" pitchFamily="34" charset="0"/>
                </a:endParaRPr>
              </a:p>
              <a:p>
                <a:pPr algn="just">
                  <a:lnSpc>
                    <a:spcPct val="150000"/>
                  </a:lnSpc>
                </a:pPr>
                <a:r>
                  <a:rPr lang="zh-TW" altLang="zh-TW" sz="2000" dirty="0">
                    <a:solidFill>
                      <a:schemeClr val="bg1"/>
                    </a:solidFill>
                    <a:effectLst/>
                    <a:latin typeface="微軟正黑體" panose="020B0604030504040204" pitchFamily="34" charset="-120"/>
                    <a:ea typeface="微軟正黑體" panose="020B0604030504040204" pitchFamily="34" charset="-120"/>
                    <a:cs typeface="Arial" panose="020B0604020202020204" pitchFamily="34" charset="0"/>
                  </a:rPr>
                  <a:t>以</a:t>
                </a:r>
                <a:r>
                  <a:rPr lang="zh-TW" altLang="zh-TW" sz="2000" dirty="0">
                    <a:solidFill>
                      <a:schemeClr val="bg1"/>
                    </a:solidFill>
                    <a:latin typeface="微軟正黑體" panose="020B0604030504040204" pitchFamily="34" charset="-120"/>
                    <a:ea typeface="微軟正黑體" panose="020B0604030504040204" pitchFamily="34" charset="-120"/>
                    <a:cs typeface="Arial" panose="020B0604020202020204" pitchFamily="34" charset="0"/>
                  </a:rPr>
                  <a:t>濾除其餘不必要的部分</a:t>
                </a:r>
                <a:endParaRPr lang="en-US" altLang="zh-TW" sz="2000" dirty="0">
                  <a:solidFill>
                    <a:schemeClr val="bg1"/>
                  </a:solidFill>
                  <a:latin typeface="微軟正黑體" panose="020B0604030504040204" pitchFamily="34" charset="-120"/>
                  <a:ea typeface="微軟正黑體" panose="020B0604030504040204" pitchFamily="34" charset="-120"/>
                  <a:cs typeface="Arial" panose="020B0604020202020204" pitchFamily="34" charset="0"/>
                </a:endParaRPr>
              </a:p>
              <a:p>
                <a:pPr algn="just">
                  <a:lnSpc>
                    <a:spcPct val="150000"/>
                  </a:lnSpc>
                </a:pPr>
                <a:endParaRPr lang="en-US" altLang="zh-TW" sz="2000" dirty="0">
                  <a:solidFill>
                    <a:schemeClr val="bg1"/>
                  </a:solidFill>
                  <a:latin typeface="微軟正黑體" panose="020B0604030504040204" pitchFamily="34" charset="-120"/>
                  <a:ea typeface="微軟正黑體" panose="020B0604030504040204" pitchFamily="34" charset="-120"/>
                  <a:cs typeface="Arial" panose="020B0604020202020204" pitchFamily="34" charset="0"/>
                </a:endParaRPr>
              </a:p>
              <a:p>
                <a:pPr algn="just">
                  <a:lnSpc>
                    <a:spcPct val="150000"/>
                  </a:lnSpc>
                </a:pPr>
                <a:r>
                  <a:rPr lang="zh-TW" altLang="en-US" sz="2000" dirty="0">
                    <a:solidFill>
                      <a:schemeClr val="bg1"/>
                    </a:solidFill>
                    <a:latin typeface="微軟正黑體" panose="020B0604030504040204" pitchFamily="34" charset="-120"/>
                    <a:ea typeface="微軟正黑體" panose="020B0604030504040204" pitchFamily="34" charset="-120"/>
                  </a:rPr>
                  <a:t>濾波器階數越高，越能有效擷取，</a:t>
                </a:r>
                <a:endParaRPr lang="en-US" altLang="zh-TW" sz="2000" dirty="0">
                  <a:solidFill>
                    <a:schemeClr val="bg1"/>
                  </a:solidFill>
                  <a:latin typeface="微軟正黑體" panose="020B0604030504040204" pitchFamily="34" charset="-120"/>
                  <a:ea typeface="微軟正黑體" panose="020B0604030504040204" pitchFamily="34" charset="-120"/>
                </a:endParaRPr>
              </a:p>
              <a:p>
                <a:pPr algn="just">
                  <a:lnSpc>
                    <a:spcPct val="150000"/>
                  </a:lnSpc>
                </a:pPr>
                <a:r>
                  <a:rPr lang="zh-TW" altLang="en-US" sz="2000" dirty="0">
                    <a:solidFill>
                      <a:schemeClr val="bg1"/>
                    </a:solidFill>
                    <a:latin typeface="微軟正黑體" panose="020B0604030504040204" pitchFamily="34" charset="-120"/>
                    <a:ea typeface="微軟正黑體" panose="020B0604030504040204" pitchFamily="34" charset="-120"/>
                  </a:rPr>
                  <a:t>若是太高也可能會導致訊號失真</a:t>
                </a:r>
                <a:endParaRPr lang="en-US" altLang="zh-TW" sz="2000" dirty="0">
                  <a:solidFill>
                    <a:schemeClr val="bg1"/>
                  </a:solidFill>
                  <a:latin typeface="微軟正黑體" panose="020B0604030504040204" pitchFamily="34" charset="-120"/>
                  <a:ea typeface="微軟正黑體" panose="020B0604030504040204" pitchFamily="34" charset="-120"/>
                </a:endParaRPr>
              </a:p>
              <a:p>
                <a:pPr algn="just">
                  <a:lnSpc>
                    <a:spcPct val="150000"/>
                  </a:lnSpc>
                </a:pPr>
                <a14:m>
                  <m:oMath xmlns:m="http://schemas.openxmlformats.org/officeDocument/2006/math">
                    <m:r>
                      <a:rPr lang="zh-TW" altLang="en-US" sz="2000" b="0" i="1">
                        <a:solidFill>
                          <a:schemeClr val="bg1"/>
                        </a:solidFill>
                        <a:latin typeface="Cambria Math" panose="02040503050406030204" pitchFamily="18" charset="0"/>
                        <a:ea typeface="微軟正黑體" panose="020B0604030504040204" pitchFamily="34" charset="-120"/>
                      </a:rPr>
                      <m:t>⇒</m:t>
                    </m:r>
                  </m:oMath>
                </a14:m>
                <a:r>
                  <a:rPr lang="zh-TW" altLang="en-US" sz="2000" dirty="0">
                    <a:solidFill>
                      <a:schemeClr val="bg1"/>
                    </a:solidFill>
                    <a:latin typeface="微軟正黑體" panose="020B0604030504040204" pitchFamily="34" charset="-120"/>
                    <a:ea typeface="微軟正黑體" panose="020B0604030504040204" pitchFamily="34" charset="-120"/>
                  </a:rPr>
                  <a:t> 濾波器階數</a:t>
                </a:r>
                <a:r>
                  <a:rPr lang="en-US" altLang="zh-TW" sz="2000" dirty="0">
                    <a:solidFill>
                      <a:schemeClr val="bg1"/>
                    </a:solidFill>
                    <a:latin typeface="微軟正黑體" panose="020B0604030504040204" pitchFamily="34" charset="-120"/>
                    <a:ea typeface="微軟正黑體" panose="020B0604030504040204" pitchFamily="34" charset="-120"/>
                  </a:rPr>
                  <a:t>6</a:t>
                </a:r>
                <a:r>
                  <a:rPr lang="zh-TW" altLang="en-US" sz="2000" dirty="0">
                    <a:solidFill>
                      <a:schemeClr val="bg1"/>
                    </a:solidFill>
                    <a:latin typeface="微軟正黑體" panose="020B0604030504040204" pitchFamily="34" charset="-120"/>
                    <a:ea typeface="微軟正黑體" panose="020B0604030504040204" pitchFamily="34" charset="-120"/>
                  </a:rPr>
                  <a:t>為最佳</a:t>
                </a:r>
              </a:p>
            </p:txBody>
          </p:sp>
        </mc:Choice>
        <mc:Fallback xmlns="">
          <p:sp>
            <p:nvSpPr>
              <p:cNvPr id="2" name="矩形 1">
                <a:extLst>
                  <a:ext uri="{FF2B5EF4-FFF2-40B4-BE49-F238E27FC236}">
                    <a16:creationId xmlns:a16="http://schemas.microsoft.com/office/drawing/2014/main" id="{FC76715C-8965-44EB-B3AA-316B141737CC}"/>
                  </a:ext>
                </a:extLst>
              </p:cNvPr>
              <p:cNvSpPr>
                <a:spLocks noRot="1" noChangeAspect="1" noMove="1" noResize="1" noEditPoints="1" noAdjustHandles="1" noChangeArrowheads="1" noChangeShapeType="1" noTextEdit="1"/>
              </p:cNvSpPr>
              <p:nvPr/>
            </p:nvSpPr>
            <p:spPr>
              <a:xfrm>
                <a:off x="960273" y="2584757"/>
                <a:ext cx="5518323" cy="3267433"/>
              </a:xfrm>
              <a:prstGeom prst="rect">
                <a:avLst/>
              </a:prstGeom>
              <a:blipFill>
                <a:blip r:embed="rId6"/>
                <a:stretch>
                  <a:fillRect l="-1215" b="-2425"/>
                </a:stretch>
              </a:blipFill>
            </p:spPr>
            <p:txBody>
              <a:bodyPr/>
              <a:lstStyle/>
              <a:p>
                <a:r>
                  <a:rPr lang="zh-TW" altLang="en-US">
                    <a:noFill/>
                  </a:rPr>
                  <a:t> </a:t>
                </a:r>
              </a:p>
            </p:txBody>
          </p:sp>
        </mc:Fallback>
      </mc:AlternateContent>
      <p:sp>
        <p:nvSpPr>
          <p:cNvPr id="9" name="文字方塊 8">
            <a:extLst>
              <a:ext uri="{FF2B5EF4-FFF2-40B4-BE49-F238E27FC236}">
                <a16:creationId xmlns:a16="http://schemas.microsoft.com/office/drawing/2014/main" id="{46D3D096-8AB3-47B4-88A2-B0DF112D9947}"/>
              </a:ext>
            </a:extLst>
          </p:cNvPr>
          <p:cNvSpPr txBox="1"/>
          <p:nvPr/>
        </p:nvSpPr>
        <p:spPr>
          <a:xfrm>
            <a:off x="8032971" y="2040723"/>
            <a:ext cx="2262158" cy="369332"/>
          </a:xfrm>
          <a:prstGeom prst="rect">
            <a:avLst/>
          </a:prstGeom>
          <a:solidFill>
            <a:schemeClr val="bg1"/>
          </a:solidFill>
        </p:spPr>
        <p:txBody>
          <a:bodyPr wrap="none" rtlCol="0">
            <a:spAutoFit/>
          </a:bodyPr>
          <a:lstStyle/>
          <a:p>
            <a:r>
              <a:rPr lang="zh-TW" altLang="en-US" b="1" dirty="0">
                <a:solidFill>
                  <a:srgbClr val="FF0000"/>
                </a:solidFill>
                <a:latin typeface="微軟正黑體" panose="020B0604030504040204" pitchFamily="34" charset="-120"/>
                <a:ea typeface="微軟正黑體" panose="020B0604030504040204" pitchFamily="34" charset="-120"/>
              </a:rPr>
              <a:t>濾波器階數擷取比較</a:t>
            </a:r>
          </a:p>
        </p:txBody>
      </p:sp>
    </p:spTree>
    <p:extLst>
      <p:ext uri="{BB962C8B-B14F-4D97-AF65-F5344CB8AC3E}">
        <p14:creationId xmlns:p14="http://schemas.microsoft.com/office/powerpoint/2010/main" val="13092009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2">
            <a:extLst>
              <a:ext uri="{FF2B5EF4-FFF2-40B4-BE49-F238E27FC236}">
                <a16:creationId xmlns:a16="http://schemas.microsoft.com/office/drawing/2014/main" id="{C6AD5501-D743-494B-AC11-7AE216AA9047}"/>
              </a:ext>
            </a:extLst>
          </p:cNvPr>
          <p:cNvPicPr>
            <a:picLocks noChangeAspect="1"/>
          </p:cNvPicPr>
          <p:nvPr/>
        </p:nvPicPr>
        <p:blipFill>
          <a:blip r:embed="rId3"/>
          <a:stretch>
            <a:fillRect/>
          </a:stretch>
        </p:blipFill>
        <p:spPr>
          <a:xfrm>
            <a:off x="970489" y="904644"/>
            <a:ext cx="866752" cy="1505411"/>
          </a:xfrm>
          <a:prstGeom prst="rect">
            <a:avLst/>
          </a:prstGeom>
        </p:spPr>
      </p:pic>
      <p:sp>
        <p:nvSpPr>
          <p:cNvPr id="8" name="文本框 3">
            <a:extLst>
              <a:ext uri="{FF2B5EF4-FFF2-40B4-BE49-F238E27FC236}">
                <a16:creationId xmlns:a16="http://schemas.microsoft.com/office/drawing/2014/main" id="{E3B597D8-1C31-4BCC-AC54-FD56AABCC99F}"/>
              </a:ext>
            </a:extLst>
          </p:cNvPr>
          <p:cNvSpPr txBox="1"/>
          <p:nvPr/>
        </p:nvSpPr>
        <p:spPr>
          <a:xfrm rot="586560">
            <a:off x="3013557" y="870480"/>
            <a:ext cx="1031239" cy="646331"/>
          </a:xfrm>
          <a:prstGeom prst="rect">
            <a:avLst/>
          </a:prstGeom>
          <a:noFill/>
        </p:spPr>
        <p:txBody>
          <a:bodyPr wrap="square" rtlCol="0">
            <a:spAutoFit/>
          </a:bodyPr>
          <a:lstStyle/>
          <a:p>
            <a:r>
              <a:rPr lang="en-US" altLang="zh-TW" sz="3600" b="1" dirty="0">
                <a:solidFill>
                  <a:srgbClr val="FFFF99"/>
                </a:solidFill>
                <a:latin typeface="Segoe Print" panose="02000600000000000000" pitchFamily="2" charset="0"/>
                <a:ea typeface="SentyTEA 新蒂下午茶体" panose="03000600000000000000" pitchFamily="66" charset="-120"/>
              </a:rPr>
              <a:t>FFT</a:t>
            </a:r>
            <a:endParaRPr lang="zh-TW" altLang="en-US" sz="3600" b="1" dirty="0">
              <a:solidFill>
                <a:srgbClr val="FFFF99"/>
              </a:solidFill>
              <a:latin typeface="Segoe Print" panose="02000600000000000000" pitchFamily="2" charset="0"/>
              <a:ea typeface="SentyTEA 新蒂下午茶体" panose="03000600000000000000" pitchFamily="66" charset="-120"/>
            </a:endParaRPr>
          </a:p>
        </p:txBody>
      </p:sp>
      <p:pic>
        <p:nvPicPr>
          <p:cNvPr id="5" name="图片 1">
            <a:extLst>
              <a:ext uri="{FF2B5EF4-FFF2-40B4-BE49-F238E27FC236}">
                <a16:creationId xmlns:a16="http://schemas.microsoft.com/office/drawing/2014/main" id="{6DA6C1A7-65E6-4F8B-B3EE-970D60B38ECE}"/>
              </a:ext>
            </a:extLst>
          </p:cNvPr>
          <p:cNvPicPr>
            <a:picLocks noChangeAspect="1"/>
          </p:cNvPicPr>
          <p:nvPr/>
        </p:nvPicPr>
        <p:blipFill>
          <a:blip r:embed="rId4"/>
          <a:stretch>
            <a:fillRect/>
          </a:stretch>
        </p:blipFill>
        <p:spPr>
          <a:xfrm>
            <a:off x="1837243" y="729942"/>
            <a:ext cx="2600003" cy="927407"/>
          </a:xfrm>
          <a:prstGeom prst="rect">
            <a:avLst/>
          </a:prstGeom>
        </p:spPr>
      </p:pic>
      <mc:AlternateContent xmlns:mc="http://schemas.openxmlformats.org/markup-compatibility/2006" xmlns:a14="http://schemas.microsoft.com/office/drawing/2010/main">
        <mc:Choice Requires="a14">
          <p:sp>
            <p:nvSpPr>
              <p:cNvPr id="7" name="內容版面配置區 2">
                <a:extLst>
                  <a:ext uri="{FF2B5EF4-FFF2-40B4-BE49-F238E27FC236}">
                    <a16:creationId xmlns:a16="http://schemas.microsoft.com/office/drawing/2014/main" id="{2FDF1790-DCF0-449D-9A47-ED471973FB7D}"/>
                  </a:ext>
                </a:extLst>
              </p:cNvPr>
              <p:cNvSpPr txBox="1">
                <a:spLocks/>
              </p:cNvSpPr>
              <p:nvPr/>
            </p:nvSpPr>
            <p:spPr>
              <a:xfrm>
                <a:off x="1837242" y="5027271"/>
                <a:ext cx="9180163" cy="110078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50000"/>
                  </a:lnSpc>
                </a:pPr>
                <a:r>
                  <a:rPr lang="zh-TW" altLang="zh-TW" sz="1900" dirty="0">
                    <a:solidFill>
                      <a:schemeClr val="bg1"/>
                    </a:solidFill>
                    <a:latin typeface="微軟正黑體" panose="020B0604030504040204" pitchFamily="34" charset="-120"/>
                    <a:ea typeface="微軟正黑體" panose="020B0604030504040204" pitchFamily="34" charset="-120"/>
                  </a:rPr>
                  <a:t>於本專題實作上取樣頻率 </a:t>
                </a:r>
                <a14:m>
                  <m:oMath xmlns:m="http://schemas.openxmlformats.org/officeDocument/2006/math">
                    <m:sSub>
                      <m:sSubPr>
                        <m:ctrlPr>
                          <a:rPr lang="zh-TW" altLang="zh-TW" sz="1900" i="1">
                            <a:solidFill>
                              <a:schemeClr val="bg1"/>
                            </a:solidFill>
                            <a:latin typeface="Cambria Math" panose="02040503050406030204" pitchFamily="18" charset="0"/>
                          </a:rPr>
                        </m:ctrlPr>
                      </m:sSubPr>
                      <m:e>
                        <m:r>
                          <a:rPr lang="en-US" altLang="zh-TW" sz="1900" i="1">
                            <a:solidFill>
                              <a:schemeClr val="bg1"/>
                            </a:solidFill>
                            <a:latin typeface="Cambria Math" panose="02040503050406030204" pitchFamily="18" charset="0"/>
                          </a:rPr>
                          <m:t>𝐹</m:t>
                        </m:r>
                      </m:e>
                      <m:sub>
                        <m:r>
                          <a:rPr lang="en-US" altLang="zh-TW" sz="1900" i="1">
                            <a:solidFill>
                              <a:schemeClr val="bg1"/>
                            </a:solidFill>
                            <a:latin typeface="Cambria Math" panose="02040503050406030204" pitchFamily="18" charset="0"/>
                          </a:rPr>
                          <m:t>𝑠</m:t>
                        </m:r>
                      </m:sub>
                    </m:sSub>
                  </m:oMath>
                </a14:m>
                <a:r>
                  <a:rPr lang="zh-TW" altLang="en-US" sz="1900" dirty="0">
                    <a:solidFill>
                      <a:schemeClr val="bg1"/>
                    </a:solidFill>
                    <a:latin typeface="微軟正黑體" panose="020B0604030504040204" pitchFamily="34" charset="-120"/>
                    <a:ea typeface="微軟正黑體" panose="020B0604030504040204" pitchFamily="34" charset="-120"/>
                  </a:rPr>
                  <a:t> </a:t>
                </a:r>
                <a:r>
                  <a:rPr lang="zh-TW" altLang="zh-TW" sz="1900" dirty="0">
                    <a:solidFill>
                      <a:schemeClr val="bg1"/>
                    </a:solidFill>
                    <a:latin typeface="微軟正黑體" panose="020B0604030504040204" pitchFamily="34" charset="-120"/>
                    <a:ea typeface="微軟正黑體" panose="020B0604030504040204" pitchFamily="34" charset="-120"/>
                  </a:rPr>
                  <a:t>為</a:t>
                </a:r>
                <a:r>
                  <a:rPr lang="en-US" altLang="zh-TW" sz="1900" dirty="0">
                    <a:solidFill>
                      <a:schemeClr val="bg1"/>
                    </a:solidFill>
                    <a:latin typeface="微軟正黑體" panose="020B0604030504040204" pitchFamily="34" charset="-120"/>
                    <a:ea typeface="微軟正黑體" panose="020B0604030504040204" pitchFamily="34" charset="-120"/>
                  </a:rPr>
                  <a:t>10 Hz</a:t>
                </a:r>
                <a:r>
                  <a:rPr lang="zh-TW" altLang="zh-TW" sz="1900" dirty="0">
                    <a:solidFill>
                      <a:schemeClr val="bg1"/>
                    </a:solidFill>
                    <a:latin typeface="微軟正黑體" panose="020B0604030504040204" pitchFamily="34" charset="-120"/>
                    <a:ea typeface="微軟正黑體" panose="020B0604030504040204" pitchFamily="34" charset="-120"/>
                  </a:rPr>
                  <a:t>，</a:t>
                </a:r>
                <a14:m>
                  <m:oMath xmlns:m="http://schemas.openxmlformats.org/officeDocument/2006/math">
                    <m:r>
                      <a:rPr lang="en-US" altLang="zh-TW" sz="1900" i="1">
                        <a:solidFill>
                          <a:schemeClr val="bg1"/>
                        </a:solidFill>
                        <a:latin typeface="Cambria Math" panose="02040503050406030204" pitchFamily="18" charset="0"/>
                      </a:rPr>
                      <m:t>𝑁</m:t>
                    </m:r>
                  </m:oMath>
                </a14:m>
                <a:r>
                  <a:rPr lang="zh-TW" altLang="en-US" sz="1900" dirty="0">
                    <a:solidFill>
                      <a:schemeClr val="bg1"/>
                    </a:solidFill>
                    <a:latin typeface="微軟正黑體" panose="020B0604030504040204" pitchFamily="34" charset="-120"/>
                    <a:ea typeface="微軟正黑體" panose="020B0604030504040204" pitchFamily="34" charset="-120"/>
                  </a:rPr>
                  <a:t> </a:t>
                </a:r>
                <a:r>
                  <a:rPr lang="zh-TW" altLang="zh-TW" sz="1900" dirty="0">
                    <a:solidFill>
                      <a:schemeClr val="bg1"/>
                    </a:solidFill>
                    <a:latin typeface="微軟正黑體" panose="020B0604030504040204" pitchFamily="34" charset="-120"/>
                    <a:ea typeface="微軟正黑體" panose="020B0604030504040204" pitchFamily="34" charset="-120"/>
                  </a:rPr>
                  <a:t>為大於等於訊號長度</a:t>
                </a:r>
                <a:r>
                  <a:rPr lang="zh-TW" altLang="en-US" sz="1900" dirty="0">
                    <a:solidFill>
                      <a:schemeClr val="bg1"/>
                    </a:solidFill>
                    <a:latin typeface="微軟正黑體" panose="020B0604030504040204" pitchFamily="34" charset="-120"/>
                    <a:ea typeface="微軟正黑體" panose="020B0604030504040204" pitchFamily="34" charset="-120"/>
                  </a:rPr>
                  <a:t> </a:t>
                </a:r>
                <a:r>
                  <a:rPr lang="en-US" altLang="zh-TW" sz="1900" i="1" dirty="0">
                    <a:solidFill>
                      <a:schemeClr val="bg1"/>
                    </a:solidFill>
                    <a:latin typeface="Cambria Math" panose="02040503050406030204" pitchFamily="18" charset="0"/>
                    <a:ea typeface="Cambria Math" panose="02040503050406030204" pitchFamily="18" charset="0"/>
                  </a:rPr>
                  <a:t>P</a:t>
                </a:r>
                <a:r>
                  <a:rPr lang="en-US" altLang="zh-TW" sz="1900" i="1" dirty="0">
                    <a:solidFill>
                      <a:schemeClr val="bg1"/>
                    </a:solidFill>
                    <a:latin typeface="微軟正黑體" panose="020B0604030504040204" pitchFamily="34" charset="-120"/>
                    <a:ea typeface="微軟正黑體" panose="020B0604030504040204" pitchFamily="34" charset="-120"/>
                  </a:rPr>
                  <a:t> </a:t>
                </a:r>
                <a:r>
                  <a:rPr lang="zh-TW" altLang="en-US" sz="1900" i="1" dirty="0">
                    <a:solidFill>
                      <a:schemeClr val="bg1"/>
                    </a:solidFill>
                    <a:latin typeface="微軟正黑體" panose="020B0604030504040204" pitchFamily="34" charset="-120"/>
                    <a:ea typeface="微軟正黑體" panose="020B0604030504040204" pitchFamily="34" charset="-120"/>
                  </a:rPr>
                  <a:t> </a:t>
                </a:r>
                <a:r>
                  <a:rPr lang="zh-TW" altLang="zh-TW" sz="1900" dirty="0">
                    <a:solidFill>
                      <a:schemeClr val="bg1"/>
                    </a:solidFill>
                    <a:latin typeface="微軟正黑體" panose="020B0604030504040204" pitchFamily="34" charset="-120"/>
                    <a:ea typeface="微軟正黑體" panose="020B0604030504040204" pitchFamily="34" charset="-120"/>
                  </a:rPr>
                  <a:t>的</a:t>
                </a:r>
                <a:r>
                  <a:rPr lang="en-US" altLang="zh-TW" sz="1900" dirty="0">
                    <a:solidFill>
                      <a:schemeClr val="bg1"/>
                    </a:solidFill>
                    <a:latin typeface="微軟正黑體" panose="020B0604030504040204" pitchFamily="34" charset="-120"/>
                    <a:ea typeface="微軟正黑體" panose="020B0604030504040204" pitchFamily="34" charset="-120"/>
                  </a:rPr>
                  <a:t>2</a:t>
                </a:r>
                <a:r>
                  <a:rPr lang="zh-TW" altLang="zh-TW" sz="1900" dirty="0">
                    <a:solidFill>
                      <a:schemeClr val="bg1"/>
                    </a:solidFill>
                    <a:latin typeface="微軟正黑體" panose="020B0604030504040204" pitchFamily="34" charset="-120"/>
                    <a:ea typeface="微軟正黑體" panose="020B0604030504040204" pitchFamily="34" charset="-120"/>
                  </a:rPr>
                  <a:t>的冪次方數，</a:t>
                </a:r>
                <a:endParaRPr lang="en-US" altLang="zh-TW" sz="1900" dirty="0">
                  <a:solidFill>
                    <a:schemeClr val="bg1"/>
                  </a:solidFill>
                  <a:latin typeface="微軟正黑體" panose="020B0604030504040204" pitchFamily="34" charset="-120"/>
                  <a:ea typeface="微軟正黑體" panose="020B0604030504040204" pitchFamily="34" charset="-120"/>
                </a:endParaRPr>
              </a:p>
              <a:p>
                <a:pPr algn="just">
                  <a:lnSpc>
                    <a:spcPct val="150000"/>
                  </a:lnSpc>
                </a:pPr>
                <a:r>
                  <a:rPr lang="zh-TW" altLang="zh-TW" sz="1900" dirty="0">
                    <a:solidFill>
                      <a:schemeClr val="bg1"/>
                    </a:solidFill>
                    <a:latin typeface="微軟正黑體" panose="020B0604030504040204" pitchFamily="34" charset="-120"/>
                    <a:ea typeface="微軟正黑體" panose="020B0604030504040204" pitchFamily="34" charset="-120"/>
                  </a:rPr>
                  <a:t>例如：</a:t>
                </a:r>
                <a14:m>
                  <m:oMath xmlns:m="http://schemas.openxmlformats.org/officeDocument/2006/math">
                    <m:r>
                      <a:rPr lang="en-US" altLang="zh-TW" sz="1900" i="1">
                        <a:solidFill>
                          <a:schemeClr val="bg1"/>
                        </a:solidFill>
                        <a:latin typeface="Cambria Math" panose="02040503050406030204" pitchFamily="18" charset="0"/>
                      </a:rPr>
                      <m:t>𝑁</m:t>
                    </m:r>
                    <m:r>
                      <a:rPr lang="en-US" altLang="zh-TW" sz="1900">
                        <a:solidFill>
                          <a:schemeClr val="bg1"/>
                        </a:solidFill>
                        <a:latin typeface="Cambria Math" panose="02040503050406030204" pitchFamily="18" charset="0"/>
                      </a:rPr>
                      <m:t>=1024</m:t>
                    </m:r>
                  </m:oMath>
                </a14:m>
                <a:r>
                  <a:rPr lang="zh-TW" altLang="zh-TW" sz="1900" dirty="0">
                    <a:solidFill>
                      <a:schemeClr val="bg1"/>
                    </a:solidFill>
                    <a:latin typeface="微軟正黑體" panose="020B0604030504040204" pitchFamily="34" charset="-120"/>
                    <a:ea typeface="微軟正黑體" panose="020B0604030504040204" pitchFamily="34" charset="-120"/>
                  </a:rPr>
                  <a:t>，則頻譜上頻率解析度約為</a:t>
                </a:r>
                <a:r>
                  <a:rPr lang="zh-TW" altLang="en-US" sz="1900" dirty="0">
                    <a:solidFill>
                      <a:schemeClr val="bg1"/>
                    </a:solidFill>
                    <a:latin typeface="微軟正黑體" panose="020B0604030504040204" pitchFamily="34" charset="-120"/>
                    <a:ea typeface="微軟正黑體" panose="020B0604030504040204" pitchFamily="34" charset="-120"/>
                  </a:rPr>
                  <a:t> </a:t>
                </a:r>
                <a14:m>
                  <m:oMath xmlns:m="http://schemas.openxmlformats.org/officeDocument/2006/math">
                    <m:r>
                      <a:rPr lang="en-US" altLang="zh-TW" sz="1900" i="1">
                        <a:solidFill>
                          <a:schemeClr val="bg1"/>
                        </a:solidFill>
                        <a:latin typeface="Cambria Math" panose="02040503050406030204" pitchFamily="18" charset="0"/>
                      </a:rPr>
                      <m:t>△</m:t>
                    </m:r>
                    <m:r>
                      <a:rPr lang="en-US" altLang="zh-TW" sz="1900" i="1">
                        <a:solidFill>
                          <a:schemeClr val="bg1"/>
                        </a:solidFill>
                        <a:latin typeface="Cambria Math" panose="02040503050406030204" pitchFamily="18" charset="0"/>
                      </a:rPr>
                      <m:t>𝑓</m:t>
                    </m:r>
                    <m:r>
                      <a:rPr lang="en-US" altLang="zh-TW" sz="1900" i="1">
                        <a:solidFill>
                          <a:schemeClr val="bg1"/>
                        </a:solidFill>
                        <a:latin typeface="Cambria Math" panose="02040503050406030204" pitchFamily="18" charset="0"/>
                      </a:rPr>
                      <m:t>≈0.01</m:t>
                    </m:r>
                    <m:r>
                      <m:rPr>
                        <m:sty m:val="p"/>
                      </m:rPr>
                      <a:rPr lang="en-US" altLang="zh-TW" sz="1900">
                        <a:solidFill>
                          <a:schemeClr val="bg1"/>
                        </a:solidFill>
                        <a:latin typeface="Cambria Math" panose="02040503050406030204" pitchFamily="18" charset="0"/>
                      </a:rPr>
                      <m:t>Hz</m:t>
                    </m:r>
                  </m:oMath>
                </a14:m>
                <a:r>
                  <a:rPr lang="zh-TW" altLang="zh-TW" sz="1900" dirty="0">
                    <a:solidFill>
                      <a:schemeClr val="bg1"/>
                    </a:solidFill>
                    <a:latin typeface="微軟正黑體" panose="020B0604030504040204" pitchFamily="34" charset="-120"/>
                    <a:ea typeface="微軟正黑體" panose="020B0604030504040204" pitchFamily="34" charset="-120"/>
                  </a:rPr>
                  <a:t>。</a:t>
                </a:r>
              </a:p>
              <a:p>
                <a:endParaRPr lang="zh-TW" altLang="en-US" dirty="0">
                  <a:solidFill>
                    <a:schemeClr val="bg1"/>
                  </a:solidFill>
                </a:endParaRPr>
              </a:p>
            </p:txBody>
          </p:sp>
        </mc:Choice>
        <mc:Fallback xmlns="">
          <p:sp>
            <p:nvSpPr>
              <p:cNvPr id="7" name="內容版面配置區 2">
                <a:extLst>
                  <a:ext uri="{FF2B5EF4-FFF2-40B4-BE49-F238E27FC236}">
                    <a16:creationId xmlns:a16="http://schemas.microsoft.com/office/drawing/2014/main" id="{2FDF1790-DCF0-449D-9A47-ED471973FB7D}"/>
                  </a:ext>
                </a:extLst>
              </p:cNvPr>
              <p:cNvSpPr txBox="1">
                <a:spLocks noRot="1" noChangeAspect="1" noMove="1" noResize="1" noEditPoints="1" noAdjustHandles="1" noChangeArrowheads="1" noChangeShapeType="1" noTextEdit="1"/>
              </p:cNvSpPr>
              <p:nvPr/>
            </p:nvSpPr>
            <p:spPr>
              <a:xfrm>
                <a:off x="1837242" y="5027271"/>
                <a:ext cx="9180163" cy="1100788"/>
              </a:xfrm>
              <a:prstGeom prst="rect">
                <a:avLst/>
              </a:prstGeom>
              <a:blipFill>
                <a:blip r:embed="rId5"/>
                <a:stretch>
                  <a:fillRect l="-598" b="-3889"/>
                </a:stretch>
              </a:blipFill>
            </p:spPr>
            <p:txBody>
              <a:bodyPr/>
              <a:lstStyle/>
              <a:p>
                <a:r>
                  <a:rPr lang="zh-TW" altLang="en-US">
                    <a:noFill/>
                  </a:rPr>
                  <a:t> </a:t>
                </a:r>
              </a:p>
            </p:txBody>
          </p:sp>
        </mc:Fallback>
      </mc:AlternateContent>
      <p:pic>
        <p:nvPicPr>
          <p:cNvPr id="2" name="圖片 1">
            <a:extLst>
              <a:ext uri="{FF2B5EF4-FFF2-40B4-BE49-F238E27FC236}">
                <a16:creationId xmlns:a16="http://schemas.microsoft.com/office/drawing/2014/main" id="{FAE23461-254A-48FF-8B82-83AF12897623}"/>
              </a:ext>
            </a:extLst>
          </p:cNvPr>
          <p:cNvPicPr>
            <a:picLocks noChangeAspect="1"/>
          </p:cNvPicPr>
          <p:nvPr/>
        </p:nvPicPr>
        <p:blipFill>
          <a:blip r:embed="rId6"/>
          <a:stretch>
            <a:fillRect/>
          </a:stretch>
        </p:blipFill>
        <p:spPr>
          <a:xfrm>
            <a:off x="2262544" y="3537916"/>
            <a:ext cx="7324218" cy="1414782"/>
          </a:xfrm>
          <a:prstGeom prst="rect">
            <a:avLst/>
          </a:prstGeom>
        </p:spPr>
      </p:pic>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5FD584D7-0E31-497C-ACF7-D19D1B325FC8}"/>
                  </a:ext>
                </a:extLst>
              </p:cNvPr>
              <p:cNvSpPr/>
              <p:nvPr/>
            </p:nvSpPr>
            <p:spPr>
              <a:xfrm>
                <a:off x="1837241" y="1692988"/>
                <a:ext cx="9638098" cy="1770356"/>
              </a:xfrm>
              <a:prstGeom prst="rect">
                <a:avLst/>
              </a:prstGeom>
            </p:spPr>
            <p:txBody>
              <a:bodyPr wrap="square">
                <a:spAutoFit/>
              </a:bodyPr>
              <a:lstStyle/>
              <a:p>
                <a:pPr>
                  <a:lnSpc>
                    <a:spcPct val="150000"/>
                  </a:lnSpc>
                </a:pPr>
                <a:r>
                  <a:rPr lang="zh-TW" altLang="en-US" b="1" dirty="0">
                    <a:solidFill>
                      <a:schemeClr val="bg1"/>
                    </a:solidFill>
                    <a:latin typeface="微軟正黑體" panose="020B0604030504040204" pitchFamily="34" charset="-120"/>
                    <a:ea typeface="微軟正黑體" panose="020B0604030504040204" pitchFamily="34" charset="-120"/>
                  </a:rPr>
                  <a:t>快速傅立葉 </a:t>
                </a:r>
                <a:r>
                  <a:rPr lang="en-US" altLang="zh-TW" b="1" dirty="0">
                    <a:solidFill>
                      <a:srgbClr val="FFFF99"/>
                    </a:solidFill>
                    <a:latin typeface="微軟正黑體" panose="020B0604030504040204" pitchFamily="34" charset="-120"/>
                    <a:ea typeface="微軟正黑體" panose="020B0604030504040204" pitchFamily="34" charset="-120"/>
                  </a:rPr>
                  <a:t>F</a:t>
                </a:r>
                <a:r>
                  <a:rPr lang="en-US" altLang="zh-TW" b="1" dirty="0">
                    <a:solidFill>
                      <a:schemeClr val="bg1"/>
                    </a:solidFill>
                    <a:latin typeface="微軟正黑體" panose="020B0604030504040204" pitchFamily="34" charset="-120"/>
                    <a:ea typeface="微軟正黑體" panose="020B0604030504040204" pitchFamily="34" charset="-120"/>
                  </a:rPr>
                  <a:t>ast </a:t>
                </a:r>
                <a:r>
                  <a:rPr lang="en-US" altLang="zh-TW" b="1" dirty="0">
                    <a:solidFill>
                      <a:srgbClr val="FFFF99"/>
                    </a:solidFill>
                    <a:latin typeface="微軟正黑體" panose="020B0604030504040204" pitchFamily="34" charset="-120"/>
                    <a:ea typeface="微軟正黑體" panose="020B0604030504040204" pitchFamily="34" charset="-120"/>
                  </a:rPr>
                  <a:t>F</a:t>
                </a:r>
                <a:r>
                  <a:rPr lang="en-US" altLang="zh-TW" b="1" dirty="0">
                    <a:solidFill>
                      <a:schemeClr val="bg1"/>
                    </a:solidFill>
                    <a:latin typeface="微軟正黑體" panose="020B0604030504040204" pitchFamily="34" charset="-120"/>
                    <a:ea typeface="微軟正黑體" panose="020B0604030504040204" pitchFamily="34" charset="-120"/>
                  </a:rPr>
                  <a:t>ourier </a:t>
                </a:r>
                <a:r>
                  <a:rPr lang="en-US" altLang="zh-TW" b="1" dirty="0">
                    <a:solidFill>
                      <a:srgbClr val="FFFF99"/>
                    </a:solidFill>
                    <a:latin typeface="微軟正黑體" panose="020B0604030504040204" pitchFamily="34" charset="-120"/>
                    <a:ea typeface="微軟正黑體" panose="020B0604030504040204" pitchFamily="34" charset="-120"/>
                  </a:rPr>
                  <a:t>T</a:t>
                </a:r>
                <a:r>
                  <a:rPr lang="en-US" altLang="zh-TW" b="1" dirty="0">
                    <a:solidFill>
                      <a:schemeClr val="bg1"/>
                    </a:solidFill>
                    <a:latin typeface="微軟正黑體" panose="020B0604030504040204" pitchFamily="34" charset="-120"/>
                    <a:ea typeface="微軟正黑體" panose="020B0604030504040204" pitchFamily="34" charset="-120"/>
                  </a:rPr>
                  <a:t>ransform </a:t>
                </a:r>
                <a:r>
                  <a:rPr lang="zh-TW" altLang="zh-TW" dirty="0">
                    <a:solidFill>
                      <a:schemeClr val="bg1"/>
                    </a:solidFill>
                    <a:latin typeface="微軟正黑體" panose="020B0604030504040204" pitchFamily="34" charset="-120"/>
                    <a:ea typeface="微軟正黑體" panose="020B0604030504040204" pitchFamily="34" charset="-120"/>
                  </a:rPr>
                  <a:t>是</a:t>
                </a:r>
                <a:r>
                  <a:rPr lang="zh-TW" altLang="en-US" dirty="0">
                    <a:solidFill>
                      <a:schemeClr val="bg1"/>
                    </a:solidFill>
                    <a:latin typeface="微軟正黑體" panose="020B0604030504040204" pitchFamily="34" charset="-120"/>
                    <a:ea typeface="微軟正黑體" panose="020B0604030504040204" pitchFamily="34" charset="-120"/>
                  </a:rPr>
                  <a:t> </a:t>
                </a:r>
                <a:r>
                  <a:rPr lang="en-US" altLang="zh-TW" dirty="0">
                    <a:solidFill>
                      <a:schemeClr val="bg1"/>
                    </a:solidFill>
                    <a:latin typeface="微軟正黑體" panose="020B0604030504040204" pitchFamily="34" charset="-120"/>
                    <a:ea typeface="微軟正黑體" panose="020B0604030504040204" pitchFamily="34" charset="-120"/>
                  </a:rPr>
                  <a:t>MATLAB</a:t>
                </a:r>
                <a:r>
                  <a:rPr lang="zh-TW" altLang="en-US" dirty="0">
                    <a:solidFill>
                      <a:schemeClr val="bg1"/>
                    </a:solidFill>
                    <a:latin typeface="微軟正黑體" panose="020B0604030504040204" pitchFamily="34" charset="-120"/>
                    <a:ea typeface="微軟正黑體" panose="020B0604030504040204" pitchFamily="34" charset="-120"/>
                  </a:rPr>
                  <a:t> </a:t>
                </a:r>
                <a:r>
                  <a:rPr lang="zh-TW" altLang="zh-TW" dirty="0">
                    <a:solidFill>
                      <a:schemeClr val="bg1"/>
                    </a:solidFill>
                    <a:latin typeface="微軟正黑體" panose="020B0604030504040204" pitchFamily="34" charset="-120"/>
                    <a:ea typeface="微軟正黑體" panose="020B0604030504040204" pitchFamily="34" charset="-120"/>
                  </a:rPr>
                  <a:t>快速計算序列的離散傅立葉</a:t>
                </a:r>
                <a:r>
                  <a:rPr lang="en-US" altLang="zh-TW" dirty="0">
                    <a:solidFill>
                      <a:schemeClr val="bg1"/>
                    </a:solidFill>
                    <a:latin typeface="微軟正黑體" panose="020B0604030504040204" pitchFamily="34" charset="-120"/>
                    <a:ea typeface="微軟正黑體" panose="020B0604030504040204" pitchFamily="34" charset="-120"/>
                  </a:rPr>
                  <a:t>DFT</a:t>
                </a:r>
                <a:r>
                  <a:rPr lang="zh-TW" altLang="en-US" dirty="0">
                    <a:solidFill>
                      <a:schemeClr val="bg1"/>
                    </a:solidFill>
                    <a:latin typeface="微軟正黑體" panose="020B0604030504040204" pitchFamily="34" charset="-120"/>
                    <a:ea typeface="微軟正黑體" panose="020B0604030504040204" pitchFamily="34" charset="-120"/>
                  </a:rPr>
                  <a:t>的工具</a:t>
                </a:r>
                <a:endParaRPr lang="en-US" altLang="zh-TW"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zh-TW" dirty="0">
                    <a:solidFill>
                      <a:schemeClr val="bg1"/>
                    </a:solidFill>
                    <a:latin typeface="微軟正黑體" panose="020B0604030504040204" pitchFamily="34" charset="-120"/>
                    <a:ea typeface="微軟正黑體" panose="020B0604030504040204" pitchFamily="34" charset="-120"/>
                  </a:rPr>
                  <a:t>假設取樣頻率為</a:t>
                </a:r>
                <a14:m>
                  <m:oMath xmlns:m="http://schemas.openxmlformats.org/officeDocument/2006/math">
                    <m:sSub>
                      <m:sSubPr>
                        <m:ctrlPr>
                          <a:rPr lang="zh-TW" altLang="zh-TW" i="1">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𝐹</m:t>
                        </m:r>
                      </m:e>
                      <m:sub>
                        <m:r>
                          <a:rPr lang="en-US" altLang="zh-TW" i="1">
                            <a:solidFill>
                              <a:schemeClr val="bg1"/>
                            </a:solidFill>
                            <a:latin typeface="Cambria Math" panose="02040503050406030204" pitchFamily="18" charset="0"/>
                          </a:rPr>
                          <m:t>𝑠</m:t>
                        </m:r>
                      </m:sub>
                    </m:sSub>
                  </m:oMath>
                </a14:m>
                <a:r>
                  <a:rPr lang="zh-TW" altLang="zh-TW" dirty="0">
                    <a:solidFill>
                      <a:schemeClr val="bg1"/>
                    </a:solidFill>
                    <a:latin typeface="微軟正黑體" panose="020B0604030504040204" pitchFamily="34" charset="-120"/>
                    <a:ea typeface="微軟正黑體" panose="020B0604030504040204" pitchFamily="34" charset="-120"/>
                  </a:rPr>
                  <a:t>，取樣點數為</a:t>
                </a:r>
                <a14:m>
                  <m:oMath xmlns:m="http://schemas.openxmlformats.org/officeDocument/2006/math">
                    <m:r>
                      <a:rPr lang="en-US" altLang="zh-TW" i="1">
                        <a:solidFill>
                          <a:schemeClr val="bg1"/>
                        </a:solidFill>
                        <a:latin typeface="Cambria Math" panose="02040503050406030204" pitchFamily="18" charset="0"/>
                      </a:rPr>
                      <m:t>𝑁</m:t>
                    </m:r>
                  </m:oMath>
                </a14:m>
                <a:r>
                  <a:rPr lang="zh-TW" altLang="zh-TW" dirty="0">
                    <a:solidFill>
                      <a:schemeClr val="bg1"/>
                    </a:solidFill>
                    <a:latin typeface="微軟正黑體" panose="020B0604030504040204" pitchFamily="34" charset="-120"/>
                    <a:ea typeface="微軟正黑體" panose="020B0604030504040204" pitchFamily="34" charset="-120"/>
                  </a:rPr>
                  <a:t>，訊號經過</a:t>
                </a:r>
                <a:r>
                  <a:rPr lang="zh-TW" altLang="en-US" dirty="0">
                    <a:solidFill>
                      <a:schemeClr val="bg1"/>
                    </a:solidFill>
                    <a:latin typeface="微軟正黑體" panose="020B0604030504040204" pitchFamily="34" charset="-120"/>
                    <a:ea typeface="微軟正黑體" panose="020B0604030504040204" pitchFamily="34" charset="-120"/>
                  </a:rPr>
                  <a:t> </a:t>
                </a:r>
                <a14:m>
                  <m:oMath xmlns:m="http://schemas.openxmlformats.org/officeDocument/2006/math">
                    <m:r>
                      <a:rPr lang="en-US" altLang="zh-TW" i="1">
                        <a:solidFill>
                          <a:schemeClr val="bg1"/>
                        </a:solidFill>
                        <a:latin typeface="Cambria Math" panose="02040503050406030204" pitchFamily="18" charset="0"/>
                      </a:rPr>
                      <m:t>𝑁</m:t>
                    </m:r>
                    <m:r>
                      <a:rPr lang="zh-TW" altLang="en-US" i="1">
                        <a:solidFill>
                          <a:schemeClr val="bg1"/>
                        </a:solidFill>
                        <a:latin typeface="Cambria Math" panose="02040503050406030204" pitchFamily="18" charset="0"/>
                      </a:rPr>
                      <m:t> </m:t>
                    </m:r>
                  </m:oMath>
                </a14:m>
                <a:r>
                  <a:rPr lang="zh-TW" altLang="zh-TW" dirty="0">
                    <a:solidFill>
                      <a:schemeClr val="bg1"/>
                    </a:solidFill>
                    <a:latin typeface="微軟正黑體" panose="020B0604030504040204" pitchFamily="34" charset="-120"/>
                    <a:ea typeface="微軟正黑體" panose="020B0604030504040204" pitchFamily="34" charset="-120"/>
                  </a:rPr>
                  <a:t>點的</a:t>
                </a:r>
                <a:r>
                  <a:rPr lang="en-US" altLang="zh-TW" dirty="0">
                    <a:solidFill>
                      <a:schemeClr val="bg1"/>
                    </a:solidFill>
                    <a:latin typeface="微軟正黑體" panose="020B0604030504040204" pitchFamily="34" charset="-120"/>
                    <a:ea typeface="微軟正黑體" panose="020B0604030504040204" pitchFamily="34" charset="-120"/>
                  </a:rPr>
                  <a:t>FFT</a:t>
                </a:r>
                <a:r>
                  <a:rPr lang="zh-TW" altLang="zh-TW" dirty="0">
                    <a:solidFill>
                      <a:schemeClr val="bg1"/>
                    </a:solidFill>
                    <a:latin typeface="微軟正黑體" panose="020B0604030504040204" pitchFamily="34" charset="-120"/>
                    <a:ea typeface="微軟正黑體" panose="020B0604030504040204" pitchFamily="34" charset="-120"/>
                  </a:rPr>
                  <a:t>後，第</a:t>
                </a:r>
                <a14:m>
                  <m:oMath xmlns:m="http://schemas.openxmlformats.org/officeDocument/2006/math">
                    <m:r>
                      <a:rPr lang="zh-TW" altLang="en-US" i="1" dirty="0">
                        <a:solidFill>
                          <a:schemeClr val="bg1"/>
                        </a:solidFill>
                        <a:latin typeface="Cambria Math" panose="02040503050406030204" pitchFamily="18" charset="0"/>
                      </a:rPr>
                      <m:t> </m:t>
                    </m:r>
                    <m:r>
                      <a:rPr lang="en-US" altLang="zh-TW" i="1">
                        <a:solidFill>
                          <a:schemeClr val="bg1"/>
                        </a:solidFill>
                        <a:latin typeface="Cambria Math" panose="02040503050406030204" pitchFamily="18" charset="0"/>
                      </a:rPr>
                      <m:t>𝑗</m:t>
                    </m:r>
                    <m:r>
                      <a:rPr lang="zh-TW" altLang="en-US" i="1">
                        <a:solidFill>
                          <a:schemeClr val="bg1"/>
                        </a:solidFill>
                        <a:latin typeface="Cambria Math" panose="02040503050406030204" pitchFamily="18" charset="0"/>
                      </a:rPr>
                      <m:t> </m:t>
                    </m:r>
                  </m:oMath>
                </a14:m>
                <a:r>
                  <a:rPr lang="zh-TW" altLang="zh-TW" dirty="0">
                    <a:solidFill>
                      <a:schemeClr val="bg1"/>
                    </a:solidFill>
                    <a:latin typeface="微軟正黑體" panose="020B0604030504040204" pitchFamily="34" charset="-120"/>
                    <a:ea typeface="微軟正黑體" panose="020B0604030504040204" pitchFamily="34" charset="-120"/>
                  </a:rPr>
                  <a:t>個點代表訊號於頻率</a:t>
                </a:r>
                <a14:m>
                  <m:oMath xmlns:m="http://schemas.openxmlformats.org/officeDocument/2006/math">
                    <m:sSub>
                      <m:sSubPr>
                        <m:ctrlPr>
                          <a:rPr lang="zh-TW" altLang="zh-TW" i="1">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𝐹</m:t>
                        </m:r>
                      </m:e>
                      <m:sub>
                        <m:r>
                          <a:rPr lang="en-US" altLang="zh-TW" i="1">
                            <a:solidFill>
                              <a:schemeClr val="bg1"/>
                            </a:solidFill>
                            <a:latin typeface="Cambria Math" panose="02040503050406030204" pitchFamily="18" charset="0"/>
                          </a:rPr>
                          <m:t>𝑗</m:t>
                        </m:r>
                      </m:sub>
                    </m:sSub>
                  </m:oMath>
                </a14:m>
                <a:r>
                  <a:rPr lang="zh-TW" altLang="zh-TW" dirty="0">
                    <a:solidFill>
                      <a:schemeClr val="bg1"/>
                    </a:solidFill>
                    <a:latin typeface="微軟正黑體" panose="020B0604030504040204" pitchFamily="34" charset="-120"/>
                    <a:ea typeface="微軟正黑體" panose="020B0604030504040204" pitchFamily="34" charset="-120"/>
                  </a:rPr>
                  <a:t>的成份每個點的頻率依次增加，</a:t>
                </a:r>
                <a:r>
                  <a:rPr lang="zh-TW" altLang="en-US" dirty="0">
                    <a:solidFill>
                      <a:schemeClr val="bg1"/>
                    </a:solidFill>
                    <a:latin typeface="微軟正黑體" panose="020B0604030504040204" pitchFamily="34" charset="-120"/>
                    <a:ea typeface="微軟正黑體" panose="020B0604030504040204" pitchFamily="34" charset="-120"/>
                  </a:rPr>
                  <a:t>即 </a:t>
                </a:r>
                <a14:m>
                  <m:oMath xmlns:m="http://schemas.openxmlformats.org/officeDocument/2006/math">
                    <m:sSub>
                      <m:sSubPr>
                        <m:ctrlPr>
                          <a:rPr lang="zh-TW" altLang="zh-TW" b="1" i="1" smtClean="0">
                            <a:solidFill>
                              <a:srgbClr val="FFFF99"/>
                            </a:solidFill>
                            <a:latin typeface="Cambria Math" panose="02040503050406030204" pitchFamily="18" charset="0"/>
                          </a:rPr>
                        </m:ctrlPr>
                      </m:sSubPr>
                      <m:e>
                        <m:r>
                          <a:rPr lang="en-US" altLang="zh-TW" b="1" i="1">
                            <a:solidFill>
                              <a:srgbClr val="FFFF99"/>
                            </a:solidFill>
                            <a:latin typeface="Cambria Math" panose="02040503050406030204" pitchFamily="18" charset="0"/>
                          </a:rPr>
                          <m:t>𝑭</m:t>
                        </m:r>
                      </m:e>
                      <m:sub>
                        <m:r>
                          <a:rPr lang="en-US" altLang="zh-TW" b="1" i="1">
                            <a:solidFill>
                              <a:srgbClr val="FFFF99"/>
                            </a:solidFill>
                            <a:latin typeface="Cambria Math" panose="02040503050406030204" pitchFamily="18" charset="0"/>
                          </a:rPr>
                          <m:t>𝒋</m:t>
                        </m:r>
                      </m:sub>
                    </m:sSub>
                    <m:r>
                      <a:rPr lang="en-US" altLang="zh-TW" b="1" i="1">
                        <a:solidFill>
                          <a:srgbClr val="FFFF99"/>
                        </a:solidFill>
                        <a:latin typeface="Cambria Math" panose="02040503050406030204" pitchFamily="18" charset="0"/>
                      </a:rPr>
                      <m:t>=(</m:t>
                    </m:r>
                    <m:r>
                      <a:rPr lang="en-US" altLang="zh-TW" b="1" i="1">
                        <a:solidFill>
                          <a:srgbClr val="FFFF99"/>
                        </a:solidFill>
                        <a:latin typeface="Cambria Math" panose="02040503050406030204" pitchFamily="18" charset="0"/>
                      </a:rPr>
                      <m:t>𝒋</m:t>
                    </m:r>
                    <m:r>
                      <a:rPr lang="en-US" altLang="zh-TW" b="1" i="1">
                        <a:solidFill>
                          <a:srgbClr val="FFFF99"/>
                        </a:solidFill>
                        <a:latin typeface="Cambria Math" panose="02040503050406030204" pitchFamily="18" charset="0"/>
                      </a:rPr>
                      <m:t>−</m:t>
                    </m:r>
                    <m:r>
                      <a:rPr lang="en-US" altLang="zh-TW" b="1" i="1">
                        <a:solidFill>
                          <a:srgbClr val="FFFF99"/>
                        </a:solidFill>
                        <a:latin typeface="Cambria Math" panose="02040503050406030204" pitchFamily="18" charset="0"/>
                      </a:rPr>
                      <m:t>𝟏</m:t>
                    </m:r>
                    <m:r>
                      <a:rPr lang="en-US" altLang="zh-TW" b="1" i="1">
                        <a:solidFill>
                          <a:srgbClr val="FFFF99"/>
                        </a:solidFill>
                        <a:latin typeface="Cambria Math" panose="02040503050406030204" pitchFamily="18" charset="0"/>
                      </a:rPr>
                      <m:t>)×</m:t>
                    </m:r>
                    <m:sSub>
                      <m:sSubPr>
                        <m:ctrlPr>
                          <a:rPr lang="zh-TW" altLang="zh-TW" b="1" i="1">
                            <a:solidFill>
                              <a:srgbClr val="FFFF99"/>
                            </a:solidFill>
                            <a:latin typeface="Cambria Math" panose="02040503050406030204" pitchFamily="18" charset="0"/>
                          </a:rPr>
                        </m:ctrlPr>
                      </m:sSubPr>
                      <m:e>
                        <m:r>
                          <a:rPr lang="en-US" altLang="zh-TW" b="1" i="1">
                            <a:solidFill>
                              <a:srgbClr val="FFFF99"/>
                            </a:solidFill>
                            <a:latin typeface="Cambria Math" panose="02040503050406030204" pitchFamily="18" charset="0"/>
                          </a:rPr>
                          <m:t>𝑭</m:t>
                        </m:r>
                      </m:e>
                      <m:sub>
                        <m:r>
                          <a:rPr lang="en-US" altLang="zh-TW" b="1" i="1">
                            <a:solidFill>
                              <a:srgbClr val="FFFF99"/>
                            </a:solidFill>
                            <a:latin typeface="Cambria Math" panose="02040503050406030204" pitchFamily="18" charset="0"/>
                          </a:rPr>
                          <m:t>𝒔</m:t>
                        </m:r>
                      </m:sub>
                    </m:sSub>
                    <m:r>
                      <a:rPr lang="en-US" altLang="zh-TW" b="1" i="1">
                        <a:solidFill>
                          <a:srgbClr val="FFFF99"/>
                        </a:solidFill>
                        <a:latin typeface="Cambria Math" panose="02040503050406030204" pitchFamily="18" charset="0"/>
                      </a:rPr>
                      <m:t>/</m:t>
                    </m:r>
                    <m:r>
                      <a:rPr lang="en-US" altLang="zh-TW" b="1" i="1">
                        <a:solidFill>
                          <a:srgbClr val="FFFF99"/>
                        </a:solidFill>
                        <a:latin typeface="Cambria Math" panose="02040503050406030204" pitchFamily="18" charset="0"/>
                      </a:rPr>
                      <m:t>𝑵</m:t>
                    </m:r>
                  </m:oMath>
                </a14:m>
                <a:endParaRPr lang="en-US" altLang="zh-TW" b="1" dirty="0">
                  <a:solidFill>
                    <a:srgbClr val="FFFF99"/>
                  </a:solidFill>
                  <a:latin typeface="微軟正黑體" panose="020B0604030504040204" pitchFamily="34" charset="-120"/>
                  <a:ea typeface="微軟正黑體" panose="020B0604030504040204" pitchFamily="34" charset="-120"/>
                </a:endParaRPr>
              </a:p>
              <a:p>
                <a:pPr>
                  <a:lnSpc>
                    <a:spcPct val="150000"/>
                  </a:lnSpc>
                </a:pPr>
                <a:r>
                  <a:rPr lang="zh-TW" altLang="zh-TW" dirty="0">
                    <a:solidFill>
                      <a:schemeClr val="bg1"/>
                    </a:solidFill>
                    <a:latin typeface="微軟正黑體" panose="020B0604030504040204" pitchFamily="34" charset="-120"/>
                    <a:ea typeface="微軟正黑體" panose="020B0604030504040204" pitchFamily="34" charset="-120"/>
                  </a:rPr>
                  <a:t>分辨</a:t>
                </a:r>
                <a:r>
                  <a:rPr lang="zh-TW" altLang="zh-TW" dirty="0">
                    <a:solidFill>
                      <a:srgbClr val="FFFF99"/>
                    </a:solidFill>
                    <a:latin typeface="微軟正黑體" panose="020B0604030504040204" pitchFamily="34" charset="-120"/>
                    <a:ea typeface="微軟正黑體" panose="020B0604030504040204" pitchFamily="34" charset="-120"/>
                  </a:rPr>
                  <a:t>頻率解析度為</a:t>
                </a:r>
                <a:r>
                  <a:rPr lang="zh-TW" altLang="en-US" dirty="0">
                    <a:solidFill>
                      <a:srgbClr val="FFFF99"/>
                    </a:solidFill>
                    <a:latin typeface="微軟正黑體" panose="020B0604030504040204" pitchFamily="34" charset="-120"/>
                    <a:ea typeface="微軟正黑體" panose="020B0604030504040204" pitchFamily="34" charset="-120"/>
                  </a:rPr>
                  <a:t> </a:t>
                </a:r>
                <a14:m>
                  <m:oMath xmlns:m="http://schemas.openxmlformats.org/officeDocument/2006/math">
                    <m:r>
                      <a:rPr lang="en-US" altLang="zh-TW" i="1">
                        <a:solidFill>
                          <a:srgbClr val="FFFF99"/>
                        </a:solidFill>
                        <a:latin typeface="Cambria Math" panose="02040503050406030204" pitchFamily="18" charset="0"/>
                      </a:rPr>
                      <m:t>△</m:t>
                    </m:r>
                    <m:r>
                      <a:rPr lang="en-US" altLang="zh-TW" i="1">
                        <a:solidFill>
                          <a:srgbClr val="FFFF99"/>
                        </a:solidFill>
                        <a:latin typeface="Cambria Math" panose="02040503050406030204" pitchFamily="18" charset="0"/>
                      </a:rPr>
                      <m:t>𝑓</m:t>
                    </m:r>
                    <m:r>
                      <a:rPr lang="en-US" altLang="zh-TW" i="1">
                        <a:solidFill>
                          <a:srgbClr val="FFFF99"/>
                        </a:solidFill>
                        <a:latin typeface="Cambria Math" panose="02040503050406030204" pitchFamily="18" charset="0"/>
                      </a:rPr>
                      <m:t>=</m:t>
                    </m:r>
                    <m:sSub>
                      <m:sSubPr>
                        <m:ctrlPr>
                          <a:rPr lang="zh-TW" altLang="zh-TW" i="1">
                            <a:solidFill>
                              <a:srgbClr val="FFFF99"/>
                            </a:solidFill>
                            <a:latin typeface="Cambria Math" panose="02040503050406030204" pitchFamily="18" charset="0"/>
                          </a:rPr>
                        </m:ctrlPr>
                      </m:sSubPr>
                      <m:e>
                        <m:r>
                          <a:rPr lang="en-US" altLang="zh-TW" i="1">
                            <a:solidFill>
                              <a:srgbClr val="FFFF99"/>
                            </a:solidFill>
                            <a:latin typeface="Cambria Math" panose="02040503050406030204" pitchFamily="18" charset="0"/>
                          </a:rPr>
                          <m:t>𝐹</m:t>
                        </m:r>
                      </m:e>
                      <m:sub>
                        <m:r>
                          <a:rPr lang="en-US" altLang="zh-TW" i="1">
                            <a:solidFill>
                              <a:srgbClr val="FFFF99"/>
                            </a:solidFill>
                            <a:latin typeface="Cambria Math" panose="02040503050406030204" pitchFamily="18" charset="0"/>
                          </a:rPr>
                          <m:t>𝑠</m:t>
                        </m:r>
                      </m:sub>
                    </m:sSub>
                    <m:r>
                      <a:rPr lang="en-US" altLang="zh-TW" i="1">
                        <a:solidFill>
                          <a:srgbClr val="FFFF99"/>
                        </a:solidFill>
                        <a:latin typeface="Cambria Math" panose="02040503050406030204" pitchFamily="18" charset="0"/>
                      </a:rPr>
                      <m:t>/</m:t>
                    </m:r>
                    <m:r>
                      <a:rPr lang="en-US" altLang="zh-TW" i="1">
                        <a:solidFill>
                          <a:srgbClr val="FFFF99"/>
                        </a:solidFill>
                        <a:latin typeface="Cambria Math" panose="02040503050406030204" pitchFamily="18" charset="0"/>
                      </a:rPr>
                      <m:t>𝑁</m:t>
                    </m:r>
                  </m:oMath>
                </a14:m>
                <a:endParaRPr lang="en-US" altLang="zh-TW" dirty="0">
                  <a:solidFill>
                    <a:schemeClr val="bg1"/>
                  </a:solidFill>
                  <a:latin typeface="微軟正黑體" panose="020B0604030504040204" pitchFamily="34" charset="-120"/>
                  <a:ea typeface="微軟正黑體" panose="020B0604030504040204" pitchFamily="34" charset="-120"/>
                </a:endParaRPr>
              </a:p>
            </p:txBody>
          </p:sp>
        </mc:Choice>
        <mc:Fallback xmlns="">
          <p:sp>
            <p:nvSpPr>
              <p:cNvPr id="3" name="矩形 2">
                <a:extLst>
                  <a:ext uri="{FF2B5EF4-FFF2-40B4-BE49-F238E27FC236}">
                    <a16:creationId xmlns:a16="http://schemas.microsoft.com/office/drawing/2014/main" id="{5FD584D7-0E31-497C-ACF7-D19D1B325FC8}"/>
                  </a:ext>
                </a:extLst>
              </p:cNvPr>
              <p:cNvSpPr>
                <a:spLocks noRot="1" noChangeAspect="1" noMove="1" noResize="1" noEditPoints="1" noAdjustHandles="1" noChangeArrowheads="1" noChangeShapeType="1" noTextEdit="1"/>
              </p:cNvSpPr>
              <p:nvPr/>
            </p:nvSpPr>
            <p:spPr>
              <a:xfrm>
                <a:off x="1837241" y="1692988"/>
                <a:ext cx="9638098" cy="1770356"/>
              </a:xfrm>
              <a:prstGeom prst="rect">
                <a:avLst/>
              </a:prstGeom>
              <a:blipFill>
                <a:blip r:embed="rId7"/>
                <a:stretch>
                  <a:fillRect l="-506" r="-127" b="-517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404199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2">
            <a:extLst>
              <a:ext uri="{FF2B5EF4-FFF2-40B4-BE49-F238E27FC236}">
                <a16:creationId xmlns:a16="http://schemas.microsoft.com/office/drawing/2014/main" id="{C6AD5501-D743-494B-AC11-7AE216AA9047}"/>
              </a:ext>
            </a:extLst>
          </p:cNvPr>
          <p:cNvPicPr>
            <a:picLocks noChangeAspect="1"/>
          </p:cNvPicPr>
          <p:nvPr/>
        </p:nvPicPr>
        <p:blipFill>
          <a:blip r:embed="rId3"/>
          <a:stretch>
            <a:fillRect/>
          </a:stretch>
        </p:blipFill>
        <p:spPr>
          <a:xfrm>
            <a:off x="970489" y="904644"/>
            <a:ext cx="866752" cy="1505411"/>
          </a:xfrm>
          <a:prstGeom prst="rect">
            <a:avLst/>
          </a:prstGeom>
        </p:spPr>
      </p:pic>
      <p:sp>
        <p:nvSpPr>
          <p:cNvPr id="8" name="文本框 3">
            <a:extLst>
              <a:ext uri="{FF2B5EF4-FFF2-40B4-BE49-F238E27FC236}">
                <a16:creationId xmlns:a16="http://schemas.microsoft.com/office/drawing/2014/main" id="{E3B597D8-1C31-4BCC-AC54-FD56AABCC99F}"/>
              </a:ext>
            </a:extLst>
          </p:cNvPr>
          <p:cNvSpPr txBox="1"/>
          <p:nvPr/>
        </p:nvSpPr>
        <p:spPr>
          <a:xfrm rot="158974">
            <a:off x="2813170" y="958740"/>
            <a:ext cx="3594866" cy="553998"/>
          </a:xfrm>
          <a:prstGeom prst="rect">
            <a:avLst/>
          </a:prstGeom>
          <a:noFill/>
        </p:spPr>
        <p:txBody>
          <a:bodyPr wrap="square" rtlCol="0">
            <a:spAutoFit/>
          </a:bodyPr>
          <a:lstStyle/>
          <a:p>
            <a:r>
              <a:rPr lang="en-US" altLang="zh-TW" sz="3000" b="1" dirty="0">
                <a:solidFill>
                  <a:srgbClr val="FFFF99"/>
                </a:solidFill>
                <a:latin typeface="Segoe Print" panose="02000600000000000000" pitchFamily="2" charset="0"/>
                <a:ea typeface="SentyTEA 新蒂下午茶体" panose="03000600000000000000" pitchFamily="66" charset="-120"/>
              </a:rPr>
              <a:t>MUSIC Algorithm</a:t>
            </a:r>
            <a:endParaRPr lang="zh-TW" altLang="en-US" sz="3000" b="1" dirty="0">
              <a:solidFill>
                <a:srgbClr val="FFFF99"/>
              </a:solidFill>
              <a:latin typeface="Segoe Print" panose="02000600000000000000" pitchFamily="2" charset="0"/>
              <a:ea typeface="SentyTEA 新蒂下午茶体" panose="03000600000000000000" pitchFamily="66" charset="-120"/>
            </a:endParaRPr>
          </a:p>
        </p:txBody>
      </p:sp>
      <p:pic>
        <p:nvPicPr>
          <p:cNvPr id="5" name="图片 1">
            <a:extLst>
              <a:ext uri="{FF2B5EF4-FFF2-40B4-BE49-F238E27FC236}">
                <a16:creationId xmlns:a16="http://schemas.microsoft.com/office/drawing/2014/main" id="{6DA6C1A7-65E6-4F8B-B3EE-970D60B38ECE}"/>
              </a:ext>
            </a:extLst>
          </p:cNvPr>
          <p:cNvPicPr>
            <a:picLocks noChangeAspect="1"/>
          </p:cNvPicPr>
          <p:nvPr/>
        </p:nvPicPr>
        <p:blipFill>
          <a:blip r:embed="rId4"/>
          <a:stretch>
            <a:fillRect/>
          </a:stretch>
        </p:blipFill>
        <p:spPr>
          <a:xfrm>
            <a:off x="1837243" y="729942"/>
            <a:ext cx="4676944" cy="927407"/>
          </a:xfrm>
          <a:prstGeom prst="rect">
            <a:avLst/>
          </a:prstGeom>
        </p:spPr>
      </p:pic>
      <p:sp>
        <p:nvSpPr>
          <p:cNvPr id="9" name="內容版面配置區 2">
            <a:extLst>
              <a:ext uri="{FF2B5EF4-FFF2-40B4-BE49-F238E27FC236}">
                <a16:creationId xmlns:a16="http://schemas.microsoft.com/office/drawing/2014/main" id="{317A7950-4F6A-4551-BA36-F1945DD90419}"/>
              </a:ext>
            </a:extLst>
          </p:cNvPr>
          <p:cNvSpPr txBox="1">
            <a:spLocks/>
          </p:cNvSpPr>
          <p:nvPr/>
        </p:nvSpPr>
        <p:spPr>
          <a:xfrm>
            <a:off x="2207112" y="2023170"/>
            <a:ext cx="8614150" cy="927407"/>
          </a:xfrm>
          <a:prstGeom prst="rect">
            <a:avLst/>
          </a:prstGeom>
          <a:ln>
            <a:solidFill>
              <a:schemeClr val="tx1">
                <a:lumMod val="65000"/>
                <a:lumOff val="35000"/>
              </a:schemeClr>
            </a:solidFill>
            <a:prstDash val="lgDash"/>
          </a:ln>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zh-TW" altLang="en-US" sz="1800" b="1" dirty="0">
                <a:solidFill>
                  <a:schemeClr val="bg1"/>
                </a:solidFill>
                <a:latin typeface="微軟正黑體" panose="020B0604030504040204" pitchFamily="34" charset="-120"/>
                <a:ea typeface="微軟正黑體" panose="020B0604030504040204" pitchFamily="34" charset="-120"/>
              </a:rPr>
              <a:t>原理：</a:t>
            </a:r>
            <a:r>
              <a:rPr lang="en-US" altLang="zh-TW" sz="1800" b="1" dirty="0">
                <a:solidFill>
                  <a:schemeClr val="bg1"/>
                </a:solidFill>
                <a:latin typeface="微軟正黑體" panose="020B0604030504040204" pitchFamily="34" charset="-120"/>
                <a:ea typeface="微軟正黑體" panose="020B0604030504040204" pitchFamily="34" charset="-120"/>
              </a:rPr>
              <a:t>MUSIC</a:t>
            </a:r>
            <a:r>
              <a:rPr lang="zh-TW" altLang="en-US" sz="1800" b="1" dirty="0">
                <a:solidFill>
                  <a:schemeClr val="bg1"/>
                </a:solidFill>
                <a:latin typeface="微軟正黑體" panose="020B0604030504040204" pitchFamily="34" charset="-120"/>
                <a:ea typeface="微軟正黑體" panose="020B0604030504040204" pitchFamily="34" charset="-120"/>
              </a:rPr>
              <a:t>演算法是一種基於矩陣特徵空間分解的方法，將訊號處理的觀測空間分解為訊號子空間和雜訊子空間，藉由兩者為正交關係，分離出訊號與雜訊</a:t>
            </a:r>
            <a:endParaRPr lang="en-US" altLang="zh-TW" sz="1800" b="1" dirty="0">
              <a:solidFill>
                <a:schemeClr val="bg1"/>
              </a:solidFill>
              <a:latin typeface="微軟正黑體" panose="020B0604030504040204" pitchFamily="34" charset="-120"/>
              <a:ea typeface="微軟正黑體" panose="020B0604030504040204" pitchFamily="34" charset="-120"/>
            </a:endParaRPr>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34882151-9132-4058-A46A-163C63C05FC4}"/>
                  </a:ext>
                </a:extLst>
              </p:cNvPr>
              <p:cNvSpPr txBox="1"/>
              <p:nvPr/>
            </p:nvSpPr>
            <p:spPr>
              <a:xfrm>
                <a:off x="808164" y="3152424"/>
                <a:ext cx="10833709" cy="2540632"/>
              </a:xfrm>
              <a:prstGeom prst="rect">
                <a:avLst/>
              </a:prstGeom>
              <a:noFill/>
            </p:spPr>
            <p:txBody>
              <a:bodyPr wrap="square" rtlCol="0">
                <a:spAutoFit/>
              </a:bodyPr>
              <a:lstStyle/>
              <a:p>
                <a:pPr>
                  <a:lnSpc>
                    <a:spcPct val="150000"/>
                  </a:lnSpc>
                </a:pPr>
                <a:r>
                  <a:rPr lang="zh-TW" altLang="en-US" dirty="0">
                    <a:solidFill>
                      <a:schemeClr val="bg1">
                        <a:lumMod val="95000"/>
                      </a:schemeClr>
                    </a:solidFill>
                    <a:ea typeface="微軟正黑體" panose="020B0604030504040204" pitchFamily="34" charset="-120"/>
                  </a:rPr>
                  <a:t>訊號</a:t>
                </a:r>
                <a14:m>
                  <m:oMath xmlns:m="http://schemas.openxmlformats.org/officeDocument/2006/math">
                    <m:r>
                      <a:rPr lang="zh-TW" altLang="en-US" i="1" dirty="0">
                        <a:solidFill>
                          <a:schemeClr val="bg1">
                            <a:lumMod val="95000"/>
                          </a:schemeClr>
                        </a:solidFill>
                        <a:latin typeface="Cambria Math" panose="02040503050406030204" pitchFamily="18" charset="0"/>
                        <a:ea typeface="微軟正黑體" panose="020B0604030504040204" pitchFamily="34" charset="-120"/>
                      </a:rPr>
                      <m:t> </m:t>
                    </m:r>
                    <m:r>
                      <a:rPr lang="en-US" altLang="zh-TW" b="1" i="1" dirty="0" smtClean="0">
                        <a:solidFill>
                          <a:schemeClr val="bg1">
                            <a:lumMod val="95000"/>
                          </a:schemeClr>
                        </a:solidFill>
                        <a:latin typeface="Cambria Math" panose="02040503050406030204" pitchFamily="18" charset="0"/>
                        <a:ea typeface="微軟正黑體" panose="020B0604030504040204" pitchFamily="34" charset="-120"/>
                      </a:rPr>
                      <m:t>𝑿</m:t>
                    </m:r>
                    <m:r>
                      <a:rPr lang="en-US" altLang="zh-TW" i="1" dirty="0" smtClean="0">
                        <a:solidFill>
                          <a:schemeClr val="bg1">
                            <a:lumMod val="95000"/>
                          </a:schemeClr>
                        </a:solidFill>
                        <a:latin typeface="Cambria Math" panose="02040503050406030204" pitchFamily="18" charset="0"/>
                        <a:ea typeface="微軟正黑體" panose="020B0604030504040204" pitchFamily="34" charset="-120"/>
                      </a:rPr>
                      <m:t>=</m:t>
                    </m:r>
                    <m:r>
                      <a:rPr lang="en-US" altLang="zh-TW" b="1" i="1" dirty="0" smtClean="0">
                        <a:solidFill>
                          <a:schemeClr val="bg1">
                            <a:lumMod val="95000"/>
                          </a:schemeClr>
                        </a:solidFill>
                        <a:latin typeface="Cambria Math" panose="02040503050406030204" pitchFamily="18" charset="0"/>
                        <a:ea typeface="微軟正黑體" panose="020B0604030504040204" pitchFamily="34" charset="-120"/>
                      </a:rPr>
                      <m:t>𝑨𝑺</m:t>
                    </m:r>
                    <m:r>
                      <a:rPr lang="en-US" altLang="zh-TW" i="1" dirty="0" smtClean="0">
                        <a:solidFill>
                          <a:schemeClr val="bg1">
                            <a:lumMod val="95000"/>
                          </a:schemeClr>
                        </a:solidFill>
                        <a:latin typeface="Cambria Math" panose="02040503050406030204" pitchFamily="18" charset="0"/>
                        <a:ea typeface="微軟正黑體" panose="020B0604030504040204" pitchFamily="34" charset="-120"/>
                      </a:rPr>
                      <m:t>+</m:t>
                    </m:r>
                    <m:r>
                      <a:rPr lang="en-US" altLang="zh-TW" b="1" i="1" dirty="0" smtClean="0">
                        <a:solidFill>
                          <a:schemeClr val="bg1">
                            <a:lumMod val="95000"/>
                          </a:schemeClr>
                        </a:solidFill>
                        <a:latin typeface="Cambria Math" panose="02040503050406030204" pitchFamily="18" charset="0"/>
                        <a:ea typeface="微軟正黑體" panose="020B0604030504040204" pitchFamily="34" charset="-120"/>
                      </a:rPr>
                      <m:t>𝑵</m:t>
                    </m:r>
                    <m:r>
                      <a:rPr lang="en-US" altLang="zh-TW" i="1" dirty="0" smtClean="0">
                        <a:solidFill>
                          <a:schemeClr val="bg1">
                            <a:lumMod val="95000"/>
                          </a:schemeClr>
                        </a:solidFill>
                        <a:latin typeface="Cambria Math" panose="02040503050406030204" pitchFamily="18" charset="0"/>
                        <a:ea typeface="微軟正黑體" panose="020B0604030504040204" pitchFamily="34" charset="-120"/>
                      </a:rPr>
                      <m:t>  </m:t>
                    </m:r>
                  </m:oMath>
                </a14:m>
                <a:r>
                  <a:rPr lang="zh-TW" altLang="en-US" dirty="0">
                    <a:solidFill>
                      <a:schemeClr val="bg1">
                        <a:lumMod val="95000"/>
                      </a:schemeClr>
                    </a:solidFill>
                    <a:latin typeface="微軟正黑體" panose="020B0604030504040204" pitchFamily="34" charset="-120"/>
                    <a:ea typeface="微軟正黑體" panose="020B0604030504040204" pitchFamily="34" charset="-120"/>
                  </a:rPr>
                  <a:t>   </a:t>
                </a:r>
                <a:r>
                  <a:rPr lang="en-US" altLang="zh-TW" dirty="0">
                    <a:solidFill>
                      <a:schemeClr val="bg1">
                        <a:lumMod val="95000"/>
                      </a:schemeClr>
                    </a:solidFill>
                    <a:latin typeface="微軟正黑體" panose="020B0604030504040204" pitchFamily="34" charset="-120"/>
                    <a:ea typeface="微軟正黑體" panose="020B0604030504040204" pitchFamily="34" charset="-120"/>
                  </a:rPr>
                  <a:t>(</a:t>
                </a:r>
                <a:r>
                  <a:rPr lang="zh-TW" altLang="en-US" dirty="0">
                    <a:solidFill>
                      <a:schemeClr val="bg1">
                        <a:lumMod val="95000"/>
                      </a:schemeClr>
                    </a:solidFill>
                    <a:latin typeface="微軟正黑體" panose="020B0604030504040204" pitchFamily="34" charset="-120"/>
                    <a:ea typeface="微軟正黑體" panose="020B0604030504040204" pitchFamily="34" charset="-120"/>
                  </a:rPr>
                  <a:t> </a:t>
                </a:r>
                <a14:m>
                  <m:oMath xmlns:m="http://schemas.openxmlformats.org/officeDocument/2006/math">
                    <m:r>
                      <a:rPr lang="en-US" altLang="zh-TW" b="1" i="1" dirty="0">
                        <a:solidFill>
                          <a:schemeClr val="bg1">
                            <a:lumMod val="95000"/>
                          </a:schemeClr>
                        </a:solidFill>
                        <a:latin typeface="Cambria Math" panose="02040503050406030204" pitchFamily="18" charset="0"/>
                        <a:ea typeface="微軟正黑體" panose="020B0604030504040204" pitchFamily="34" charset="-120"/>
                      </a:rPr>
                      <m:t>𝑨</m:t>
                    </m:r>
                  </m:oMath>
                </a14:m>
                <a:r>
                  <a:rPr lang="zh-TW" altLang="en-US" dirty="0">
                    <a:solidFill>
                      <a:schemeClr val="bg1">
                        <a:lumMod val="95000"/>
                      </a:schemeClr>
                    </a:solidFill>
                    <a:latin typeface="微軟正黑體" panose="020B0604030504040204" pitchFamily="34" charset="-120"/>
                    <a:ea typeface="微軟正黑體" panose="020B0604030504040204" pitchFamily="34" charset="-120"/>
                  </a:rPr>
                  <a:t>：訊號方向響應向量矩陣，</a:t>
                </a:r>
                <a14:m>
                  <m:oMath xmlns:m="http://schemas.openxmlformats.org/officeDocument/2006/math">
                    <m:r>
                      <a:rPr lang="en-US" altLang="zh-TW" b="1" i="1" dirty="0">
                        <a:solidFill>
                          <a:schemeClr val="bg1">
                            <a:lumMod val="95000"/>
                          </a:schemeClr>
                        </a:solidFill>
                        <a:latin typeface="Cambria Math" panose="02040503050406030204" pitchFamily="18" charset="0"/>
                        <a:ea typeface="微軟正黑體" panose="020B0604030504040204" pitchFamily="34" charset="-120"/>
                      </a:rPr>
                      <m:t>𝑺</m:t>
                    </m:r>
                  </m:oMath>
                </a14:m>
                <a:r>
                  <a:rPr lang="zh-TW" altLang="en-US" dirty="0">
                    <a:solidFill>
                      <a:schemeClr val="bg1">
                        <a:lumMod val="95000"/>
                      </a:schemeClr>
                    </a:solidFill>
                    <a:latin typeface="微軟正黑體" panose="020B0604030504040204" pitchFamily="34" charset="-120"/>
                    <a:ea typeface="微軟正黑體" panose="020B0604030504040204" pitchFamily="34" charset="-120"/>
                  </a:rPr>
                  <a:t>：接收到的訊號矩陣，</a:t>
                </a:r>
                <a:r>
                  <a:rPr lang="en-US" altLang="zh-TW" dirty="0">
                    <a:solidFill>
                      <a:schemeClr val="bg1">
                        <a:lumMod val="95000"/>
                      </a:schemeClr>
                    </a:solidFill>
                    <a:ea typeface="微軟正黑體" panose="020B0604030504040204" pitchFamily="34" charset="-120"/>
                  </a:rPr>
                  <a:t> </a:t>
                </a:r>
                <a14:m>
                  <m:oMath xmlns:m="http://schemas.openxmlformats.org/officeDocument/2006/math">
                    <m:r>
                      <a:rPr lang="en-US" altLang="zh-TW" b="1" i="1" dirty="0">
                        <a:solidFill>
                          <a:schemeClr val="bg1">
                            <a:lumMod val="95000"/>
                          </a:schemeClr>
                        </a:solidFill>
                        <a:latin typeface="Cambria Math" panose="02040503050406030204" pitchFamily="18" charset="0"/>
                        <a:ea typeface="微軟正黑體" panose="020B0604030504040204" pitchFamily="34" charset="-120"/>
                      </a:rPr>
                      <m:t>𝑵</m:t>
                    </m:r>
                    <m:r>
                      <a:rPr lang="en-US" altLang="zh-TW" b="1" i="1" dirty="0">
                        <a:solidFill>
                          <a:schemeClr val="bg1">
                            <a:lumMod val="95000"/>
                          </a:schemeClr>
                        </a:solidFill>
                        <a:latin typeface="Cambria Math" panose="02040503050406030204" pitchFamily="18" charset="0"/>
                        <a:ea typeface="微軟正黑體" panose="020B0604030504040204" pitchFamily="34" charset="-120"/>
                      </a:rPr>
                      <m:t> </m:t>
                    </m:r>
                  </m:oMath>
                </a14:m>
                <a:r>
                  <a:rPr lang="zh-TW" altLang="en-US" dirty="0">
                    <a:solidFill>
                      <a:schemeClr val="bg1">
                        <a:lumMod val="95000"/>
                      </a:schemeClr>
                    </a:solidFill>
                    <a:latin typeface="微軟正黑體" panose="020B0604030504040204" pitchFamily="34" charset="-120"/>
                    <a:ea typeface="微軟正黑體" panose="020B0604030504040204" pitchFamily="34" charset="-120"/>
                  </a:rPr>
                  <a:t>：噪聲矩陣</a:t>
                </a:r>
                <a:r>
                  <a:rPr lang="en-US" altLang="zh-TW" dirty="0">
                    <a:solidFill>
                      <a:schemeClr val="bg1">
                        <a:lumMod val="95000"/>
                      </a:schemeClr>
                    </a:solidFill>
                    <a:latin typeface="微軟正黑體" panose="020B0604030504040204" pitchFamily="34" charset="-120"/>
                    <a:ea typeface="微軟正黑體" panose="020B0604030504040204" pitchFamily="34" charset="-120"/>
                  </a:rPr>
                  <a:t>)</a:t>
                </a:r>
              </a:p>
              <a:p>
                <a:pPr>
                  <a:lnSpc>
                    <a:spcPct val="150000"/>
                  </a:lnSpc>
                </a:pPr>
                <a:r>
                  <a:rPr lang="zh-TW" altLang="en-US" dirty="0">
                    <a:solidFill>
                      <a:schemeClr val="bg1">
                        <a:lumMod val="95000"/>
                      </a:schemeClr>
                    </a:solidFill>
                    <a:latin typeface="微軟正黑體" panose="020B0604030504040204" pitchFamily="34" charset="-120"/>
                    <a:ea typeface="微軟正黑體" panose="020B0604030504040204" pitchFamily="34" charset="-120"/>
                  </a:rPr>
                  <a:t>透過</a:t>
                </a:r>
                <a14:m>
                  <m:oMath xmlns:m="http://schemas.openxmlformats.org/officeDocument/2006/math">
                    <m:r>
                      <a:rPr lang="zh-TW" altLang="en-US" i="1" dirty="0">
                        <a:solidFill>
                          <a:schemeClr val="bg1">
                            <a:lumMod val="95000"/>
                          </a:schemeClr>
                        </a:solidFill>
                        <a:latin typeface="Cambria Math" panose="02040503050406030204" pitchFamily="18" charset="0"/>
                        <a:ea typeface="微軟正黑體" panose="020B0604030504040204" pitchFamily="34" charset="-120"/>
                      </a:rPr>
                      <m:t> </m:t>
                    </m:r>
                    <m:r>
                      <a:rPr lang="en-US" altLang="zh-TW" b="1" i="1" dirty="0">
                        <a:solidFill>
                          <a:schemeClr val="bg1">
                            <a:lumMod val="95000"/>
                          </a:schemeClr>
                        </a:solidFill>
                        <a:latin typeface="Cambria Math" panose="02040503050406030204" pitchFamily="18" charset="0"/>
                        <a:ea typeface="微軟正黑體" panose="020B0604030504040204" pitchFamily="34" charset="-120"/>
                      </a:rPr>
                      <m:t>𝑹</m:t>
                    </m:r>
                    <m:r>
                      <m:rPr>
                        <m:nor/>
                      </m:rPr>
                      <a:rPr lang="zh-TW" altLang="en-US" dirty="0">
                        <a:solidFill>
                          <a:schemeClr val="bg1">
                            <a:lumMod val="95000"/>
                          </a:schemeClr>
                        </a:solidFill>
                        <a:latin typeface="Cambria Math" panose="02040503050406030204" pitchFamily="18" charset="0"/>
                        <a:ea typeface="微軟正黑體" panose="020B0604030504040204" pitchFamily="34" charset="-120"/>
                      </a:rPr>
                      <m:t>＝</m:t>
                    </m:r>
                    <m:r>
                      <m:rPr>
                        <m:sty m:val="p"/>
                      </m:rPr>
                      <a:rPr lang="en-US" altLang="zh-TW" i="1" dirty="0" smtClean="0">
                        <a:solidFill>
                          <a:schemeClr val="bg1">
                            <a:lumMod val="95000"/>
                          </a:schemeClr>
                        </a:solidFill>
                        <a:latin typeface="Cambria Math" panose="02040503050406030204" pitchFamily="18" charset="0"/>
                        <a:ea typeface="微軟正黑體" panose="020B0604030504040204" pitchFamily="34" charset="-120"/>
                      </a:rPr>
                      <m:t>E</m:t>
                    </m:r>
                    <m:r>
                      <a:rPr lang="en-US" altLang="zh-TW" i="1" dirty="0">
                        <a:solidFill>
                          <a:schemeClr val="bg1">
                            <a:lumMod val="95000"/>
                          </a:schemeClr>
                        </a:solidFill>
                        <a:latin typeface="Cambria Math" panose="02040503050406030204" pitchFamily="18" charset="0"/>
                        <a:ea typeface="微軟正黑體" panose="020B0604030504040204" pitchFamily="34" charset="-120"/>
                      </a:rPr>
                      <m:t>[</m:t>
                    </m:r>
                    <m:sSup>
                      <m:sSupPr>
                        <m:ctrlPr>
                          <a:rPr lang="en-US" altLang="zh-TW" i="1" dirty="0">
                            <a:solidFill>
                              <a:schemeClr val="bg1">
                                <a:lumMod val="95000"/>
                              </a:schemeClr>
                            </a:solidFill>
                            <a:latin typeface="Cambria Math" panose="02040503050406030204" pitchFamily="18" charset="0"/>
                            <a:ea typeface="Cambria Math" panose="02040503050406030204" pitchFamily="18" charset="0"/>
                          </a:rPr>
                        </m:ctrlPr>
                      </m:sSupPr>
                      <m:e>
                        <m:r>
                          <a:rPr lang="zh-TW" altLang="en-US" b="1" i="1" dirty="0">
                            <a:solidFill>
                              <a:schemeClr val="bg1">
                                <a:lumMod val="95000"/>
                              </a:schemeClr>
                            </a:solidFill>
                            <a:latin typeface="Cambria Math" panose="02040503050406030204" pitchFamily="18" charset="0"/>
                            <a:ea typeface="微軟正黑體" panose="020B0604030504040204" pitchFamily="34" charset="-120"/>
                          </a:rPr>
                          <m:t>𝑿𝑿</m:t>
                        </m:r>
                      </m:e>
                      <m:sup>
                        <m:r>
                          <a:rPr lang="zh-TW" altLang="en-US" i="1" dirty="0">
                            <a:solidFill>
                              <a:schemeClr val="bg1">
                                <a:lumMod val="95000"/>
                              </a:schemeClr>
                            </a:solidFill>
                            <a:latin typeface="Cambria Math" panose="02040503050406030204" pitchFamily="18" charset="0"/>
                            <a:ea typeface="微軟正黑體" panose="020B0604030504040204" pitchFamily="34" charset="-120"/>
                          </a:rPr>
                          <m:t>𝐻</m:t>
                        </m:r>
                      </m:sup>
                    </m:sSup>
                    <m:r>
                      <a:rPr lang="en-US" altLang="zh-TW" i="1" dirty="0">
                        <a:solidFill>
                          <a:schemeClr val="bg1">
                            <a:lumMod val="95000"/>
                          </a:schemeClr>
                        </a:solidFill>
                        <a:latin typeface="Cambria Math" panose="02040503050406030204" pitchFamily="18" charset="0"/>
                        <a:ea typeface="微軟正黑體" panose="020B0604030504040204" pitchFamily="34" charset="-120"/>
                      </a:rPr>
                      <m:t>]</m:t>
                    </m:r>
                    <m:r>
                      <a:rPr lang="zh-TW" altLang="en-US" i="1" dirty="0">
                        <a:solidFill>
                          <a:schemeClr val="bg1">
                            <a:lumMod val="95000"/>
                          </a:schemeClr>
                        </a:solidFill>
                        <a:latin typeface="Cambria Math" panose="02040503050406030204" pitchFamily="18" charset="0"/>
                        <a:ea typeface="微軟正黑體" panose="020B0604030504040204" pitchFamily="34" charset="-120"/>
                      </a:rPr>
                      <m:t> </m:t>
                    </m:r>
                  </m:oMath>
                </a14:m>
                <a:r>
                  <a:rPr lang="zh-TW" altLang="en-US" dirty="0">
                    <a:solidFill>
                      <a:schemeClr val="bg1">
                        <a:lumMod val="95000"/>
                      </a:schemeClr>
                    </a:solidFill>
                    <a:latin typeface="微軟正黑體" panose="020B0604030504040204" pitchFamily="34" charset="-120"/>
                    <a:ea typeface="微軟正黑體" panose="020B0604030504040204" pitchFamily="34" charset="-120"/>
                  </a:rPr>
                  <a:t>得到協方差矩陣</a:t>
                </a:r>
                <a14:m>
                  <m:oMath xmlns:m="http://schemas.openxmlformats.org/officeDocument/2006/math">
                    <m:r>
                      <a:rPr lang="zh-TW" altLang="en-US" i="1" dirty="0">
                        <a:solidFill>
                          <a:schemeClr val="bg1">
                            <a:lumMod val="95000"/>
                          </a:schemeClr>
                        </a:solidFill>
                        <a:latin typeface="Cambria Math" panose="02040503050406030204" pitchFamily="18" charset="0"/>
                        <a:ea typeface="微軟正黑體" panose="020B0604030504040204" pitchFamily="34" charset="-120"/>
                      </a:rPr>
                      <m:t> </m:t>
                    </m:r>
                    <m:r>
                      <a:rPr lang="en-US" altLang="zh-TW" b="1" i="1" dirty="0">
                        <a:solidFill>
                          <a:schemeClr val="bg1">
                            <a:lumMod val="95000"/>
                          </a:schemeClr>
                        </a:solidFill>
                        <a:latin typeface="Cambria Math" panose="02040503050406030204" pitchFamily="18" charset="0"/>
                        <a:ea typeface="微軟正黑體" panose="020B0604030504040204" pitchFamily="34" charset="-120"/>
                      </a:rPr>
                      <m:t>𝑹</m:t>
                    </m:r>
                  </m:oMath>
                </a14:m>
                <a:endParaRPr lang="en-US" altLang="zh-TW" b="1" i="1" dirty="0">
                  <a:solidFill>
                    <a:schemeClr val="bg1">
                      <a:lumMod val="95000"/>
                    </a:schemeClr>
                  </a:solidFill>
                  <a:latin typeface="微軟正黑體" panose="020B0604030504040204" pitchFamily="34" charset="-120"/>
                  <a:ea typeface="微軟正黑體" panose="020B0604030504040204" pitchFamily="34" charset="-120"/>
                </a:endParaRPr>
              </a:p>
              <a:p>
                <a:pPr>
                  <a:lnSpc>
                    <a:spcPct val="150000"/>
                  </a:lnSpc>
                </a:pPr>
                <a:r>
                  <a:rPr lang="zh-TW" altLang="en-US" dirty="0">
                    <a:solidFill>
                      <a:schemeClr val="bg1">
                        <a:lumMod val="95000"/>
                      </a:schemeClr>
                    </a:solidFill>
                    <a:latin typeface="微軟正黑體" panose="020B0604030504040204" pitchFamily="34" charset="-120"/>
                    <a:ea typeface="微軟正黑體" panose="020B0604030504040204" pitchFamily="34" charset="-120"/>
                  </a:rPr>
                  <a:t>將協方差矩陣進行特徵分解</a:t>
                </a:r>
                <a14:m>
                  <m:oMath xmlns:m="http://schemas.openxmlformats.org/officeDocument/2006/math">
                    <m:r>
                      <a:rPr lang="zh-TW" altLang="en-US" i="1" dirty="0">
                        <a:solidFill>
                          <a:schemeClr val="bg1">
                            <a:lumMod val="95000"/>
                          </a:schemeClr>
                        </a:solidFill>
                        <a:latin typeface="Cambria Math" panose="02040503050406030204" pitchFamily="18" charset="0"/>
                        <a:ea typeface="微軟正黑體" panose="020B0604030504040204" pitchFamily="34" charset="-120"/>
                      </a:rPr>
                      <m:t> </m:t>
                    </m:r>
                    <m:r>
                      <a:rPr lang="en-US" altLang="zh-TW" b="1" i="1" dirty="0">
                        <a:solidFill>
                          <a:schemeClr val="bg1">
                            <a:lumMod val="95000"/>
                          </a:schemeClr>
                        </a:solidFill>
                        <a:latin typeface="Cambria Math" panose="02040503050406030204" pitchFamily="18" charset="0"/>
                        <a:ea typeface="微軟正黑體" panose="020B0604030504040204" pitchFamily="34" charset="-120"/>
                      </a:rPr>
                      <m:t>𝑹𝑽</m:t>
                    </m:r>
                    <m:r>
                      <a:rPr lang="en-US" altLang="zh-TW" b="1" i="1" dirty="0">
                        <a:solidFill>
                          <a:schemeClr val="bg1">
                            <a:lumMod val="95000"/>
                          </a:schemeClr>
                        </a:solidFill>
                        <a:latin typeface="Cambria Math" panose="02040503050406030204" pitchFamily="18" charset="0"/>
                        <a:ea typeface="微軟正黑體" panose="020B0604030504040204" pitchFamily="34" charset="-120"/>
                      </a:rPr>
                      <m:t>=</m:t>
                    </m:r>
                    <m:r>
                      <a:rPr lang="en-US" altLang="zh-TW" b="1" i="1" dirty="0">
                        <a:solidFill>
                          <a:schemeClr val="bg1">
                            <a:lumMod val="95000"/>
                          </a:schemeClr>
                        </a:solidFill>
                        <a:latin typeface="Cambria Math" panose="02040503050406030204" pitchFamily="18" charset="0"/>
                        <a:ea typeface="微軟正黑體" panose="020B0604030504040204" pitchFamily="34" charset="-120"/>
                      </a:rPr>
                      <m:t>𝑫𝑽</m:t>
                    </m:r>
                    <m:r>
                      <a:rPr lang="zh-TW" altLang="en-US" b="1" i="1" dirty="0">
                        <a:solidFill>
                          <a:schemeClr val="bg1">
                            <a:lumMod val="95000"/>
                          </a:schemeClr>
                        </a:solidFill>
                        <a:latin typeface="Cambria Math" panose="02040503050406030204" pitchFamily="18" charset="0"/>
                        <a:ea typeface="微軟正黑體" panose="020B0604030504040204" pitchFamily="34" charset="-120"/>
                      </a:rPr>
                      <m:t> </m:t>
                    </m:r>
                  </m:oMath>
                </a14:m>
                <a:r>
                  <a:rPr lang="zh-TW" altLang="en-US" b="1" i="1" dirty="0">
                    <a:solidFill>
                      <a:schemeClr val="bg1">
                        <a:lumMod val="95000"/>
                      </a:schemeClr>
                    </a:solidFill>
                    <a:latin typeface="微軟正黑體" panose="020B0604030504040204" pitchFamily="34" charset="-120"/>
                    <a:ea typeface="微軟正黑體" panose="020B0604030504040204" pitchFamily="34" charset="-120"/>
                  </a:rPr>
                  <a:t>   </a:t>
                </a:r>
                <a:r>
                  <a:rPr lang="zh-TW" altLang="en-US" dirty="0">
                    <a:solidFill>
                      <a:schemeClr val="bg1">
                        <a:lumMod val="95000"/>
                      </a:schemeClr>
                    </a:solidFill>
                    <a:latin typeface="微軟正黑體" panose="020B0604030504040204" pitchFamily="34" charset="-120"/>
                    <a:ea typeface="微軟正黑體" panose="020B0604030504040204" pitchFamily="34" charset="-120"/>
                  </a:rPr>
                  <a:t>（</a:t>
                </a:r>
                <a14:m>
                  <m:oMath xmlns:m="http://schemas.openxmlformats.org/officeDocument/2006/math">
                    <m:r>
                      <a:rPr lang="en-US" altLang="zh-TW" b="1" i="1" dirty="0">
                        <a:solidFill>
                          <a:schemeClr val="bg1">
                            <a:lumMod val="95000"/>
                          </a:schemeClr>
                        </a:solidFill>
                        <a:latin typeface="Cambria Math" panose="02040503050406030204" pitchFamily="18" charset="0"/>
                        <a:ea typeface="微軟正黑體" panose="020B0604030504040204" pitchFamily="34" charset="-120"/>
                      </a:rPr>
                      <m:t>𝑫</m:t>
                    </m:r>
                  </m:oMath>
                </a14:m>
                <a:r>
                  <a:rPr lang="zh-TW" altLang="en-US" dirty="0">
                    <a:solidFill>
                      <a:schemeClr val="bg1">
                        <a:lumMod val="95000"/>
                      </a:schemeClr>
                    </a:solidFill>
                    <a:latin typeface="微軟正黑體" panose="020B0604030504040204" pitchFamily="34" charset="-120"/>
                    <a:ea typeface="微軟正黑體" panose="020B0604030504040204" pitchFamily="34" charset="-120"/>
                  </a:rPr>
                  <a:t>：特徵值矩陣；</a:t>
                </a:r>
                <a14:m>
                  <m:oMath xmlns:m="http://schemas.openxmlformats.org/officeDocument/2006/math">
                    <m:r>
                      <a:rPr lang="en-US" altLang="zh-TW" b="1" i="1" dirty="0">
                        <a:solidFill>
                          <a:schemeClr val="bg1">
                            <a:lumMod val="95000"/>
                          </a:schemeClr>
                        </a:solidFill>
                        <a:latin typeface="Cambria Math" panose="02040503050406030204" pitchFamily="18" charset="0"/>
                      </a:rPr>
                      <m:t>𝑽</m:t>
                    </m:r>
                  </m:oMath>
                </a14:m>
                <a:r>
                  <a:rPr lang="zh-TW" altLang="en-US" dirty="0">
                    <a:solidFill>
                      <a:schemeClr val="bg1">
                        <a:lumMod val="95000"/>
                      </a:schemeClr>
                    </a:solidFill>
                    <a:latin typeface="微軟正黑體" panose="020B0604030504040204" pitchFamily="34" charset="-120"/>
                    <a:ea typeface="微軟正黑體" panose="020B0604030504040204" pitchFamily="34" charset="-120"/>
                  </a:rPr>
                  <a:t>：特徵向量矩陣）</a:t>
                </a:r>
                <a:endParaRPr lang="en-US" altLang="zh-TW" dirty="0">
                  <a:solidFill>
                    <a:schemeClr val="bg1">
                      <a:lumMod val="95000"/>
                    </a:schemeClr>
                  </a:solidFill>
                  <a:latin typeface="微軟正黑體" panose="020B0604030504040204" pitchFamily="34" charset="-120"/>
                  <a:ea typeface="微軟正黑體" panose="020B0604030504040204" pitchFamily="34" charset="-120"/>
                </a:endParaRPr>
              </a:p>
              <a:p>
                <a:pPr>
                  <a:lnSpc>
                    <a:spcPct val="150000"/>
                  </a:lnSpc>
                </a:pPr>
                <a:r>
                  <a:rPr lang="zh-TW" altLang="en-US" dirty="0">
                    <a:solidFill>
                      <a:schemeClr val="bg1">
                        <a:lumMod val="95000"/>
                      </a:schemeClr>
                    </a:solidFill>
                    <a:latin typeface="微軟正黑體" panose="020B0604030504040204" pitchFamily="34" charset="-120"/>
                    <a:ea typeface="微軟正黑體" panose="020B0604030504040204" pitchFamily="34" charset="-120"/>
                  </a:rPr>
                  <a:t>特徵值按大小排序，假設</a:t>
                </a:r>
                <a14:m>
                  <m:oMath xmlns:m="http://schemas.openxmlformats.org/officeDocument/2006/math">
                    <m:r>
                      <a:rPr lang="zh-TW" altLang="en-US" i="1" dirty="0">
                        <a:solidFill>
                          <a:schemeClr val="bg1">
                            <a:lumMod val="95000"/>
                          </a:schemeClr>
                        </a:solidFill>
                        <a:latin typeface="Cambria Math" panose="02040503050406030204" pitchFamily="18" charset="0"/>
                        <a:ea typeface="微軟正黑體" panose="020B0604030504040204" pitchFamily="34" charset="-120"/>
                      </a:rPr>
                      <m:t> </m:t>
                    </m:r>
                    <m:r>
                      <a:rPr lang="en-US" altLang="zh-TW" b="0" i="1" dirty="0" smtClean="0">
                        <a:solidFill>
                          <a:schemeClr val="bg1">
                            <a:lumMod val="95000"/>
                          </a:schemeClr>
                        </a:solidFill>
                        <a:latin typeface="Cambria Math" panose="02040503050406030204" pitchFamily="18" charset="0"/>
                        <a:ea typeface="微軟正黑體" panose="020B0604030504040204" pitchFamily="34" charset="-120"/>
                      </a:rPr>
                      <m:t>𝐸</m:t>
                    </m:r>
                    <m:r>
                      <a:rPr lang="zh-TW" altLang="en-US" i="1" smtClean="0">
                        <a:solidFill>
                          <a:schemeClr val="bg1"/>
                        </a:solidFill>
                        <a:latin typeface="Cambria Math" panose="02040503050406030204" pitchFamily="18" charset="0"/>
                        <a:ea typeface="微軟正黑體" panose="020B0604030504040204" pitchFamily="34" charset="-120"/>
                      </a:rPr>
                      <m:t> </m:t>
                    </m:r>
                  </m:oMath>
                </a14:m>
                <a:r>
                  <a:rPr lang="zh-TW" altLang="en-US" dirty="0">
                    <a:solidFill>
                      <a:schemeClr val="bg1">
                        <a:lumMod val="95000"/>
                      </a:schemeClr>
                    </a:solidFill>
                    <a:latin typeface="微軟正黑體" panose="020B0604030504040204" pitchFamily="34" charset="-120"/>
                    <a:ea typeface="微軟正黑體" panose="020B0604030504040204" pitchFamily="34" charset="-120"/>
                  </a:rPr>
                  <a:t>個訊號源，可將 </a:t>
                </a:r>
                <a14:m>
                  <m:oMath xmlns:m="http://schemas.openxmlformats.org/officeDocument/2006/math">
                    <m:r>
                      <a:rPr lang="en-US" altLang="zh-TW" b="1" i="1" dirty="0">
                        <a:solidFill>
                          <a:schemeClr val="bg1">
                            <a:lumMod val="95000"/>
                          </a:schemeClr>
                        </a:solidFill>
                        <a:latin typeface="Cambria Math" panose="02040503050406030204" pitchFamily="18" charset="0"/>
                      </a:rPr>
                      <m:t>𝑽</m:t>
                    </m:r>
                    <m:r>
                      <a:rPr lang="zh-TW" altLang="en-US" i="1" dirty="0">
                        <a:solidFill>
                          <a:schemeClr val="bg1">
                            <a:lumMod val="95000"/>
                          </a:schemeClr>
                        </a:solidFill>
                        <a:latin typeface="Cambria Math" panose="02040503050406030204" pitchFamily="18" charset="0"/>
                      </a:rPr>
                      <m:t> </m:t>
                    </m:r>
                  </m:oMath>
                </a14:m>
                <a:r>
                  <a:rPr lang="zh-TW" altLang="en-US" dirty="0">
                    <a:solidFill>
                      <a:schemeClr val="bg1">
                        <a:lumMod val="95000"/>
                      </a:schemeClr>
                    </a:solidFill>
                    <a:latin typeface="微軟正黑體" panose="020B0604030504040204" pitchFamily="34" charset="-120"/>
                    <a:ea typeface="微軟正黑體" panose="020B0604030504040204" pitchFamily="34" charset="-120"/>
                  </a:rPr>
                  <a:t>分為  </a:t>
                </a:r>
                <a14:m>
                  <m:oMath xmlns:m="http://schemas.openxmlformats.org/officeDocument/2006/math">
                    <m:sSub>
                      <m:sSubPr>
                        <m:ctrlPr>
                          <a:rPr lang="en-US" altLang="zh-TW" b="1" i="1">
                            <a:solidFill>
                              <a:schemeClr val="bg1"/>
                            </a:solidFill>
                            <a:latin typeface="Cambria Math" panose="02040503050406030204" pitchFamily="18" charset="0"/>
                          </a:rPr>
                        </m:ctrlPr>
                      </m:sSubPr>
                      <m:e>
                        <m:r>
                          <a:rPr lang="en-US" altLang="zh-TW" b="1" i="1">
                            <a:solidFill>
                              <a:schemeClr val="bg1"/>
                            </a:solidFill>
                            <a:latin typeface="Cambria Math" panose="02040503050406030204" pitchFamily="18" charset="0"/>
                          </a:rPr>
                          <m:t>𝑽</m:t>
                        </m:r>
                      </m:e>
                      <m:sub>
                        <m:r>
                          <a:rPr lang="en-US" altLang="zh-TW" b="1" i="1">
                            <a:solidFill>
                              <a:schemeClr val="bg1"/>
                            </a:solidFill>
                            <a:latin typeface="Cambria Math" panose="02040503050406030204" pitchFamily="18" charset="0"/>
                          </a:rPr>
                          <m:t>𝑵</m:t>
                        </m:r>
                      </m:sub>
                    </m:sSub>
                    <m:r>
                      <a:rPr lang="en-US" altLang="zh-TW" b="1" i="1">
                        <a:solidFill>
                          <a:schemeClr val="bg1"/>
                        </a:solidFill>
                        <a:latin typeface="Cambria Math" panose="02040503050406030204" pitchFamily="18" charset="0"/>
                      </a:rPr>
                      <m:t>=</m:t>
                    </m:r>
                    <m:d>
                      <m:dPr>
                        <m:begChr m:val="["/>
                        <m:endChr m:val="]"/>
                        <m:ctrlPr>
                          <a:rPr lang="zh-TW" altLang="zh-TW" b="1" i="1">
                            <a:solidFill>
                              <a:schemeClr val="bg1"/>
                            </a:solidFill>
                            <a:latin typeface="Cambria Math" panose="02040503050406030204" pitchFamily="18" charset="0"/>
                          </a:rPr>
                        </m:ctrlPr>
                      </m:dPr>
                      <m:e>
                        <m:sSub>
                          <m:sSubPr>
                            <m:ctrlPr>
                              <a:rPr lang="zh-TW" altLang="zh-TW" b="1" i="1">
                                <a:solidFill>
                                  <a:schemeClr val="bg1"/>
                                </a:solidFill>
                                <a:latin typeface="Cambria Math" panose="02040503050406030204" pitchFamily="18" charset="0"/>
                              </a:rPr>
                            </m:ctrlPr>
                          </m:sSubPr>
                          <m:e>
                            <m:r>
                              <a:rPr lang="en-US" altLang="zh-TW" b="1" i="1">
                                <a:solidFill>
                                  <a:schemeClr val="bg1"/>
                                </a:solidFill>
                                <a:latin typeface="Cambria Math" panose="02040503050406030204" pitchFamily="18" charset="0"/>
                              </a:rPr>
                              <m:t>𝒗</m:t>
                            </m:r>
                          </m:e>
                          <m:sub>
                            <m:r>
                              <a:rPr lang="en-US" altLang="zh-TW" i="1">
                                <a:solidFill>
                                  <a:schemeClr val="bg1"/>
                                </a:solidFill>
                                <a:latin typeface="Cambria Math" panose="02040503050406030204" pitchFamily="18" charset="0"/>
                              </a:rPr>
                              <m:t>1</m:t>
                            </m:r>
                          </m:sub>
                        </m:sSub>
                        <m:r>
                          <a:rPr lang="en-US" altLang="zh-TW" b="1" i="1">
                            <a:solidFill>
                              <a:schemeClr val="bg1"/>
                            </a:solidFill>
                            <a:latin typeface="Cambria Math" panose="02040503050406030204" pitchFamily="18" charset="0"/>
                          </a:rPr>
                          <m:t>,</m:t>
                        </m:r>
                        <m:sSub>
                          <m:sSubPr>
                            <m:ctrlPr>
                              <a:rPr lang="zh-TW" altLang="zh-TW" b="1" i="1">
                                <a:solidFill>
                                  <a:schemeClr val="bg1"/>
                                </a:solidFill>
                                <a:latin typeface="Cambria Math" panose="02040503050406030204" pitchFamily="18" charset="0"/>
                              </a:rPr>
                            </m:ctrlPr>
                          </m:sSubPr>
                          <m:e>
                            <m:r>
                              <a:rPr lang="en-US" altLang="zh-TW" b="1" i="1">
                                <a:solidFill>
                                  <a:schemeClr val="bg1"/>
                                </a:solidFill>
                                <a:latin typeface="Cambria Math" panose="02040503050406030204" pitchFamily="18" charset="0"/>
                              </a:rPr>
                              <m:t>𝒗</m:t>
                            </m:r>
                          </m:e>
                          <m:sub>
                            <m:r>
                              <a:rPr lang="en-US" altLang="zh-TW" i="1">
                                <a:solidFill>
                                  <a:schemeClr val="bg1"/>
                                </a:solidFill>
                                <a:latin typeface="Cambria Math" panose="02040503050406030204" pitchFamily="18" charset="0"/>
                              </a:rPr>
                              <m:t>2</m:t>
                            </m:r>
                          </m:sub>
                        </m:sSub>
                        <m:r>
                          <a:rPr lang="en-US" altLang="zh-TW" b="1" i="1">
                            <a:solidFill>
                              <a:schemeClr val="bg1"/>
                            </a:solidFill>
                            <a:latin typeface="Cambria Math" panose="02040503050406030204" pitchFamily="18" charset="0"/>
                          </a:rPr>
                          <m:t>,…,</m:t>
                        </m:r>
                        <m:sSub>
                          <m:sSubPr>
                            <m:ctrlPr>
                              <a:rPr lang="zh-TW" altLang="zh-TW" b="1" i="1">
                                <a:solidFill>
                                  <a:schemeClr val="bg1"/>
                                </a:solidFill>
                                <a:latin typeface="Cambria Math" panose="02040503050406030204" pitchFamily="18" charset="0"/>
                              </a:rPr>
                            </m:ctrlPr>
                          </m:sSubPr>
                          <m:e>
                            <m:r>
                              <a:rPr lang="en-US" altLang="zh-TW" b="1" i="1">
                                <a:solidFill>
                                  <a:schemeClr val="bg1"/>
                                </a:solidFill>
                                <a:latin typeface="Cambria Math" panose="02040503050406030204" pitchFamily="18" charset="0"/>
                              </a:rPr>
                              <m:t>𝒗</m:t>
                            </m:r>
                          </m:e>
                          <m:sub>
                            <m:r>
                              <a:rPr lang="en-US" altLang="zh-TW" b="1" i="1">
                                <a:solidFill>
                                  <a:schemeClr val="bg1"/>
                                </a:solidFill>
                                <a:latin typeface="Cambria Math" panose="02040503050406030204" pitchFamily="18" charset="0"/>
                              </a:rPr>
                              <m:t>𝑿</m:t>
                            </m:r>
                            <m:r>
                              <a:rPr lang="en-US" altLang="zh-TW" b="1" i="1">
                                <a:solidFill>
                                  <a:schemeClr val="bg1"/>
                                </a:solidFill>
                                <a:latin typeface="Cambria Math" panose="02040503050406030204" pitchFamily="18" charset="0"/>
                              </a:rPr>
                              <m:t>−</m:t>
                            </m:r>
                            <m:r>
                              <m:rPr>
                                <m:sty m:val="p"/>
                              </m:rPr>
                              <a:rPr lang="en-US" altLang="zh-TW" b="1" i="1">
                                <a:solidFill>
                                  <a:schemeClr val="bg1"/>
                                </a:solidFill>
                                <a:latin typeface="Cambria Math" panose="02040503050406030204" pitchFamily="18" charset="0"/>
                              </a:rPr>
                              <m:t>E</m:t>
                            </m:r>
                          </m:sub>
                        </m:sSub>
                      </m:e>
                    </m:d>
                  </m:oMath>
                </a14:m>
                <a:r>
                  <a:rPr lang="en-US" altLang="zh-TW" b="1" dirty="0">
                    <a:solidFill>
                      <a:schemeClr val="bg1"/>
                    </a:solidFill>
                  </a:rPr>
                  <a:t> </a:t>
                </a:r>
                <a:r>
                  <a:rPr lang="zh-TW" altLang="en-US" b="1" dirty="0">
                    <a:solidFill>
                      <a:schemeClr val="bg1"/>
                    </a:solidFill>
                  </a:rPr>
                  <a:t>，</a:t>
                </a:r>
                <a14:m>
                  <m:oMath xmlns:m="http://schemas.openxmlformats.org/officeDocument/2006/math">
                    <m:sSub>
                      <m:sSubPr>
                        <m:ctrlPr>
                          <a:rPr lang="en-US" altLang="zh-TW" b="1" i="1">
                            <a:solidFill>
                              <a:schemeClr val="bg1"/>
                            </a:solidFill>
                            <a:latin typeface="Cambria Math" panose="02040503050406030204" pitchFamily="18" charset="0"/>
                          </a:rPr>
                        </m:ctrlPr>
                      </m:sSubPr>
                      <m:e>
                        <m:r>
                          <a:rPr lang="en-US" altLang="zh-TW" b="1" i="1">
                            <a:solidFill>
                              <a:schemeClr val="bg1"/>
                            </a:solidFill>
                            <a:latin typeface="Cambria Math" panose="02040503050406030204" pitchFamily="18" charset="0"/>
                          </a:rPr>
                          <m:t>𝑽</m:t>
                        </m:r>
                      </m:e>
                      <m:sub>
                        <m:r>
                          <a:rPr lang="en-US" altLang="zh-TW" b="1" i="1">
                            <a:solidFill>
                              <a:schemeClr val="bg1"/>
                            </a:solidFill>
                            <a:latin typeface="Cambria Math" panose="02040503050406030204" pitchFamily="18" charset="0"/>
                          </a:rPr>
                          <m:t>𝑺</m:t>
                        </m:r>
                      </m:sub>
                    </m:sSub>
                    <m:r>
                      <a:rPr lang="en-US" altLang="zh-TW" b="1" i="1">
                        <a:solidFill>
                          <a:schemeClr val="bg1"/>
                        </a:solidFill>
                        <a:latin typeface="Cambria Math" panose="02040503050406030204" pitchFamily="18" charset="0"/>
                      </a:rPr>
                      <m:t>=</m:t>
                    </m:r>
                    <m:d>
                      <m:dPr>
                        <m:begChr m:val="["/>
                        <m:endChr m:val="]"/>
                        <m:ctrlPr>
                          <a:rPr lang="zh-TW" altLang="zh-TW" b="1" i="1">
                            <a:solidFill>
                              <a:schemeClr val="bg1"/>
                            </a:solidFill>
                            <a:latin typeface="Cambria Math" panose="02040503050406030204" pitchFamily="18" charset="0"/>
                          </a:rPr>
                        </m:ctrlPr>
                      </m:dPr>
                      <m:e>
                        <m:sSub>
                          <m:sSubPr>
                            <m:ctrlPr>
                              <a:rPr lang="zh-TW" altLang="zh-TW" b="1" i="1">
                                <a:solidFill>
                                  <a:schemeClr val="bg1"/>
                                </a:solidFill>
                                <a:latin typeface="Cambria Math" panose="02040503050406030204" pitchFamily="18" charset="0"/>
                              </a:rPr>
                            </m:ctrlPr>
                          </m:sSubPr>
                          <m:e>
                            <m:r>
                              <a:rPr lang="en-US" altLang="zh-TW" b="1" i="1">
                                <a:solidFill>
                                  <a:schemeClr val="bg1"/>
                                </a:solidFill>
                                <a:latin typeface="Cambria Math" panose="02040503050406030204" pitchFamily="18" charset="0"/>
                              </a:rPr>
                              <m:t>𝒗</m:t>
                            </m:r>
                          </m:e>
                          <m:sub>
                            <m:r>
                              <a:rPr lang="en-US" altLang="zh-TW" b="1" i="1">
                                <a:solidFill>
                                  <a:schemeClr val="bg1"/>
                                </a:solidFill>
                                <a:latin typeface="Cambria Math" panose="02040503050406030204" pitchFamily="18" charset="0"/>
                              </a:rPr>
                              <m:t>𝑿</m:t>
                            </m:r>
                            <m:r>
                              <a:rPr lang="en-US" altLang="zh-TW" b="1" i="1">
                                <a:solidFill>
                                  <a:schemeClr val="bg1"/>
                                </a:solidFill>
                                <a:latin typeface="Cambria Math" panose="02040503050406030204" pitchFamily="18" charset="0"/>
                              </a:rPr>
                              <m:t>−</m:t>
                            </m:r>
                            <m:r>
                              <m:rPr>
                                <m:sty m:val="p"/>
                              </m:rPr>
                              <a:rPr lang="en-US" altLang="zh-TW" b="1" i="1">
                                <a:solidFill>
                                  <a:schemeClr val="bg1"/>
                                </a:solidFill>
                                <a:latin typeface="Cambria Math" panose="02040503050406030204" pitchFamily="18" charset="0"/>
                              </a:rPr>
                              <m:t>E</m:t>
                            </m:r>
                            <m:r>
                              <a:rPr lang="en-US" altLang="zh-TW" b="1" i="1">
                                <a:solidFill>
                                  <a:schemeClr val="bg1"/>
                                </a:solidFill>
                                <a:latin typeface="Cambria Math" panose="02040503050406030204" pitchFamily="18" charset="0"/>
                              </a:rPr>
                              <m:t>+</m:t>
                            </m:r>
                            <m:r>
                              <a:rPr lang="en-US" altLang="zh-TW" b="1" i="1">
                                <a:solidFill>
                                  <a:schemeClr val="bg1"/>
                                </a:solidFill>
                                <a:latin typeface="Cambria Math" panose="02040503050406030204" pitchFamily="18" charset="0"/>
                              </a:rPr>
                              <m:t>𝟏</m:t>
                            </m:r>
                          </m:sub>
                        </m:sSub>
                        <m:r>
                          <a:rPr lang="en-US" altLang="zh-TW" b="1" i="1">
                            <a:solidFill>
                              <a:schemeClr val="bg1"/>
                            </a:solidFill>
                            <a:latin typeface="Cambria Math" panose="02040503050406030204" pitchFamily="18" charset="0"/>
                          </a:rPr>
                          <m:t>,</m:t>
                        </m:r>
                        <m:sSub>
                          <m:sSubPr>
                            <m:ctrlPr>
                              <a:rPr lang="zh-TW" altLang="zh-TW" b="1" i="1">
                                <a:solidFill>
                                  <a:schemeClr val="bg1"/>
                                </a:solidFill>
                                <a:latin typeface="Cambria Math" panose="02040503050406030204" pitchFamily="18" charset="0"/>
                              </a:rPr>
                            </m:ctrlPr>
                          </m:sSubPr>
                          <m:e>
                            <m:r>
                              <a:rPr lang="en-US" altLang="zh-TW" b="1" i="1">
                                <a:solidFill>
                                  <a:schemeClr val="bg1"/>
                                </a:solidFill>
                                <a:latin typeface="Cambria Math" panose="02040503050406030204" pitchFamily="18" charset="0"/>
                              </a:rPr>
                              <m:t>𝒗</m:t>
                            </m:r>
                          </m:e>
                          <m:sub>
                            <m:r>
                              <a:rPr lang="en-US" altLang="zh-TW" b="1" i="1">
                                <a:solidFill>
                                  <a:schemeClr val="bg1"/>
                                </a:solidFill>
                                <a:latin typeface="Cambria Math" panose="02040503050406030204" pitchFamily="18" charset="0"/>
                              </a:rPr>
                              <m:t>𝑿</m:t>
                            </m:r>
                            <m:r>
                              <a:rPr lang="en-US" altLang="zh-TW" b="1" i="1">
                                <a:solidFill>
                                  <a:schemeClr val="bg1"/>
                                </a:solidFill>
                                <a:latin typeface="Cambria Math" panose="02040503050406030204" pitchFamily="18" charset="0"/>
                              </a:rPr>
                              <m:t>−</m:t>
                            </m:r>
                            <m:r>
                              <a:rPr lang="en-US" altLang="zh-TW" b="1" i="1">
                                <a:solidFill>
                                  <a:schemeClr val="bg1"/>
                                </a:solidFill>
                                <a:latin typeface="Cambria Math" panose="02040503050406030204" pitchFamily="18" charset="0"/>
                              </a:rPr>
                              <m:t>𝑬</m:t>
                            </m:r>
                            <m:r>
                              <a:rPr lang="en-US" altLang="zh-TW" b="1" i="1">
                                <a:solidFill>
                                  <a:schemeClr val="bg1"/>
                                </a:solidFill>
                                <a:latin typeface="Cambria Math" panose="02040503050406030204" pitchFamily="18" charset="0"/>
                              </a:rPr>
                              <m:t>+</m:t>
                            </m:r>
                            <m:r>
                              <a:rPr lang="en-US" altLang="zh-TW" i="1">
                                <a:solidFill>
                                  <a:schemeClr val="bg1"/>
                                </a:solidFill>
                                <a:latin typeface="Cambria Math" panose="02040503050406030204" pitchFamily="18" charset="0"/>
                              </a:rPr>
                              <m:t>2</m:t>
                            </m:r>
                          </m:sub>
                        </m:sSub>
                        <m:r>
                          <a:rPr lang="en-US" altLang="zh-TW" b="1" i="1">
                            <a:solidFill>
                              <a:schemeClr val="bg1"/>
                            </a:solidFill>
                            <a:latin typeface="Cambria Math" panose="02040503050406030204" pitchFamily="18" charset="0"/>
                          </a:rPr>
                          <m:t>,…,</m:t>
                        </m:r>
                        <m:sSub>
                          <m:sSubPr>
                            <m:ctrlPr>
                              <a:rPr lang="zh-TW" altLang="zh-TW" b="1" i="1">
                                <a:solidFill>
                                  <a:schemeClr val="bg1"/>
                                </a:solidFill>
                                <a:latin typeface="Cambria Math" panose="02040503050406030204" pitchFamily="18" charset="0"/>
                              </a:rPr>
                            </m:ctrlPr>
                          </m:sSubPr>
                          <m:e>
                            <m:r>
                              <a:rPr lang="en-US" altLang="zh-TW" b="1" i="1">
                                <a:solidFill>
                                  <a:schemeClr val="bg1"/>
                                </a:solidFill>
                                <a:latin typeface="Cambria Math" panose="02040503050406030204" pitchFamily="18" charset="0"/>
                              </a:rPr>
                              <m:t>𝒗</m:t>
                            </m:r>
                          </m:e>
                          <m:sub>
                            <m:r>
                              <a:rPr lang="en-US" altLang="zh-TW" b="1" i="1">
                                <a:solidFill>
                                  <a:schemeClr val="bg1"/>
                                </a:solidFill>
                                <a:latin typeface="Cambria Math" panose="02040503050406030204" pitchFamily="18" charset="0"/>
                              </a:rPr>
                              <m:t>𝑿</m:t>
                            </m:r>
                          </m:sub>
                        </m:sSub>
                      </m:e>
                    </m:d>
                  </m:oMath>
                </a14:m>
                <a:r>
                  <a:rPr lang="en-US" altLang="zh-TW" dirty="0">
                    <a:solidFill>
                      <a:schemeClr val="bg1"/>
                    </a:solidFill>
                    <a:latin typeface="微軟正黑體" panose="020B0604030504040204" pitchFamily="34" charset="-120"/>
                    <a:ea typeface="微軟正黑體" panose="020B0604030504040204" pitchFamily="34" charset="-120"/>
                  </a:rPr>
                  <a:t> </a:t>
                </a:r>
              </a:p>
              <a:p>
                <a:pPr>
                  <a:lnSpc>
                    <a:spcPct val="150000"/>
                  </a:lnSpc>
                </a:pPr>
                <a14:m>
                  <m:oMath xmlns:m="http://schemas.openxmlformats.org/officeDocument/2006/math">
                    <m:r>
                      <a:rPr lang="zh-TW" altLang="en-US" i="1" smtClean="0">
                        <a:solidFill>
                          <a:schemeClr val="bg1"/>
                        </a:solidFill>
                        <a:latin typeface="Cambria Math" panose="02040503050406030204" pitchFamily="18" charset="0"/>
                        <a:ea typeface="微軟正黑體" panose="020B0604030504040204" pitchFamily="34" charset="-120"/>
                      </a:rPr>
                      <m:t>∵</m:t>
                    </m:r>
                    <m:r>
                      <a:rPr lang="zh-TW" altLang="en-US" i="1">
                        <a:solidFill>
                          <a:schemeClr val="bg1"/>
                        </a:solidFill>
                        <a:latin typeface="Cambria Math" panose="02040503050406030204" pitchFamily="18" charset="0"/>
                        <a:ea typeface="微軟正黑體" panose="020B0604030504040204" pitchFamily="34" charset="-120"/>
                      </a:rPr>
                      <m:t> </m:t>
                    </m:r>
                  </m:oMath>
                </a14:m>
                <a:r>
                  <a:rPr lang="zh-TW" altLang="en-US" dirty="0">
                    <a:solidFill>
                      <a:schemeClr val="bg1"/>
                    </a:solidFill>
                    <a:latin typeface="微軟正黑體" panose="020B0604030504040204" pitchFamily="34" charset="-120"/>
                    <a:ea typeface="微軟正黑體" panose="020B0604030504040204" pitchFamily="34" charset="-120"/>
                  </a:rPr>
                  <a:t>   </a:t>
                </a:r>
                <a14:m>
                  <m:oMath xmlns:m="http://schemas.openxmlformats.org/officeDocument/2006/math">
                    <m:sSub>
                      <m:sSubPr>
                        <m:ctrlPr>
                          <a:rPr lang="en-US" altLang="zh-TW" i="1">
                            <a:solidFill>
                              <a:schemeClr val="bg1"/>
                            </a:solidFill>
                            <a:latin typeface="Cambria Math" panose="02040503050406030204" pitchFamily="18" charset="0"/>
                            <a:ea typeface="微軟正黑體" panose="020B0604030504040204" pitchFamily="34" charset="-120"/>
                          </a:rPr>
                        </m:ctrlPr>
                      </m:sSubPr>
                      <m:e>
                        <m:r>
                          <a:rPr lang="en-US" altLang="zh-TW" b="0" i="1" smtClean="0">
                            <a:solidFill>
                              <a:schemeClr val="bg1"/>
                            </a:solidFill>
                            <a:latin typeface="Cambria Math" panose="02040503050406030204" pitchFamily="18" charset="0"/>
                            <a:ea typeface="微軟正黑體" panose="020B0604030504040204" pitchFamily="34" charset="-120"/>
                          </a:rPr>
                          <m:t>𝑉</m:t>
                        </m:r>
                      </m:e>
                      <m:sub>
                        <m:r>
                          <a:rPr lang="en-US" altLang="zh-TW" i="1">
                            <a:solidFill>
                              <a:schemeClr val="bg1"/>
                            </a:solidFill>
                            <a:latin typeface="Cambria Math" panose="02040503050406030204" pitchFamily="18" charset="0"/>
                            <a:ea typeface="微軟正黑體" panose="020B0604030504040204" pitchFamily="34" charset="-120"/>
                          </a:rPr>
                          <m:t>𝑁</m:t>
                        </m:r>
                      </m:sub>
                    </m:sSub>
                    <m:r>
                      <a:rPr lang="en-US" altLang="zh-TW" i="1">
                        <a:solidFill>
                          <a:schemeClr val="bg1"/>
                        </a:solidFill>
                        <a:latin typeface="Cambria Math" panose="02040503050406030204" pitchFamily="18" charset="0"/>
                        <a:ea typeface="Cambria Math" panose="02040503050406030204" pitchFamily="18" charset="0"/>
                      </a:rPr>
                      <m:t>⊥</m:t>
                    </m:r>
                  </m:oMath>
                </a14:m>
                <a:r>
                  <a:rPr lang="zh-TW" altLang="en-US" dirty="0">
                    <a:solidFill>
                      <a:schemeClr val="bg1"/>
                    </a:solidFill>
                    <a:latin typeface="微軟正黑體" panose="020B0604030504040204" pitchFamily="34" charset="-120"/>
                    <a:ea typeface="微軟正黑體" panose="020B0604030504040204" pitchFamily="34" charset="-120"/>
                  </a:rPr>
                  <a:t> </a:t>
                </a:r>
                <a14:m>
                  <m:oMath xmlns:m="http://schemas.openxmlformats.org/officeDocument/2006/math">
                    <m:sSub>
                      <m:sSubPr>
                        <m:ctrlPr>
                          <a:rPr lang="en-US" altLang="zh-TW" i="1">
                            <a:solidFill>
                              <a:schemeClr val="bg1"/>
                            </a:solidFill>
                            <a:latin typeface="Cambria Math" panose="02040503050406030204" pitchFamily="18" charset="0"/>
                            <a:ea typeface="微軟正黑體" panose="020B0604030504040204" pitchFamily="34" charset="-120"/>
                          </a:rPr>
                        </m:ctrlPr>
                      </m:sSubPr>
                      <m:e>
                        <m:r>
                          <a:rPr lang="en-US" altLang="zh-TW" b="0" i="1" smtClean="0">
                            <a:solidFill>
                              <a:schemeClr val="bg1"/>
                            </a:solidFill>
                            <a:latin typeface="Cambria Math" panose="02040503050406030204" pitchFamily="18" charset="0"/>
                            <a:ea typeface="微軟正黑體" panose="020B0604030504040204" pitchFamily="34" charset="-120"/>
                          </a:rPr>
                          <m:t>𝑉</m:t>
                        </m:r>
                      </m:e>
                      <m:sub>
                        <m:r>
                          <a:rPr lang="en-US" altLang="zh-TW" i="1">
                            <a:solidFill>
                              <a:schemeClr val="bg1"/>
                            </a:solidFill>
                            <a:latin typeface="Cambria Math" panose="02040503050406030204" pitchFamily="18" charset="0"/>
                            <a:ea typeface="微軟正黑體" panose="020B0604030504040204" pitchFamily="34" charset="-120"/>
                          </a:rPr>
                          <m:t>𝑠</m:t>
                        </m:r>
                      </m:sub>
                    </m:sSub>
                  </m:oMath>
                </a14:m>
                <a:endParaRPr lang="en-US" altLang="zh-TW" i="1" dirty="0">
                  <a:solidFill>
                    <a:schemeClr val="bg1"/>
                  </a:solidFill>
                  <a:latin typeface="Cambria Math" panose="02040503050406030204" pitchFamily="18" charset="0"/>
                  <a:ea typeface="微軟正黑體" panose="020B0604030504040204" pitchFamily="34" charset="-120"/>
                </a:endParaRPr>
              </a:p>
              <a:p>
                <a:pPr>
                  <a:lnSpc>
                    <a:spcPct val="150000"/>
                  </a:lnSpc>
                </a:pPr>
                <a14:m>
                  <m:oMath xmlns:m="http://schemas.openxmlformats.org/officeDocument/2006/math">
                    <m:r>
                      <a:rPr lang="zh-TW" altLang="en-US" i="1" smtClean="0">
                        <a:solidFill>
                          <a:schemeClr val="bg1"/>
                        </a:solidFill>
                        <a:latin typeface="Cambria Math" panose="02040503050406030204" pitchFamily="18" charset="0"/>
                        <a:ea typeface="微軟正黑體" panose="020B0604030504040204" pitchFamily="34" charset="-120"/>
                      </a:rPr>
                      <m:t>⇒</m:t>
                    </m:r>
                    <m:r>
                      <a:rPr lang="zh-TW" altLang="en-US" i="1">
                        <a:solidFill>
                          <a:schemeClr val="bg1"/>
                        </a:solidFill>
                        <a:latin typeface="Cambria Math" panose="02040503050406030204" pitchFamily="18" charset="0"/>
                        <a:ea typeface="微軟正黑體" panose="020B0604030504040204" pitchFamily="34" charset="-120"/>
                      </a:rPr>
                      <m:t> </m:t>
                    </m:r>
                    <m:r>
                      <a:rPr lang="zh-TW" altLang="en-US" i="1" smtClean="0">
                        <a:solidFill>
                          <a:schemeClr val="bg1"/>
                        </a:solidFill>
                        <a:latin typeface="Cambria Math" panose="02040503050406030204" pitchFamily="18" charset="0"/>
                        <a:ea typeface="微軟正黑體" panose="020B0604030504040204" pitchFamily="34" charset="-120"/>
                      </a:rPr>
                      <m:t> </m:t>
                    </m:r>
                    <m:sSub>
                      <m:sSubPr>
                        <m:ctrlPr>
                          <a:rPr lang="en-US" altLang="zh-TW" i="1">
                            <a:solidFill>
                              <a:schemeClr val="bg1"/>
                            </a:solidFill>
                            <a:latin typeface="Cambria Math" panose="02040503050406030204" pitchFamily="18" charset="0"/>
                            <a:ea typeface="微軟正黑體" panose="020B0604030504040204" pitchFamily="34" charset="-120"/>
                          </a:rPr>
                        </m:ctrlPr>
                      </m:sSubPr>
                      <m:e>
                        <m:r>
                          <a:rPr lang="en-US" altLang="zh-TW" b="0" i="1" smtClean="0">
                            <a:solidFill>
                              <a:schemeClr val="bg1"/>
                            </a:solidFill>
                            <a:latin typeface="Cambria Math" panose="02040503050406030204" pitchFamily="18" charset="0"/>
                            <a:ea typeface="微軟正黑體" panose="020B0604030504040204" pitchFamily="34" charset="-120"/>
                          </a:rPr>
                          <m:t>𝑉</m:t>
                        </m:r>
                      </m:e>
                      <m:sub>
                        <m:r>
                          <a:rPr lang="en-US" altLang="zh-TW" i="1">
                            <a:solidFill>
                              <a:schemeClr val="bg1"/>
                            </a:solidFill>
                            <a:latin typeface="Cambria Math" panose="02040503050406030204" pitchFamily="18" charset="0"/>
                            <a:ea typeface="微軟正黑體" panose="020B0604030504040204" pitchFamily="34" charset="-120"/>
                          </a:rPr>
                          <m:t>𝑁</m:t>
                        </m:r>
                      </m:sub>
                    </m:sSub>
                    <m:r>
                      <a:rPr lang="en-US" altLang="zh-TW" i="1">
                        <a:solidFill>
                          <a:schemeClr val="bg1"/>
                        </a:solidFill>
                        <a:latin typeface="Cambria Math" panose="02040503050406030204" pitchFamily="18" charset="0"/>
                        <a:ea typeface="Cambria Math" panose="02040503050406030204" pitchFamily="18" charset="0"/>
                      </a:rPr>
                      <m:t>⊥</m:t>
                    </m:r>
                    <m:r>
                      <a:rPr lang="zh-TW" altLang="en-US" i="1">
                        <a:solidFill>
                          <a:schemeClr val="bg1"/>
                        </a:solidFill>
                        <a:latin typeface="Cambria Math" panose="02040503050406030204" pitchFamily="18" charset="0"/>
                        <a:ea typeface="Cambria Math" panose="02040503050406030204" pitchFamily="18" charset="0"/>
                      </a:rPr>
                      <m:t> </m:t>
                    </m:r>
                    <m:r>
                      <a:rPr lang="en-US" altLang="zh-TW" b="1" i="1">
                        <a:solidFill>
                          <a:schemeClr val="bg1">
                            <a:lumMod val="95000"/>
                          </a:schemeClr>
                        </a:solidFill>
                        <a:latin typeface="Cambria Math" panose="02040503050406030204" pitchFamily="18" charset="0"/>
                        <a:ea typeface="Cambria Math" panose="02040503050406030204" pitchFamily="18" charset="0"/>
                      </a:rPr>
                      <m:t>𝒂</m:t>
                    </m:r>
                    <m:r>
                      <a:rPr lang="en-US" altLang="zh-TW" i="1">
                        <a:solidFill>
                          <a:schemeClr val="bg1">
                            <a:lumMod val="95000"/>
                          </a:schemeClr>
                        </a:solidFill>
                        <a:latin typeface="Cambria Math" panose="02040503050406030204" pitchFamily="18" charset="0"/>
                        <a:ea typeface="Cambria Math" panose="02040503050406030204" pitchFamily="18" charset="0"/>
                      </a:rPr>
                      <m:t>(</m:t>
                    </m:r>
                    <m:r>
                      <a:rPr lang="zh-TW" altLang="en-US" i="1">
                        <a:solidFill>
                          <a:schemeClr val="bg1">
                            <a:lumMod val="95000"/>
                          </a:schemeClr>
                        </a:solidFill>
                        <a:latin typeface="Cambria Math" panose="02040503050406030204" pitchFamily="18" charset="0"/>
                        <a:ea typeface="Cambria Math" panose="02040503050406030204" pitchFamily="18" charset="0"/>
                      </a:rPr>
                      <m:t>𝜃</m:t>
                    </m:r>
                    <m:r>
                      <a:rPr lang="en-US" altLang="zh-TW" b="0" i="1" smtClean="0">
                        <a:solidFill>
                          <a:schemeClr val="bg1">
                            <a:lumMod val="95000"/>
                          </a:schemeClr>
                        </a:solidFill>
                        <a:latin typeface="Cambria Math" panose="02040503050406030204" pitchFamily="18" charset="0"/>
                        <a:ea typeface="Cambria Math" panose="02040503050406030204" pitchFamily="18" charset="0"/>
                      </a:rPr>
                      <m:t>)</m:t>
                    </m:r>
                    <m:r>
                      <a:rPr lang="zh-TW" altLang="en-US" i="1">
                        <a:solidFill>
                          <a:schemeClr val="bg1">
                            <a:lumMod val="95000"/>
                          </a:schemeClr>
                        </a:solidFill>
                        <a:latin typeface="Cambria Math" panose="02040503050406030204" pitchFamily="18" charset="0"/>
                        <a:ea typeface="Cambria Math" panose="02040503050406030204" pitchFamily="18" charset="0"/>
                      </a:rPr>
                      <m:t> </m:t>
                    </m:r>
                  </m:oMath>
                </a14:m>
                <a:r>
                  <a:rPr lang="zh-TW" altLang="en-US" b="1" dirty="0">
                    <a:solidFill>
                      <a:schemeClr val="bg1">
                        <a:lumMod val="95000"/>
                      </a:schemeClr>
                    </a:solidFill>
                    <a:latin typeface="微軟正黑體" panose="020B0604030504040204" pitchFamily="34" charset="-120"/>
                    <a:ea typeface="微軟正黑體" panose="020B0604030504040204" pitchFamily="34" charset="-120"/>
                  </a:rPr>
                  <a:t>，</a:t>
                </a:r>
                <a:r>
                  <a:rPr lang="zh-TW" altLang="en-US" dirty="0">
                    <a:solidFill>
                      <a:schemeClr val="bg1">
                        <a:lumMod val="95000"/>
                      </a:schemeClr>
                    </a:solidFill>
                    <a:latin typeface="微軟正黑體" panose="020B0604030504040204" pitchFamily="34" charset="-120"/>
                    <a:ea typeface="微軟正黑體" panose="020B0604030504040204" pitchFamily="34" charset="-120"/>
                  </a:rPr>
                  <a:t>找到</a:t>
                </a:r>
                <a:r>
                  <a:rPr lang="zh-TW" altLang="en-US" b="1" dirty="0">
                    <a:solidFill>
                      <a:schemeClr val="bg1">
                        <a:lumMod val="95000"/>
                      </a:schemeClr>
                    </a:solidFill>
                    <a:ea typeface="Cambria Math" panose="02040503050406030204" pitchFamily="18" charset="0"/>
                  </a:rPr>
                  <a:t> </a:t>
                </a:r>
                <a14:m>
                  <m:oMath xmlns:m="http://schemas.openxmlformats.org/officeDocument/2006/math">
                    <m:r>
                      <a:rPr lang="en-US" altLang="zh-TW" b="1" i="1">
                        <a:solidFill>
                          <a:schemeClr val="bg1">
                            <a:lumMod val="95000"/>
                          </a:schemeClr>
                        </a:solidFill>
                        <a:latin typeface="Cambria Math" panose="02040503050406030204" pitchFamily="18" charset="0"/>
                        <a:ea typeface="Cambria Math" panose="02040503050406030204" pitchFamily="18" charset="0"/>
                      </a:rPr>
                      <m:t>𝒂</m:t>
                    </m:r>
                    <m:r>
                      <a:rPr lang="en-US" altLang="zh-TW" i="1">
                        <a:solidFill>
                          <a:schemeClr val="bg1">
                            <a:lumMod val="95000"/>
                          </a:schemeClr>
                        </a:solidFill>
                        <a:latin typeface="Cambria Math" panose="02040503050406030204" pitchFamily="18" charset="0"/>
                        <a:ea typeface="Cambria Math" panose="02040503050406030204" pitchFamily="18" charset="0"/>
                      </a:rPr>
                      <m:t>(</m:t>
                    </m:r>
                    <m:acc>
                      <m:accPr>
                        <m:chr m:val="̂"/>
                        <m:ctrlPr>
                          <a:rPr lang="en-US" altLang="zh-TW" i="1">
                            <a:solidFill>
                              <a:schemeClr val="bg1">
                                <a:lumMod val="95000"/>
                              </a:schemeClr>
                            </a:solidFill>
                            <a:latin typeface="Cambria Math" panose="02040503050406030204" pitchFamily="18" charset="0"/>
                            <a:ea typeface="Cambria Math" panose="02040503050406030204" pitchFamily="18" charset="0"/>
                          </a:rPr>
                        </m:ctrlPr>
                      </m:accPr>
                      <m:e>
                        <m:r>
                          <a:rPr lang="zh-TW" altLang="en-US" i="1">
                            <a:solidFill>
                              <a:schemeClr val="bg1">
                                <a:lumMod val="95000"/>
                              </a:schemeClr>
                            </a:solidFill>
                            <a:latin typeface="Cambria Math" panose="02040503050406030204" pitchFamily="18" charset="0"/>
                            <a:ea typeface="Cambria Math" panose="02040503050406030204" pitchFamily="18" charset="0"/>
                          </a:rPr>
                          <m:t>𝜃</m:t>
                        </m:r>
                      </m:e>
                    </m:acc>
                    <m:r>
                      <a:rPr lang="en-US" altLang="zh-TW" i="1">
                        <a:solidFill>
                          <a:schemeClr val="bg1">
                            <a:lumMod val="95000"/>
                          </a:schemeClr>
                        </a:solidFill>
                        <a:latin typeface="Cambria Math" panose="02040503050406030204" pitchFamily="18" charset="0"/>
                        <a:ea typeface="Cambria Math" panose="02040503050406030204" pitchFamily="18" charset="0"/>
                      </a:rPr>
                      <m:t>)</m:t>
                    </m:r>
                  </m:oMath>
                </a14:m>
                <a:r>
                  <a:rPr lang="en-US" altLang="zh-TW" dirty="0">
                    <a:solidFill>
                      <a:schemeClr val="bg1"/>
                    </a:solidFill>
                    <a:latin typeface="微軟正黑體" panose="020B0604030504040204" pitchFamily="34" charset="-120"/>
                    <a:ea typeface="微軟正黑體" panose="020B0604030504040204" pitchFamily="34" charset="-120"/>
                  </a:rPr>
                  <a:t> </a:t>
                </a:r>
                <a:r>
                  <a:rPr lang="zh-TW" altLang="en-US" dirty="0">
                    <a:solidFill>
                      <a:schemeClr val="bg1"/>
                    </a:solidFill>
                    <a:latin typeface="微軟正黑體" panose="020B0604030504040204" pitchFamily="34" charset="-120"/>
                    <a:ea typeface="微軟正黑體" panose="020B0604030504040204" pitchFamily="34" charset="-120"/>
                  </a:rPr>
                  <a:t>使</a:t>
                </a:r>
                <a:endParaRPr lang="zh-TW" altLang="en-US" dirty="0"/>
              </a:p>
            </p:txBody>
          </p:sp>
        </mc:Choice>
        <mc:Fallback xmlns="">
          <p:sp>
            <p:nvSpPr>
              <p:cNvPr id="2" name="文字方塊 1">
                <a:extLst>
                  <a:ext uri="{FF2B5EF4-FFF2-40B4-BE49-F238E27FC236}">
                    <a16:creationId xmlns:a16="http://schemas.microsoft.com/office/drawing/2014/main" id="{34882151-9132-4058-A46A-163C63C05FC4}"/>
                  </a:ext>
                </a:extLst>
              </p:cNvPr>
              <p:cNvSpPr txBox="1">
                <a:spLocks noRot="1" noChangeAspect="1" noMove="1" noResize="1" noEditPoints="1" noAdjustHandles="1" noChangeArrowheads="1" noChangeShapeType="1" noTextEdit="1"/>
              </p:cNvSpPr>
              <p:nvPr/>
            </p:nvSpPr>
            <p:spPr>
              <a:xfrm>
                <a:off x="808164" y="3152424"/>
                <a:ext cx="10833709" cy="2540632"/>
              </a:xfrm>
              <a:prstGeom prst="rect">
                <a:avLst/>
              </a:prstGeom>
              <a:blipFill>
                <a:blip r:embed="rId5"/>
                <a:stretch>
                  <a:fillRect l="-506" b="-311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26063E6E-B501-49A4-A924-82B475E5F9A5}"/>
                  </a:ext>
                </a:extLst>
              </p:cNvPr>
              <p:cNvSpPr/>
              <p:nvPr/>
            </p:nvSpPr>
            <p:spPr>
              <a:xfrm>
                <a:off x="3876593" y="5166620"/>
                <a:ext cx="3325398" cy="7022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TW" i="1" smtClean="0">
                              <a:solidFill>
                                <a:schemeClr val="bg1">
                                  <a:lumMod val="95000"/>
                                </a:schemeClr>
                              </a:solidFill>
                              <a:latin typeface="Cambria Math" panose="02040503050406030204" pitchFamily="18" charset="0"/>
                              <a:ea typeface="Cambria Math" panose="02040503050406030204" pitchFamily="18" charset="0"/>
                            </a:rPr>
                          </m:ctrlPr>
                        </m:accPr>
                        <m:e>
                          <m:r>
                            <a:rPr lang="zh-TW" altLang="en-US" i="1">
                              <a:solidFill>
                                <a:schemeClr val="bg1">
                                  <a:lumMod val="95000"/>
                                </a:schemeClr>
                              </a:solidFill>
                              <a:latin typeface="Cambria Math" panose="02040503050406030204" pitchFamily="18" charset="0"/>
                              <a:ea typeface="Cambria Math" panose="02040503050406030204" pitchFamily="18" charset="0"/>
                            </a:rPr>
                            <m:t>𝜃</m:t>
                          </m:r>
                        </m:e>
                      </m:acc>
                      <m:r>
                        <a:rPr lang="en-US" altLang="zh-TW">
                          <a:solidFill>
                            <a:schemeClr val="bg1">
                              <a:lumMod val="95000"/>
                            </a:schemeClr>
                          </a:solidFill>
                          <a:latin typeface="Cambria Math" panose="02040503050406030204" pitchFamily="18" charset="0"/>
                          <a:ea typeface="Cambria Math" panose="02040503050406030204" pitchFamily="18" charset="0"/>
                        </a:rPr>
                        <m:t>=</m:t>
                      </m:r>
                      <m:func>
                        <m:funcPr>
                          <m:ctrlPr>
                            <a:rPr lang="en-US" altLang="zh-TW" i="1">
                              <a:solidFill>
                                <a:schemeClr val="bg1">
                                  <a:lumMod val="95000"/>
                                </a:schemeClr>
                              </a:solidFill>
                              <a:latin typeface="Cambria Math" panose="02040503050406030204" pitchFamily="18" charset="0"/>
                              <a:ea typeface="Cambria Math" panose="02040503050406030204" pitchFamily="18" charset="0"/>
                            </a:rPr>
                          </m:ctrlPr>
                        </m:funcPr>
                        <m:fName>
                          <m:r>
                            <m:rPr>
                              <m:sty m:val="p"/>
                            </m:rPr>
                            <a:rPr lang="en-US" altLang="zh-TW">
                              <a:solidFill>
                                <a:schemeClr val="bg1">
                                  <a:lumMod val="95000"/>
                                </a:schemeClr>
                              </a:solidFill>
                              <a:latin typeface="Cambria Math" panose="02040503050406030204" pitchFamily="18" charset="0"/>
                              <a:ea typeface="Cambria Math" panose="02040503050406030204" pitchFamily="18" charset="0"/>
                            </a:rPr>
                            <m:t>arg</m:t>
                          </m:r>
                          <m:limLow>
                            <m:limLowPr>
                              <m:ctrlPr>
                                <a:rPr lang="en-US" altLang="zh-TW" i="1">
                                  <a:solidFill>
                                    <a:schemeClr val="bg1">
                                      <a:lumMod val="95000"/>
                                    </a:schemeClr>
                                  </a:solidFill>
                                  <a:latin typeface="Cambria Math" panose="02040503050406030204" pitchFamily="18" charset="0"/>
                                  <a:ea typeface="Cambria Math" panose="02040503050406030204" pitchFamily="18" charset="0"/>
                                </a:rPr>
                              </m:ctrlPr>
                            </m:limLowPr>
                            <m:e>
                              <m:r>
                                <a:rPr lang="en-US" altLang="zh-TW">
                                  <a:solidFill>
                                    <a:schemeClr val="bg1">
                                      <a:lumMod val="95000"/>
                                    </a:schemeClr>
                                  </a:solidFill>
                                  <a:latin typeface="Cambria Math" panose="02040503050406030204" pitchFamily="18" charset="0"/>
                                  <a:ea typeface="Cambria Math" panose="02040503050406030204" pitchFamily="18" charset="0"/>
                                </a:rPr>
                                <m:t> </m:t>
                              </m:r>
                              <m:r>
                                <m:rPr>
                                  <m:sty m:val="p"/>
                                </m:rPr>
                                <a:rPr lang="en-US" altLang="zh-TW">
                                  <a:solidFill>
                                    <a:schemeClr val="bg1">
                                      <a:lumMod val="95000"/>
                                    </a:schemeClr>
                                  </a:solidFill>
                                  <a:latin typeface="Cambria Math" panose="02040503050406030204" pitchFamily="18" charset="0"/>
                                  <a:ea typeface="Cambria Math" panose="02040503050406030204" pitchFamily="18" charset="0"/>
                                </a:rPr>
                                <m:t>max</m:t>
                              </m:r>
                            </m:e>
                            <m:lim>
                              <m:r>
                                <m:rPr>
                                  <m:sty m:val="p"/>
                                </m:rPr>
                                <a:rPr lang="zh-TW" altLang="en-US">
                                  <a:solidFill>
                                    <a:schemeClr val="bg1">
                                      <a:lumMod val="95000"/>
                                    </a:schemeClr>
                                  </a:solidFill>
                                  <a:latin typeface="Cambria Math" panose="02040503050406030204" pitchFamily="18" charset="0"/>
                                  <a:ea typeface="Cambria Math" panose="02040503050406030204" pitchFamily="18" charset="0"/>
                                </a:rPr>
                                <m:t>θ</m:t>
                              </m:r>
                            </m:lim>
                          </m:limLow>
                        </m:fName>
                        <m:e>
                          <m:f>
                            <m:fPr>
                              <m:ctrlPr>
                                <a:rPr lang="en-US" altLang="zh-TW" i="1">
                                  <a:solidFill>
                                    <a:schemeClr val="bg1">
                                      <a:lumMod val="95000"/>
                                    </a:schemeClr>
                                  </a:solidFill>
                                  <a:latin typeface="Cambria Math" panose="02040503050406030204" pitchFamily="18" charset="0"/>
                                  <a:ea typeface="Cambria Math" panose="02040503050406030204" pitchFamily="18" charset="0"/>
                                </a:rPr>
                              </m:ctrlPr>
                            </m:fPr>
                            <m:num>
                              <m:r>
                                <a:rPr lang="zh-TW" altLang="en-US">
                                  <a:solidFill>
                                    <a:schemeClr val="bg1">
                                      <a:lumMod val="95000"/>
                                    </a:schemeClr>
                                  </a:solidFill>
                                  <a:latin typeface="Cambria Math" panose="02040503050406030204" pitchFamily="18" charset="0"/>
                                  <a:ea typeface="Cambria Math" panose="02040503050406030204" pitchFamily="18" charset="0"/>
                                </a:rPr>
                                <m:t>１</m:t>
                              </m:r>
                            </m:num>
                            <m:den>
                              <m:r>
                                <a:rPr lang="zh-TW" altLang="en-US" i="1">
                                  <a:solidFill>
                                    <a:schemeClr val="bg1">
                                      <a:lumMod val="95000"/>
                                    </a:schemeClr>
                                  </a:solidFill>
                                  <a:latin typeface="Cambria Math" panose="02040503050406030204" pitchFamily="18" charset="0"/>
                                  <a:ea typeface="Cambria Math" panose="02040503050406030204" pitchFamily="18" charset="0"/>
                                </a:rPr>
                                <m:t> </m:t>
                              </m:r>
                              <m:sSup>
                                <m:sSupPr>
                                  <m:ctrlPr>
                                    <a:rPr lang="en-US" altLang="zh-TW" b="1" i="1">
                                      <a:solidFill>
                                        <a:schemeClr val="bg1">
                                          <a:lumMod val="95000"/>
                                        </a:schemeClr>
                                      </a:solidFill>
                                      <a:latin typeface="Cambria Math" panose="02040503050406030204" pitchFamily="18" charset="0"/>
                                      <a:ea typeface="Cambria Math" panose="02040503050406030204" pitchFamily="18" charset="0"/>
                                    </a:rPr>
                                  </m:ctrlPr>
                                </m:sSupPr>
                                <m:e>
                                  <m:r>
                                    <a:rPr lang="en-US" altLang="zh-TW" b="1" i="1" smtClean="0">
                                      <a:solidFill>
                                        <a:schemeClr val="bg1">
                                          <a:lumMod val="95000"/>
                                        </a:schemeClr>
                                      </a:solidFill>
                                      <a:latin typeface="Cambria Math" panose="02040503050406030204" pitchFamily="18" charset="0"/>
                                      <a:ea typeface="Cambria Math" panose="02040503050406030204" pitchFamily="18" charset="0"/>
                                    </a:rPr>
                                    <m:t>𝒂</m:t>
                                  </m:r>
                                </m:e>
                                <m:sup>
                                  <m:r>
                                    <a:rPr lang="zh-TW" altLang="en-US" b="1" i="1">
                                      <a:solidFill>
                                        <a:schemeClr val="bg1">
                                          <a:lumMod val="95000"/>
                                        </a:schemeClr>
                                      </a:solidFill>
                                      <a:latin typeface="Cambria Math" panose="02040503050406030204" pitchFamily="18" charset="0"/>
                                      <a:ea typeface="Cambria Math" panose="02040503050406030204" pitchFamily="18" charset="0"/>
                                    </a:rPr>
                                    <m:t>𝑯</m:t>
                                  </m:r>
                                </m:sup>
                              </m:sSup>
                              <m:r>
                                <a:rPr lang="en-US" altLang="zh-TW" i="1">
                                  <a:solidFill>
                                    <a:schemeClr val="bg1">
                                      <a:lumMod val="95000"/>
                                    </a:schemeClr>
                                  </a:solidFill>
                                  <a:latin typeface="Cambria Math" panose="02040503050406030204" pitchFamily="18" charset="0"/>
                                  <a:ea typeface="Cambria Math" panose="02040503050406030204" pitchFamily="18" charset="0"/>
                                </a:rPr>
                                <m:t>(</m:t>
                              </m:r>
                              <m:acc>
                                <m:accPr>
                                  <m:chr m:val="̂"/>
                                  <m:ctrlPr>
                                    <a:rPr lang="en-US" altLang="zh-TW" i="1">
                                      <a:solidFill>
                                        <a:schemeClr val="bg1">
                                          <a:lumMod val="95000"/>
                                        </a:schemeClr>
                                      </a:solidFill>
                                      <a:latin typeface="Cambria Math" panose="02040503050406030204" pitchFamily="18" charset="0"/>
                                      <a:ea typeface="Cambria Math" panose="02040503050406030204" pitchFamily="18" charset="0"/>
                                    </a:rPr>
                                  </m:ctrlPr>
                                </m:accPr>
                                <m:e>
                                  <m:r>
                                    <a:rPr lang="zh-TW" altLang="en-US" i="1">
                                      <a:solidFill>
                                        <a:schemeClr val="bg1">
                                          <a:lumMod val="95000"/>
                                        </a:schemeClr>
                                      </a:solidFill>
                                      <a:latin typeface="Cambria Math" panose="02040503050406030204" pitchFamily="18" charset="0"/>
                                      <a:ea typeface="Cambria Math" panose="02040503050406030204" pitchFamily="18" charset="0"/>
                                    </a:rPr>
                                    <m:t>𝜃</m:t>
                                  </m:r>
                                </m:e>
                              </m:acc>
                              <m:r>
                                <a:rPr lang="en-US" altLang="zh-TW" i="1">
                                  <a:solidFill>
                                    <a:schemeClr val="bg1">
                                      <a:lumMod val="95000"/>
                                    </a:schemeClr>
                                  </a:solidFill>
                                  <a:latin typeface="Cambria Math" panose="02040503050406030204" pitchFamily="18" charset="0"/>
                                  <a:ea typeface="Cambria Math" panose="02040503050406030204" pitchFamily="18" charset="0"/>
                                </a:rPr>
                                <m:t>)</m:t>
                              </m:r>
                              <m:sSub>
                                <m:sSubPr>
                                  <m:ctrlPr>
                                    <a:rPr lang="en-US" altLang="zh-TW" b="1" i="1">
                                      <a:solidFill>
                                        <a:schemeClr val="bg1">
                                          <a:lumMod val="95000"/>
                                        </a:schemeClr>
                                      </a:solidFill>
                                      <a:latin typeface="Cambria Math" panose="02040503050406030204" pitchFamily="18" charset="0"/>
                                      <a:ea typeface="Cambria Math" panose="02040503050406030204" pitchFamily="18" charset="0"/>
                                    </a:rPr>
                                  </m:ctrlPr>
                                </m:sSubPr>
                                <m:e>
                                  <m:r>
                                    <a:rPr lang="en-US" altLang="zh-TW" b="1" i="1">
                                      <a:solidFill>
                                        <a:schemeClr val="bg1">
                                          <a:lumMod val="95000"/>
                                        </a:schemeClr>
                                      </a:solidFill>
                                      <a:latin typeface="Cambria Math" panose="02040503050406030204" pitchFamily="18" charset="0"/>
                                      <a:ea typeface="Cambria Math" panose="02040503050406030204" pitchFamily="18" charset="0"/>
                                    </a:rPr>
                                    <m:t>𝑽</m:t>
                                  </m:r>
                                </m:e>
                                <m:sub>
                                  <m:r>
                                    <a:rPr lang="zh-TW" altLang="en-US" b="1" i="1">
                                      <a:solidFill>
                                        <a:schemeClr val="bg1">
                                          <a:lumMod val="95000"/>
                                        </a:schemeClr>
                                      </a:solidFill>
                                      <a:latin typeface="Cambria Math" panose="02040503050406030204" pitchFamily="18" charset="0"/>
                                      <a:ea typeface="Cambria Math" panose="02040503050406030204" pitchFamily="18" charset="0"/>
                                    </a:rPr>
                                    <m:t>𝑵</m:t>
                                  </m:r>
                                </m:sub>
                              </m:sSub>
                              <m:sSup>
                                <m:sSupPr>
                                  <m:ctrlPr>
                                    <a:rPr lang="en-US" altLang="zh-TW" b="1" i="1" smtClean="0">
                                      <a:solidFill>
                                        <a:schemeClr val="bg1">
                                          <a:lumMod val="95000"/>
                                        </a:schemeClr>
                                      </a:solidFill>
                                      <a:latin typeface="Cambria Math" panose="02040503050406030204" pitchFamily="18" charset="0"/>
                                      <a:ea typeface="Cambria Math" panose="02040503050406030204" pitchFamily="18" charset="0"/>
                                    </a:rPr>
                                  </m:ctrlPr>
                                </m:sSupPr>
                                <m:e>
                                  <m:sSub>
                                    <m:sSubPr>
                                      <m:ctrlPr>
                                        <a:rPr lang="en-US" altLang="zh-TW" b="1" i="1">
                                          <a:solidFill>
                                            <a:schemeClr val="bg1">
                                              <a:lumMod val="95000"/>
                                            </a:schemeClr>
                                          </a:solidFill>
                                          <a:latin typeface="Cambria Math" panose="02040503050406030204" pitchFamily="18" charset="0"/>
                                          <a:ea typeface="Cambria Math" panose="02040503050406030204" pitchFamily="18" charset="0"/>
                                        </a:rPr>
                                      </m:ctrlPr>
                                    </m:sSubPr>
                                    <m:e>
                                      <m:r>
                                        <a:rPr lang="en-US" altLang="zh-TW" b="1" i="1">
                                          <a:solidFill>
                                            <a:schemeClr val="bg1">
                                              <a:lumMod val="95000"/>
                                            </a:schemeClr>
                                          </a:solidFill>
                                          <a:latin typeface="Cambria Math" panose="02040503050406030204" pitchFamily="18" charset="0"/>
                                          <a:ea typeface="Cambria Math" panose="02040503050406030204" pitchFamily="18" charset="0"/>
                                        </a:rPr>
                                        <m:t>𝑽</m:t>
                                      </m:r>
                                    </m:e>
                                    <m:sub>
                                      <m:r>
                                        <a:rPr lang="zh-TW" altLang="en-US" b="1" i="1">
                                          <a:solidFill>
                                            <a:schemeClr val="bg1">
                                              <a:lumMod val="95000"/>
                                            </a:schemeClr>
                                          </a:solidFill>
                                          <a:latin typeface="Cambria Math" panose="02040503050406030204" pitchFamily="18" charset="0"/>
                                          <a:ea typeface="Cambria Math" panose="02040503050406030204" pitchFamily="18" charset="0"/>
                                        </a:rPr>
                                        <m:t>𝑵</m:t>
                                      </m:r>
                                    </m:sub>
                                  </m:sSub>
                                </m:e>
                                <m:sup>
                                  <m:r>
                                    <a:rPr lang="en-US" altLang="zh-TW" b="1" i="1">
                                      <a:solidFill>
                                        <a:schemeClr val="bg1">
                                          <a:lumMod val="95000"/>
                                        </a:schemeClr>
                                      </a:solidFill>
                                      <a:latin typeface="Cambria Math" panose="02040503050406030204" pitchFamily="18" charset="0"/>
                                      <a:ea typeface="Cambria Math" panose="02040503050406030204" pitchFamily="18" charset="0"/>
                                    </a:rPr>
                                    <m:t>𝑯</m:t>
                                  </m:r>
                                </m:sup>
                              </m:sSup>
                              <m:r>
                                <a:rPr lang="en-US" altLang="zh-TW" b="1" i="1" smtClean="0">
                                  <a:solidFill>
                                    <a:schemeClr val="bg1">
                                      <a:lumMod val="95000"/>
                                    </a:schemeClr>
                                  </a:solidFill>
                                  <a:latin typeface="Cambria Math" panose="02040503050406030204" pitchFamily="18" charset="0"/>
                                  <a:ea typeface="Cambria Math" panose="02040503050406030204" pitchFamily="18" charset="0"/>
                                </a:rPr>
                                <m:t>𝒂</m:t>
                              </m:r>
                              <m:r>
                                <a:rPr lang="en-US" altLang="zh-TW" i="1">
                                  <a:solidFill>
                                    <a:schemeClr val="bg1">
                                      <a:lumMod val="95000"/>
                                    </a:schemeClr>
                                  </a:solidFill>
                                  <a:latin typeface="Cambria Math" panose="02040503050406030204" pitchFamily="18" charset="0"/>
                                  <a:ea typeface="Cambria Math" panose="02040503050406030204" pitchFamily="18" charset="0"/>
                                </a:rPr>
                                <m:t>(</m:t>
                              </m:r>
                              <m:acc>
                                <m:accPr>
                                  <m:chr m:val="̂"/>
                                  <m:ctrlPr>
                                    <a:rPr lang="en-US" altLang="zh-TW" i="1">
                                      <a:solidFill>
                                        <a:schemeClr val="bg1">
                                          <a:lumMod val="95000"/>
                                        </a:schemeClr>
                                      </a:solidFill>
                                      <a:latin typeface="Cambria Math" panose="02040503050406030204" pitchFamily="18" charset="0"/>
                                      <a:ea typeface="Cambria Math" panose="02040503050406030204" pitchFamily="18" charset="0"/>
                                    </a:rPr>
                                  </m:ctrlPr>
                                </m:accPr>
                                <m:e>
                                  <m:r>
                                    <a:rPr lang="zh-TW" altLang="en-US" i="1">
                                      <a:solidFill>
                                        <a:schemeClr val="bg1">
                                          <a:lumMod val="95000"/>
                                        </a:schemeClr>
                                      </a:solidFill>
                                      <a:latin typeface="Cambria Math" panose="02040503050406030204" pitchFamily="18" charset="0"/>
                                      <a:ea typeface="Cambria Math" panose="02040503050406030204" pitchFamily="18" charset="0"/>
                                    </a:rPr>
                                    <m:t>𝜃</m:t>
                                  </m:r>
                                </m:e>
                              </m:acc>
                              <m:r>
                                <a:rPr lang="en-US" altLang="zh-TW" i="1">
                                  <a:solidFill>
                                    <a:schemeClr val="bg1">
                                      <a:lumMod val="95000"/>
                                    </a:schemeClr>
                                  </a:solidFill>
                                  <a:latin typeface="Cambria Math" panose="02040503050406030204" pitchFamily="18" charset="0"/>
                                  <a:ea typeface="Cambria Math" panose="02040503050406030204" pitchFamily="18" charset="0"/>
                                </a:rPr>
                                <m:t>)</m:t>
                              </m:r>
                            </m:den>
                          </m:f>
                        </m:e>
                      </m:func>
                    </m:oMath>
                  </m:oMathPara>
                </a14:m>
                <a:endParaRPr lang="zh-TW" altLang="en-US" dirty="0"/>
              </a:p>
            </p:txBody>
          </p:sp>
        </mc:Choice>
        <mc:Fallback xmlns="">
          <p:sp>
            <p:nvSpPr>
              <p:cNvPr id="3" name="矩形 2">
                <a:extLst>
                  <a:ext uri="{FF2B5EF4-FFF2-40B4-BE49-F238E27FC236}">
                    <a16:creationId xmlns:a16="http://schemas.microsoft.com/office/drawing/2014/main" id="{26063E6E-B501-49A4-A924-82B475E5F9A5}"/>
                  </a:ext>
                </a:extLst>
              </p:cNvPr>
              <p:cNvSpPr>
                <a:spLocks noRot="1" noChangeAspect="1" noMove="1" noResize="1" noEditPoints="1" noAdjustHandles="1" noChangeArrowheads="1" noChangeShapeType="1" noTextEdit="1"/>
              </p:cNvSpPr>
              <p:nvPr/>
            </p:nvSpPr>
            <p:spPr>
              <a:xfrm>
                <a:off x="3876593" y="5166620"/>
                <a:ext cx="3325398" cy="702244"/>
              </a:xfrm>
              <a:prstGeom prst="rect">
                <a:avLst/>
              </a:prstGeom>
              <a:blipFill>
                <a:blip r:embed="rId6"/>
                <a:stretch>
                  <a:fillRect/>
                </a:stretch>
              </a:blipFill>
            </p:spPr>
            <p:txBody>
              <a:bodyPr/>
              <a:lstStyle/>
              <a:p>
                <a:r>
                  <a:rPr lang="zh-TW" altLang="en-US">
                    <a:noFill/>
                  </a:rPr>
                  <a:t> </a:t>
                </a:r>
              </a:p>
            </p:txBody>
          </p:sp>
        </mc:Fallback>
      </mc:AlternateContent>
      <p:sp>
        <p:nvSpPr>
          <p:cNvPr id="10" name="文字方塊 9">
            <a:extLst>
              <a:ext uri="{FF2B5EF4-FFF2-40B4-BE49-F238E27FC236}">
                <a16:creationId xmlns:a16="http://schemas.microsoft.com/office/drawing/2014/main" id="{D21005CF-94E3-4440-AEFB-7F2F96D0605E}"/>
              </a:ext>
            </a:extLst>
          </p:cNvPr>
          <p:cNvSpPr txBox="1"/>
          <p:nvPr/>
        </p:nvSpPr>
        <p:spPr>
          <a:xfrm>
            <a:off x="6636877" y="838217"/>
            <a:ext cx="4624984" cy="872418"/>
          </a:xfrm>
          <a:prstGeom prst="rect">
            <a:avLst/>
          </a:prstGeom>
          <a:noFill/>
        </p:spPr>
        <p:txBody>
          <a:bodyPr wrap="none" rtlCol="0">
            <a:spAutoFit/>
          </a:bodyPr>
          <a:lstStyle/>
          <a:p>
            <a:pPr>
              <a:lnSpc>
                <a:spcPct val="150000"/>
              </a:lnSpc>
            </a:pPr>
            <a:r>
              <a:rPr lang="zh-TW" altLang="en-US" b="1" dirty="0">
                <a:solidFill>
                  <a:schemeClr val="bg1"/>
                </a:solidFill>
                <a:latin typeface="微軟正黑體" panose="020B0604030504040204" pitchFamily="34" charset="-120"/>
                <a:ea typeface="微軟正黑體" panose="020B0604030504040204" pitchFamily="34" charset="-120"/>
              </a:rPr>
              <a:t>全名：多重訊號分類演算法</a:t>
            </a:r>
          </a:p>
          <a:p>
            <a:pPr>
              <a:lnSpc>
                <a:spcPct val="150000"/>
              </a:lnSpc>
            </a:pPr>
            <a:r>
              <a:rPr lang="en-US" altLang="zh-TW" b="1" dirty="0" err="1">
                <a:solidFill>
                  <a:srgbClr val="FFFF99"/>
                </a:solidFill>
                <a:latin typeface="微軟正黑體" panose="020B0604030504040204" pitchFamily="34" charset="-120"/>
                <a:ea typeface="微軟正黑體" panose="020B0604030504040204" pitchFamily="34" charset="-120"/>
              </a:rPr>
              <a:t>MU</a:t>
            </a:r>
            <a:r>
              <a:rPr lang="en-US" altLang="zh-TW" b="1" dirty="0" err="1">
                <a:solidFill>
                  <a:schemeClr val="bg1"/>
                </a:solidFill>
                <a:latin typeface="微軟正黑體" panose="020B0604030504040204" pitchFamily="34" charset="-120"/>
                <a:ea typeface="微軟正黑體" panose="020B0604030504040204" pitchFamily="34" charset="-120"/>
              </a:rPr>
              <a:t>ltiple</a:t>
            </a:r>
            <a:r>
              <a:rPr lang="en-US" altLang="zh-TW" b="1" dirty="0">
                <a:solidFill>
                  <a:schemeClr val="bg1"/>
                </a:solidFill>
                <a:latin typeface="微軟正黑體" panose="020B0604030504040204" pitchFamily="34" charset="-120"/>
                <a:ea typeface="微軟正黑體" panose="020B0604030504040204" pitchFamily="34" charset="-120"/>
              </a:rPr>
              <a:t> </a:t>
            </a:r>
            <a:r>
              <a:rPr lang="en-US" altLang="zh-TW" b="1" dirty="0" err="1">
                <a:solidFill>
                  <a:srgbClr val="FFFF99"/>
                </a:solidFill>
                <a:latin typeface="微軟正黑體" panose="020B0604030504040204" pitchFamily="34" charset="-120"/>
                <a:ea typeface="微軟正黑體" panose="020B0604030504040204" pitchFamily="34" charset="-120"/>
              </a:rPr>
              <a:t>SI</a:t>
            </a:r>
            <a:r>
              <a:rPr lang="en-US" altLang="zh-TW" b="1" dirty="0" err="1">
                <a:solidFill>
                  <a:schemeClr val="bg1"/>
                </a:solidFill>
                <a:latin typeface="微軟正黑體" panose="020B0604030504040204" pitchFamily="34" charset="-120"/>
                <a:ea typeface="微軟正黑體" panose="020B0604030504040204" pitchFamily="34" charset="-120"/>
              </a:rPr>
              <a:t>gnal</a:t>
            </a:r>
            <a:r>
              <a:rPr lang="en-US" altLang="zh-TW" b="1" dirty="0">
                <a:solidFill>
                  <a:schemeClr val="bg1"/>
                </a:solidFill>
                <a:latin typeface="微軟正黑體" panose="020B0604030504040204" pitchFamily="34" charset="-120"/>
                <a:ea typeface="微軟正黑體" panose="020B0604030504040204" pitchFamily="34" charset="-120"/>
              </a:rPr>
              <a:t> </a:t>
            </a:r>
            <a:r>
              <a:rPr lang="en-US" altLang="zh-TW" b="1" dirty="0">
                <a:solidFill>
                  <a:srgbClr val="FFFF99"/>
                </a:solidFill>
                <a:latin typeface="微軟正黑體" panose="020B0604030504040204" pitchFamily="34" charset="-120"/>
                <a:ea typeface="微軟正黑體" panose="020B0604030504040204" pitchFamily="34" charset="-120"/>
              </a:rPr>
              <a:t>C</a:t>
            </a:r>
            <a:r>
              <a:rPr lang="en-US" altLang="zh-TW" b="1" dirty="0">
                <a:solidFill>
                  <a:schemeClr val="bg1"/>
                </a:solidFill>
                <a:latin typeface="微軟正黑體" panose="020B0604030504040204" pitchFamily="34" charset="-120"/>
                <a:ea typeface="微軟正黑體" panose="020B0604030504040204" pitchFamily="34" charset="-120"/>
              </a:rPr>
              <a:t>lassification Algorithm</a:t>
            </a:r>
          </a:p>
        </p:txBody>
      </p:sp>
      <p:cxnSp>
        <p:nvCxnSpPr>
          <p:cNvPr id="11" name="直線單箭頭接點 10">
            <a:extLst>
              <a:ext uri="{FF2B5EF4-FFF2-40B4-BE49-F238E27FC236}">
                <a16:creationId xmlns:a16="http://schemas.microsoft.com/office/drawing/2014/main" id="{9E8A15CF-D806-4799-8138-C0538C6A1FF5}"/>
              </a:ext>
            </a:extLst>
          </p:cNvPr>
          <p:cNvCxnSpPr>
            <a:cxnSpLocks/>
          </p:cNvCxnSpPr>
          <p:nvPr/>
        </p:nvCxnSpPr>
        <p:spPr>
          <a:xfrm>
            <a:off x="7201991" y="5693056"/>
            <a:ext cx="661020"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B9B557BF-7529-4D95-A85B-27CEB606E6CD}"/>
              </a:ext>
            </a:extLst>
          </p:cNvPr>
          <p:cNvSpPr txBox="1"/>
          <p:nvPr/>
        </p:nvSpPr>
        <p:spPr>
          <a:xfrm>
            <a:off x="7874162" y="5528893"/>
            <a:ext cx="3325398" cy="646331"/>
          </a:xfrm>
          <a:prstGeom prst="rect">
            <a:avLst/>
          </a:prstGeom>
          <a:noFill/>
        </p:spPr>
        <p:txBody>
          <a:bodyPr wrap="square" rtlCol="0">
            <a:spAutoFit/>
          </a:bodyPr>
          <a:lstStyle/>
          <a:p>
            <a:r>
              <a:rPr lang="zh-TW" altLang="en-US" dirty="0">
                <a:solidFill>
                  <a:schemeClr val="bg1"/>
                </a:solidFill>
                <a:latin typeface="微軟正黑體" panose="020B0604030504040204" pitchFamily="34" charset="-120"/>
                <a:ea typeface="微軟正黑體" panose="020B0604030504040204" pitchFamily="34" charset="-120"/>
              </a:rPr>
              <a:t>理論上正交乘積為</a:t>
            </a:r>
            <a:r>
              <a:rPr lang="en-US" altLang="zh-TW" dirty="0">
                <a:solidFill>
                  <a:schemeClr val="bg1"/>
                </a:solidFill>
                <a:latin typeface="微軟正黑體" panose="020B0604030504040204" pitchFamily="34" charset="-120"/>
                <a:ea typeface="微軟正黑體" panose="020B0604030504040204" pitchFamily="34" charset="-120"/>
              </a:rPr>
              <a:t>0</a:t>
            </a:r>
            <a:r>
              <a:rPr lang="zh-TW" altLang="en-US" dirty="0">
                <a:solidFill>
                  <a:schemeClr val="bg1"/>
                </a:solidFill>
                <a:latin typeface="微軟正黑體" panose="020B0604030504040204" pitchFamily="34" charset="-120"/>
                <a:ea typeface="微軟正黑體" panose="020B0604030504040204" pitchFamily="34" charset="-120"/>
              </a:rPr>
              <a:t>，由於噪聲存在，實際存在一微小值</a:t>
            </a:r>
          </a:p>
        </p:txBody>
      </p:sp>
    </p:spTree>
    <p:extLst>
      <p:ext uri="{BB962C8B-B14F-4D97-AF65-F5344CB8AC3E}">
        <p14:creationId xmlns:p14="http://schemas.microsoft.com/office/powerpoint/2010/main" val="42163343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2">
            <a:extLst>
              <a:ext uri="{FF2B5EF4-FFF2-40B4-BE49-F238E27FC236}">
                <a16:creationId xmlns:a16="http://schemas.microsoft.com/office/drawing/2014/main" id="{C6AD5501-D743-494B-AC11-7AE216AA9047}"/>
              </a:ext>
            </a:extLst>
          </p:cNvPr>
          <p:cNvPicPr>
            <a:picLocks noChangeAspect="1"/>
          </p:cNvPicPr>
          <p:nvPr/>
        </p:nvPicPr>
        <p:blipFill>
          <a:blip r:embed="rId3"/>
          <a:stretch>
            <a:fillRect/>
          </a:stretch>
        </p:blipFill>
        <p:spPr>
          <a:xfrm>
            <a:off x="970489" y="904644"/>
            <a:ext cx="866752" cy="1505411"/>
          </a:xfrm>
          <a:prstGeom prst="rect">
            <a:avLst/>
          </a:prstGeom>
        </p:spPr>
      </p:pic>
      <p:pic>
        <p:nvPicPr>
          <p:cNvPr id="5" name="图片 1">
            <a:extLst>
              <a:ext uri="{FF2B5EF4-FFF2-40B4-BE49-F238E27FC236}">
                <a16:creationId xmlns:a16="http://schemas.microsoft.com/office/drawing/2014/main" id="{6DA6C1A7-65E6-4F8B-B3EE-970D60B38ECE}"/>
              </a:ext>
            </a:extLst>
          </p:cNvPr>
          <p:cNvPicPr>
            <a:picLocks noChangeAspect="1"/>
          </p:cNvPicPr>
          <p:nvPr/>
        </p:nvPicPr>
        <p:blipFill>
          <a:blip r:embed="rId4"/>
          <a:stretch>
            <a:fillRect/>
          </a:stretch>
        </p:blipFill>
        <p:spPr>
          <a:xfrm>
            <a:off x="1837243" y="729942"/>
            <a:ext cx="4676944" cy="927407"/>
          </a:xfrm>
          <a:prstGeom prst="rect">
            <a:avLst/>
          </a:prstGeom>
        </p:spPr>
      </p:pic>
      <mc:AlternateContent xmlns:mc="http://schemas.openxmlformats.org/markup-compatibility/2006" xmlns:a14="http://schemas.microsoft.com/office/drawing/2010/main">
        <mc:Choice Requires="a14">
          <p:sp>
            <p:nvSpPr>
              <p:cNvPr id="7" name="內容版面配置區 2">
                <a:extLst>
                  <a:ext uri="{FF2B5EF4-FFF2-40B4-BE49-F238E27FC236}">
                    <a16:creationId xmlns:a16="http://schemas.microsoft.com/office/drawing/2014/main" id="{3988A8B2-6C02-43CB-9A64-D8FB82EAE3C0}"/>
                  </a:ext>
                </a:extLst>
              </p:cNvPr>
              <p:cNvSpPr txBox="1">
                <a:spLocks/>
              </p:cNvSpPr>
              <p:nvPr/>
            </p:nvSpPr>
            <p:spPr>
              <a:xfrm>
                <a:off x="2893285" y="1729672"/>
                <a:ext cx="8765315" cy="163029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zh-TW" altLang="zh-TW" sz="1800" dirty="0">
                    <a:solidFill>
                      <a:schemeClr val="bg1"/>
                    </a:solidFill>
                    <a:latin typeface="微軟正黑體" panose="020B0604030504040204" pitchFamily="34" charset="-120"/>
                    <a:ea typeface="微軟正黑體" panose="020B0604030504040204" pitchFamily="34" charset="-120"/>
                  </a:rPr>
                  <a:t>將經過濾波器處理完的一維訊號</a:t>
                </a:r>
                <a:r>
                  <a:rPr lang="zh-TW" altLang="en-US" sz="1800" dirty="0">
                    <a:solidFill>
                      <a:schemeClr val="bg1"/>
                    </a:solidFill>
                    <a:latin typeface="微軟正黑體" panose="020B0604030504040204" pitchFamily="34" charset="-120"/>
                    <a:ea typeface="微軟正黑體" panose="020B0604030504040204" pitchFamily="34" charset="-120"/>
                  </a:rPr>
                  <a:t> </a:t>
                </a:r>
                <a14:m>
                  <m:oMath xmlns:m="http://schemas.openxmlformats.org/officeDocument/2006/math">
                    <m:acc>
                      <m:accPr>
                        <m:chr m:val="̃"/>
                        <m:ctrlPr>
                          <a:rPr lang="zh-TW" altLang="zh-TW" sz="1800" i="1">
                            <a:solidFill>
                              <a:schemeClr val="bg1"/>
                            </a:solidFill>
                            <a:latin typeface="Cambria Math" panose="02040503050406030204" pitchFamily="18" charset="0"/>
                          </a:rPr>
                        </m:ctrlPr>
                      </m:accPr>
                      <m:e>
                        <m:r>
                          <a:rPr lang="en-US" altLang="zh-TW" sz="1800" b="1" i="1">
                            <a:solidFill>
                              <a:schemeClr val="bg1"/>
                            </a:solidFill>
                            <a:latin typeface="Cambria Math" panose="02040503050406030204" pitchFamily="18" charset="0"/>
                          </a:rPr>
                          <m:t>𝜽</m:t>
                        </m:r>
                      </m:e>
                    </m:acc>
                    <m:r>
                      <a:rPr lang="en-US" altLang="zh-TW" sz="1800" i="1">
                        <a:solidFill>
                          <a:schemeClr val="bg1"/>
                        </a:solidFill>
                        <a:latin typeface="Cambria Math" panose="02040503050406030204" pitchFamily="18" charset="0"/>
                      </a:rPr>
                      <m:t>=[</m:t>
                    </m:r>
                    <m:sSub>
                      <m:sSubPr>
                        <m:ctrlPr>
                          <a:rPr lang="zh-TW" altLang="zh-TW" sz="1800" i="1">
                            <a:solidFill>
                              <a:schemeClr val="bg1"/>
                            </a:solidFill>
                            <a:latin typeface="Cambria Math" panose="02040503050406030204" pitchFamily="18" charset="0"/>
                          </a:rPr>
                        </m:ctrlPr>
                      </m:sSubPr>
                      <m:e>
                        <m:acc>
                          <m:accPr>
                            <m:chr m:val="̃"/>
                            <m:ctrlPr>
                              <a:rPr lang="zh-TW" altLang="zh-TW" sz="1800" i="1">
                                <a:solidFill>
                                  <a:schemeClr val="bg1"/>
                                </a:solidFill>
                                <a:latin typeface="Cambria Math" panose="02040503050406030204" pitchFamily="18" charset="0"/>
                              </a:rPr>
                            </m:ctrlPr>
                          </m:accPr>
                          <m:e>
                            <m:r>
                              <a:rPr lang="en-US" altLang="zh-TW" sz="1800" i="1">
                                <a:solidFill>
                                  <a:schemeClr val="bg1"/>
                                </a:solidFill>
                                <a:latin typeface="Cambria Math" panose="02040503050406030204" pitchFamily="18" charset="0"/>
                              </a:rPr>
                              <m:t>𝜃</m:t>
                            </m:r>
                          </m:e>
                        </m:acc>
                      </m:e>
                      <m:sub>
                        <m:r>
                          <a:rPr lang="en-US" altLang="zh-TW" sz="1800" i="1">
                            <a:solidFill>
                              <a:schemeClr val="bg1"/>
                            </a:solidFill>
                            <a:latin typeface="Cambria Math" panose="02040503050406030204" pitchFamily="18" charset="0"/>
                          </a:rPr>
                          <m:t>1</m:t>
                        </m:r>
                      </m:sub>
                    </m:sSub>
                    <m:r>
                      <a:rPr lang="en-US" altLang="zh-TW" sz="1800" i="1">
                        <a:solidFill>
                          <a:schemeClr val="bg1"/>
                        </a:solidFill>
                        <a:latin typeface="Cambria Math" panose="02040503050406030204" pitchFamily="18" charset="0"/>
                      </a:rPr>
                      <m:t>,</m:t>
                    </m:r>
                    <m:sSub>
                      <m:sSubPr>
                        <m:ctrlPr>
                          <a:rPr lang="zh-TW" altLang="zh-TW" sz="1800" i="1">
                            <a:solidFill>
                              <a:schemeClr val="bg1"/>
                            </a:solidFill>
                            <a:latin typeface="Cambria Math" panose="02040503050406030204" pitchFamily="18" charset="0"/>
                          </a:rPr>
                        </m:ctrlPr>
                      </m:sSubPr>
                      <m:e>
                        <m:acc>
                          <m:accPr>
                            <m:chr m:val="̃"/>
                            <m:ctrlPr>
                              <a:rPr lang="zh-TW" altLang="zh-TW" sz="1800" i="1">
                                <a:solidFill>
                                  <a:schemeClr val="bg1"/>
                                </a:solidFill>
                                <a:latin typeface="Cambria Math" panose="02040503050406030204" pitchFamily="18" charset="0"/>
                              </a:rPr>
                            </m:ctrlPr>
                          </m:accPr>
                          <m:e>
                            <m:r>
                              <a:rPr lang="en-US" altLang="zh-TW" sz="1800" i="1">
                                <a:solidFill>
                                  <a:schemeClr val="bg1"/>
                                </a:solidFill>
                                <a:latin typeface="Cambria Math" panose="02040503050406030204" pitchFamily="18" charset="0"/>
                              </a:rPr>
                              <m:t>𝜃</m:t>
                            </m:r>
                          </m:e>
                        </m:acc>
                      </m:e>
                      <m:sub>
                        <m:r>
                          <a:rPr lang="en-US" altLang="zh-TW" sz="1800" i="1">
                            <a:solidFill>
                              <a:schemeClr val="bg1"/>
                            </a:solidFill>
                            <a:latin typeface="Cambria Math" panose="02040503050406030204" pitchFamily="18" charset="0"/>
                          </a:rPr>
                          <m:t>2</m:t>
                        </m:r>
                      </m:sub>
                    </m:sSub>
                    <m:r>
                      <a:rPr lang="en-US" altLang="zh-TW" sz="1800" i="1">
                        <a:solidFill>
                          <a:schemeClr val="bg1"/>
                        </a:solidFill>
                        <a:latin typeface="Cambria Math" panose="02040503050406030204" pitchFamily="18" charset="0"/>
                      </a:rPr>
                      <m:t>,</m:t>
                    </m:r>
                    <m:r>
                      <a:rPr lang="en-US" altLang="zh-TW" sz="1800" i="1" smtClean="0">
                        <a:solidFill>
                          <a:schemeClr val="bg1"/>
                        </a:solidFill>
                        <a:latin typeface="Cambria Math" panose="02040503050406030204" pitchFamily="18" charset="0"/>
                      </a:rPr>
                      <m:t>…</m:t>
                    </m:r>
                    <m:r>
                      <a:rPr lang="en-US" altLang="zh-TW" sz="1800" i="1">
                        <a:solidFill>
                          <a:schemeClr val="bg1"/>
                        </a:solidFill>
                        <a:latin typeface="Cambria Math" panose="02040503050406030204" pitchFamily="18" charset="0"/>
                      </a:rPr>
                      <m:t>,</m:t>
                    </m:r>
                    <m:sSub>
                      <m:sSubPr>
                        <m:ctrlPr>
                          <a:rPr lang="zh-TW" altLang="zh-TW" sz="1800" i="1">
                            <a:solidFill>
                              <a:schemeClr val="bg1"/>
                            </a:solidFill>
                            <a:latin typeface="Cambria Math" panose="02040503050406030204" pitchFamily="18" charset="0"/>
                          </a:rPr>
                        </m:ctrlPr>
                      </m:sSubPr>
                      <m:e>
                        <m:acc>
                          <m:accPr>
                            <m:chr m:val="̃"/>
                            <m:ctrlPr>
                              <a:rPr lang="zh-TW" altLang="zh-TW" sz="1800" i="1">
                                <a:solidFill>
                                  <a:schemeClr val="bg1"/>
                                </a:solidFill>
                                <a:latin typeface="Cambria Math" panose="02040503050406030204" pitchFamily="18" charset="0"/>
                              </a:rPr>
                            </m:ctrlPr>
                          </m:accPr>
                          <m:e>
                            <m:r>
                              <a:rPr lang="en-US" altLang="zh-TW" sz="1800" i="1">
                                <a:solidFill>
                                  <a:schemeClr val="bg1"/>
                                </a:solidFill>
                                <a:latin typeface="Cambria Math" panose="02040503050406030204" pitchFamily="18" charset="0"/>
                              </a:rPr>
                              <m:t>𝜃</m:t>
                            </m:r>
                          </m:e>
                        </m:acc>
                      </m:e>
                      <m:sub>
                        <m:r>
                          <a:rPr lang="en-US" altLang="zh-TW" sz="1800" i="1">
                            <a:solidFill>
                              <a:schemeClr val="bg1"/>
                            </a:solidFill>
                            <a:latin typeface="Cambria Math" panose="02040503050406030204" pitchFamily="18" charset="0"/>
                          </a:rPr>
                          <m:t>𝑃</m:t>
                        </m:r>
                      </m:sub>
                    </m:sSub>
                    <m:r>
                      <a:rPr lang="en-US" altLang="zh-TW" sz="1800" i="1">
                        <a:solidFill>
                          <a:schemeClr val="bg1"/>
                        </a:solidFill>
                        <a:latin typeface="Cambria Math" panose="02040503050406030204" pitchFamily="18" charset="0"/>
                      </a:rPr>
                      <m:t>]</m:t>
                    </m:r>
                  </m:oMath>
                </a14:m>
                <a:r>
                  <a:rPr lang="en-US" altLang="zh-TW" sz="1800" dirty="0">
                    <a:solidFill>
                      <a:schemeClr val="bg1"/>
                    </a:solidFill>
                    <a:latin typeface="微軟正黑體" panose="020B0604030504040204" pitchFamily="34" charset="-120"/>
                    <a:ea typeface="微軟正黑體" panose="020B0604030504040204" pitchFamily="34" charset="-120"/>
                  </a:rPr>
                  <a:t> </a:t>
                </a:r>
                <a:r>
                  <a:rPr lang="zh-TW" altLang="zh-TW" sz="1800" dirty="0">
                    <a:solidFill>
                      <a:schemeClr val="bg1"/>
                    </a:solidFill>
                    <a:latin typeface="微軟正黑體" panose="020B0604030504040204" pitchFamily="34" charset="-120"/>
                    <a:ea typeface="微軟正黑體" panose="020B0604030504040204" pitchFamily="34" charset="-120"/>
                  </a:rPr>
                  <a:t>階梯式排列成</a:t>
                </a:r>
                <a:endParaRPr lang="en-US" altLang="zh-TW" sz="1800" i="1" dirty="0">
                  <a:solidFill>
                    <a:schemeClr val="bg1"/>
                  </a:solidFill>
                </a:endParaRPr>
              </a:p>
              <a:p>
                <a:pPr algn="l">
                  <a:lnSpc>
                    <a:spcPct val="150000"/>
                  </a:lnSpc>
                </a:pPr>
                <a:r>
                  <a:rPr lang="zh-TW" altLang="en-US" sz="1800" dirty="0">
                    <a:solidFill>
                      <a:schemeClr val="bg1"/>
                    </a:solidFill>
                  </a:rPr>
                  <a:t> </a:t>
                </a:r>
                <a14:m>
                  <m:oMath xmlns:m="http://schemas.openxmlformats.org/officeDocument/2006/math">
                    <m:r>
                      <a:rPr lang="en-US" altLang="zh-TW" sz="1800" i="1">
                        <a:solidFill>
                          <a:schemeClr val="bg1"/>
                        </a:solidFill>
                        <a:latin typeface="Cambria Math" panose="02040503050406030204" pitchFamily="18" charset="0"/>
                      </a:rPr>
                      <m:t>(</m:t>
                    </m:r>
                    <m:r>
                      <a:rPr lang="en-US" altLang="zh-TW" sz="1800" i="1">
                        <a:solidFill>
                          <a:schemeClr val="bg1"/>
                        </a:solidFill>
                        <a:latin typeface="Cambria Math" panose="02040503050406030204" pitchFamily="18" charset="0"/>
                      </a:rPr>
                      <m:t>𝑃</m:t>
                    </m:r>
                    <m:r>
                      <a:rPr lang="en-US" altLang="zh-TW" sz="1800" i="1">
                        <a:solidFill>
                          <a:schemeClr val="bg1"/>
                        </a:solidFill>
                        <a:latin typeface="Cambria Math" panose="02040503050406030204" pitchFamily="18" charset="0"/>
                      </a:rPr>
                      <m:t>+</m:t>
                    </m:r>
                    <m:r>
                      <a:rPr lang="en-US" altLang="zh-TW" sz="1800" i="1">
                        <a:solidFill>
                          <a:schemeClr val="bg1"/>
                        </a:solidFill>
                        <a:latin typeface="Cambria Math" panose="02040503050406030204" pitchFamily="18" charset="0"/>
                      </a:rPr>
                      <m:t>𝑋</m:t>
                    </m:r>
                    <m:r>
                      <a:rPr lang="en-US" altLang="zh-TW" sz="1800" i="1">
                        <a:solidFill>
                          <a:schemeClr val="bg1"/>
                        </a:solidFill>
                        <a:latin typeface="Cambria Math" panose="02040503050406030204" pitchFamily="18" charset="0"/>
                      </a:rPr>
                      <m:t>−1)×</m:t>
                    </m:r>
                    <m:r>
                      <a:rPr lang="en-US" altLang="zh-TW" sz="1800" i="1">
                        <a:solidFill>
                          <a:schemeClr val="bg1"/>
                        </a:solidFill>
                        <a:latin typeface="Cambria Math" panose="02040503050406030204" pitchFamily="18" charset="0"/>
                      </a:rPr>
                      <m:t>𝑋</m:t>
                    </m:r>
                  </m:oMath>
                </a14:m>
                <a:r>
                  <a:rPr lang="zh-TW" altLang="zh-TW" sz="1800" dirty="0">
                    <a:solidFill>
                      <a:schemeClr val="bg1"/>
                    </a:solidFill>
                    <a:latin typeface="微軟正黑體" panose="020B0604030504040204" pitchFamily="34" charset="-120"/>
                    <a:ea typeface="微軟正黑體" panose="020B0604030504040204" pitchFamily="34" charset="-120"/>
                  </a:rPr>
                  <a:t>的矩陣</a:t>
                </a:r>
                <a14:m>
                  <m:oMath xmlns:m="http://schemas.openxmlformats.org/officeDocument/2006/math">
                    <m:r>
                      <a:rPr lang="en-US" altLang="zh-TW" sz="1800" b="1" i="1">
                        <a:solidFill>
                          <a:schemeClr val="bg1"/>
                        </a:solidFill>
                        <a:latin typeface="Cambria Math" panose="02040503050406030204" pitchFamily="18" charset="0"/>
                      </a:rPr>
                      <m:t>𝑸</m:t>
                    </m:r>
                  </m:oMath>
                </a14:m>
                <a:r>
                  <a:rPr lang="zh-TW" altLang="zh-TW" sz="1800" dirty="0">
                    <a:solidFill>
                      <a:schemeClr val="bg1"/>
                    </a:solidFill>
                    <a:latin typeface="微軟正黑體" panose="020B0604030504040204" pitchFamily="34" charset="-120"/>
                    <a:ea typeface="微軟正黑體" panose="020B0604030504040204" pitchFamily="34" charset="-120"/>
                  </a:rPr>
                  <a:t>，且</a:t>
                </a:r>
                <a14:m>
                  <m:oMath xmlns:m="http://schemas.openxmlformats.org/officeDocument/2006/math">
                    <m:sSub>
                      <m:sSubPr>
                        <m:ctrlPr>
                          <a:rPr lang="zh-TW" altLang="zh-TW" sz="1800" i="1">
                            <a:solidFill>
                              <a:schemeClr val="bg1"/>
                            </a:solidFill>
                            <a:latin typeface="Cambria Math" panose="02040503050406030204" pitchFamily="18" charset="0"/>
                          </a:rPr>
                        </m:ctrlPr>
                      </m:sSubPr>
                      <m:e>
                        <m:acc>
                          <m:accPr>
                            <m:chr m:val="̃"/>
                            <m:ctrlPr>
                              <a:rPr lang="zh-TW" altLang="zh-TW" sz="1800" i="1">
                                <a:solidFill>
                                  <a:schemeClr val="bg1"/>
                                </a:solidFill>
                                <a:latin typeface="Cambria Math" panose="02040503050406030204" pitchFamily="18" charset="0"/>
                              </a:rPr>
                            </m:ctrlPr>
                          </m:accPr>
                          <m:e>
                            <m:r>
                              <a:rPr lang="en-US" altLang="zh-TW" sz="1800" i="1">
                                <a:solidFill>
                                  <a:schemeClr val="bg1"/>
                                </a:solidFill>
                                <a:latin typeface="Cambria Math" panose="02040503050406030204" pitchFamily="18" charset="0"/>
                              </a:rPr>
                              <m:t>𝑞</m:t>
                            </m:r>
                          </m:e>
                        </m:acc>
                      </m:e>
                      <m:sub>
                        <m:r>
                          <a:rPr lang="en-US" altLang="zh-TW" sz="1800" i="1">
                            <a:solidFill>
                              <a:schemeClr val="bg1"/>
                            </a:solidFill>
                            <a:latin typeface="Cambria Math" panose="02040503050406030204" pitchFamily="18" charset="0"/>
                          </a:rPr>
                          <m:t>𝑖</m:t>
                        </m:r>
                        <m:r>
                          <a:rPr lang="en-US" altLang="zh-TW" sz="1800" i="1">
                            <a:solidFill>
                              <a:schemeClr val="bg1"/>
                            </a:solidFill>
                            <a:latin typeface="Cambria Math" panose="02040503050406030204" pitchFamily="18" charset="0"/>
                          </a:rPr>
                          <m:t>,</m:t>
                        </m:r>
                        <m:r>
                          <a:rPr lang="en-US" altLang="zh-TW" sz="1800" i="1">
                            <a:solidFill>
                              <a:schemeClr val="bg1"/>
                            </a:solidFill>
                            <a:latin typeface="Cambria Math" panose="02040503050406030204" pitchFamily="18" charset="0"/>
                          </a:rPr>
                          <m:t>𝑙</m:t>
                        </m:r>
                      </m:sub>
                    </m:sSub>
                  </m:oMath>
                </a14:m>
                <a:r>
                  <a:rPr lang="zh-TW" altLang="zh-TW" sz="1800" dirty="0">
                    <a:solidFill>
                      <a:schemeClr val="bg1"/>
                    </a:solidFill>
                    <a:latin typeface="微軟正黑體" panose="020B0604030504040204" pitchFamily="34" charset="-120"/>
                    <a:ea typeface="微軟正黑體" panose="020B0604030504040204" pitchFamily="34" charset="-120"/>
                  </a:rPr>
                  <a:t>為矩陣</a:t>
                </a:r>
                <a14:m>
                  <m:oMath xmlns:m="http://schemas.openxmlformats.org/officeDocument/2006/math">
                    <m:r>
                      <a:rPr lang="en-US" altLang="zh-TW" sz="1800" b="1" i="1">
                        <a:solidFill>
                          <a:schemeClr val="bg1"/>
                        </a:solidFill>
                        <a:latin typeface="Cambria Math" panose="02040503050406030204" pitchFamily="18" charset="0"/>
                      </a:rPr>
                      <m:t>𝑸</m:t>
                    </m:r>
                  </m:oMath>
                </a14:m>
                <a:r>
                  <a:rPr lang="zh-TW" altLang="zh-TW" sz="1800" dirty="0">
                    <a:solidFill>
                      <a:schemeClr val="bg1"/>
                    </a:solidFill>
                    <a:latin typeface="微軟正黑體" panose="020B0604030504040204" pitchFamily="34" charset="-120"/>
                    <a:ea typeface="微軟正黑體" panose="020B0604030504040204" pitchFamily="34" charset="-120"/>
                  </a:rPr>
                  <a:t>的元素</a:t>
                </a:r>
                <a:endParaRPr lang="en-US" altLang="zh-TW" sz="1800" dirty="0">
                  <a:solidFill>
                    <a:schemeClr val="bg1"/>
                  </a:solidFill>
                  <a:latin typeface="微軟正黑體" panose="020B0604030504040204" pitchFamily="34" charset="-120"/>
                  <a:ea typeface="微軟正黑體" panose="020B0604030504040204" pitchFamily="34" charset="-120"/>
                </a:endParaRPr>
              </a:p>
              <a:p>
                <a:pPr algn="l">
                  <a:lnSpc>
                    <a:spcPct val="150000"/>
                  </a:lnSpc>
                </a:pPr>
                <a:r>
                  <a:rPr lang="zh-TW" altLang="en-US" sz="1800" dirty="0">
                    <a:solidFill>
                      <a:schemeClr val="bg1"/>
                    </a:solidFill>
                    <a:latin typeface="微軟正黑體" panose="020B0604030504040204" pitchFamily="34" charset="-120"/>
                    <a:ea typeface="微軟正黑體" panose="020B0604030504040204" pitchFamily="34" charset="-120"/>
                  </a:rPr>
                  <a:t>再</a:t>
                </a:r>
                <a:r>
                  <a:rPr lang="zh-TW" altLang="zh-TW" sz="1800" dirty="0">
                    <a:solidFill>
                      <a:schemeClr val="bg1"/>
                    </a:solidFill>
                    <a:latin typeface="微軟正黑體" panose="020B0604030504040204" pitchFamily="34" charset="-120"/>
                    <a:ea typeface="微軟正黑體" panose="020B0604030504040204" pitchFamily="34" charset="-120"/>
                  </a:rPr>
                  <a:t>使用矩陣</a:t>
                </a:r>
                <a14:m>
                  <m:oMath xmlns:m="http://schemas.openxmlformats.org/officeDocument/2006/math">
                    <m:r>
                      <a:rPr lang="zh-TW" altLang="en-US" sz="1800" b="1" i="1" dirty="0">
                        <a:solidFill>
                          <a:schemeClr val="bg1"/>
                        </a:solidFill>
                        <a:latin typeface="Cambria Math" panose="02040503050406030204" pitchFamily="18" charset="0"/>
                      </a:rPr>
                      <m:t> </m:t>
                    </m:r>
                    <m:r>
                      <a:rPr lang="en-US" altLang="zh-TW" sz="1800" b="1" i="1">
                        <a:solidFill>
                          <a:schemeClr val="bg1"/>
                        </a:solidFill>
                        <a:latin typeface="Cambria Math" panose="02040503050406030204" pitchFamily="18" charset="0"/>
                      </a:rPr>
                      <m:t>𝑸</m:t>
                    </m:r>
                    <m:r>
                      <a:rPr lang="zh-TW" altLang="en-US" sz="1800" b="1" i="1">
                        <a:solidFill>
                          <a:schemeClr val="bg1"/>
                        </a:solidFill>
                        <a:latin typeface="Cambria Math" panose="02040503050406030204" pitchFamily="18" charset="0"/>
                      </a:rPr>
                      <m:t> </m:t>
                    </m:r>
                  </m:oMath>
                </a14:m>
                <a:r>
                  <a:rPr lang="zh-TW" altLang="zh-TW" sz="1800" dirty="0">
                    <a:solidFill>
                      <a:schemeClr val="bg1"/>
                    </a:solidFill>
                    <a:latin typeface="微軟正黑體" panose="020B0604030504040204" pitchFamily="34" charset="-120"/>
                    <a:ea typeface="微軟正黑體" panose="020B0604030504040204" pitchFamily="34" charset="-120"/>
                  </a:rPr>
                  <a:t>產生可將一個長度為</a:t>
                </a:r>
                <a14:m>
                  <m:oMath xmlns:m="http://schemas.openxmlformats.org/officeDocument/2006/math">
                    <m:r>
                      <a:rPr lang="zh-TW" altLang="en-US" sz="1800" i="1" dirty="0" smtClean="0">
                        <a:solidFill>
                          <a:schemeClr val="bg1"/>
                        </a:solidFill>
                        <a:latin typeface="Cambria Math" panose="02040503050406030204" pitchFamily="18" charset="0"/>
                      </a:rPr>
                      <m:t> </m:t>
                    </m:r>
                    <m:r>
                      <a:rPr lang="en-US" altLang="zh-TW" sz="1800" i="1">
                        <a:solidFill>
                          <a:schemeClr val="bg1"/>
                        </a:solidFill>
                        <a:latin typeface="Cambria Math" panose="02040503050406030204" pitchFamily="18" charset="0"/>
                      </a:rPr>
                      <m:t>𝑃</m:t>
                    </m:r>
                    <m:r>
                      <a:rPr lang="zh-TW" altLang="en-US" sz="1800" i="1" smtClean="0">
                        <a:solidFill>
                          <a:schemeClr val="bg1"/>
                        </a:solidFill>
                        <a:latin typeface="Cambria Math" panose="02040503050406030204" pitchFamily="18" charset="0"/>
                      </a:rPr>
                      <m:t> </m:t>
                    </m:r>
                  </m:oMath>
                </a14:m>
                <a:r>
                  <a:rPr lang="zh-TW" altLang="zh-TW" sz="1800" dirty="0">
                    <a:solidFill>
                      <a:schemeClr val="bg1"/>
                    </a:solidFill>
                    <a:latin typeface="微軟正黑體" panose="020B0604030504040204" pitchFamily="34" charset="-120"/>
                    <a:ea typeface="微軟正黑體" panose="020B0604030504040204" pitchFamily="34" charset="-120"/>
                  </a:rPr>
                  <a:t>的訊號生成</a:t>
                </a:r>
                <a14:m>
                  <m:oMath xmlns:m="http://schemas.openxmlformats.org/officeDocument/2006/math">
                    <m:r>
                      <a:rPr lang="zh-TW" altLang="en-US" sz="1800" i="1" dirty="0" smtClean="0">
                        <a:solidFill>
                          <a:schemeClr val="bg1"/>
                        </a:solidFill>
                        <a:latin typeface="Cambria Math" panose="02040503050406030204" pitchFamily="18" charset="0"/>
                      </a:rPr>
                      <m:t> </m:t>
                    </m:r>
                    <m:r>
                      <a:rPr lang="en-US" altLang="zh-TW" sz="1800" i="1">
                        <a:solidFill>
                          <a:schemeClr val="bg1"/>
                        </a:solidFill>
                        <a:latin typeface="Cambria Math" panose="02040503050406030204" pitchFamily="18" charset="0"/>
                      </a:rPr>
                      <m:t>𝑋</m:t>
                    </m:r>
                    <m:r>
                      <a:rPr lang="zh-TW" altLang="en-US" sz="1800" i="1" smtClean="0">
                        <a:solidFill>
                          <a:schemeClr val="bg1"/>
                        </a:solidFill>
                        <a:latin typeface="Cambria Math" panose="02040503050406030204" pitchFamily="18" charset="0"/>
                      </a:rPr>
                      <m:t> </m:t>
                    </m:r>
                  </m:oMath>
                </a14:m>
                <a:r>
                  <a:rPr lang="zh-TW" altLang="zh-TW" sz="1800" dirty="0">
                    <a:solidFill>
                      <a:schemeClr val="bg1"/>
                    </a:solidFill>
                    <a:latin typeface="微軟正黑體" panose="020B0604030504040204" pitchFamily="34" charset="-120"/>
                    <a:ea typeface="微軟正黑體" panose="020B0604030504040204" pitchFamily="34" charset="-120"/>
                  </a:rPr>
                  <a:t>個樣本空間的協方差矩陣</a:t>
                </a:r>
                <a14:m>
                  <m:oMath xmlns:m="http://schemas.openxmlformats.org/officeDocument/2006/math">
                    <m:r>
                      <a:rPr lang="en-US" altLang="zh-TW" sz="1800" b="1" i="1">
                        <a:solidFill>
                          <a:schemeClr val="bg1"/>
                        </a:solidFill>
                        <a:latin typeface="Cambria Math" panose="02040503050406030204" pitchFamily="18" charset="0"/>
                      </a:rPr>
                      <m:t>𝑹</m:t>
                    </m:r>
                  </m:oMath>
                </a14:m>
                <a:endParaRPr lang="zh-TW" altLang="en-US" sz="1400" dirty="0">
                  <a:solidFill>
                    <a:schemeClr val="bg1"/>
                  </a:solidFill>
                  <a:latin typeface="微軟正黑體" panose="020B0604030504040204" pitchFamily="34" charset="-120"/>
                  <a:ea typeface="微軟正黑體" panose="020B0604030504040204" pitchFamily="34" charset="-120"/>
                </a:endParaRPr>
              </a:p>
            </p:txBody>
          </p:sp>
        </mc:Choice>
        <mc:Fallback xmlns="">
          <p:sp>
            <p:nvSpPr>
              <p:cNvPr id="7" name="內容版面配置區 2">
                <a:extLst>
                  <a:ext uri="{FF2B5EF4-FFF2-40B4-BE49-F238E27FC236}">
                    <a16:creationId xmlns:a16="http://schemas.microsoft.com/office/drawing/2014/main" id="{3988A8B2-6C02-43CB-9A64-D8FB82EAE3C0}"/>
                  </a:ext>
                </a:extLst>
              </p:cNvPr>
              <p:cNvSpPr txBox="1">
                <a:spLocks noRot="1" noChangeAspect="1" noMove="1" noResize="1" noEditPoints="1" noAdjustHandles="1" noChangeArrowheads="1" noChangeShapeType="1" noTextEdit="1"/>
              </p:cNvSpPr>
              <p:nvPr/>
            </p:nvSpPr>
            <p:spPr>
              <a:xfrm>
                <a:off x="2893285" y="1729672"/>
                <a:ext cx="8765315" cy="1630299"/>
              </a:xfrm>
              <a:prstGeom prst="rect">
                <a:avLst/>
              </a:prstGeom>
              <a:blipFill>
                <a:blip r:embed="rId5"/>
                <a:stretch>
                  <a:fillRect l="-626" b="-22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DAC26AAD-4A75-4A2F-9283-F89A670F317B}"/>
                  </a:ext>
                </a:extLst>
              </p:cNvPr>
              <p:cNvSpPr/>
              <p:nvPr/>
            </p:nvSpPr>
            <p:spPr>
              <a:xfrm>
                <a:off x="2512804" y="3972147"/>
                <a:ext cx="6785911" cy="2155911"/>
              </a:xfrm>
              <a:prstGeom prst="rect">
                <a:avLst/>
              </a:prstGeom>
            </p:spPr>
            <p:txBody>
              <a:bodyPr wrap="square">
                <a:spAutoFit/>
              </a:bodyPr>
              <a:lstStyle/>
              <a:p>
                <a14:m>
                  <m:oMath xmlns:m="http://schemas.openxmlformats.org/officeDocument/2006/math">
                    <m:r>
                      <a:rPr lang="zh-TW" altLang="en-US" sz="1600" b="1" i="1" smtClean="0">
                        <a:solidFill>
                          <a:schemeClr val="bg1"/>
                        </a:solidFill>
                        <a:latin typeface="Cambria Math" panose="02040503050406030204" pitchFamily="18" charset="0"/>
                      </a:rPr>
                      <m:t>𝑸</m:t>
                    </m:r>
                    <m:r>
                      <a:rPr lang="zh-TW" altLang="en-US" sz="1600" b="0" i="0">
                        <a:solidFill>
                          <a:schemeClr val="bg1"/>
                        </a:solidFill>
                        <a:latin typeface="Cambria Math" panose="02040503050406030204" pitchFamily="18" charset="0"/>
                      </a:rPr>
                      <m:t>=</m:t>
                    </m:r>
                    <m:d>
                      <m:dPr>
                        <m:begChr m:val="["/>
                        <m:endChr m:val="]"/>
                        <m:ctrlPr>
                          <a:rPr lang="zh-TW" altLang="en-US" sz="1600" b="0" i="1">
                            <a:solidFill>
                              <a:schemeClr val="bg1"/>
                            </a:solidFill>
                            <a:latin typeface="Cambria Math" panose="02040503050406030204" pitchFamily="18" charset="0"/>
                          </a:rPr>
                        </m:ctrlPr>
                      </m:dPr>
                      <m:e>
                        <m:r>
                          <a:rPr lang="zh-TW" altLang="en-US" sz="1600" i="1" smtClean="0">
                            <a:solidFill>
                              <a:schemeClr val="bg1"/>
                            </a:solidFill>
                            <a:latin typeface="Cambria Math" panose="02040503050406030204" pitchFamily="18" charset="0"/>
                          </a:rPr>
                          <m:t> </m:t>
                        </m:r>
                        <m:r>
                          <a:rPr lang="zh-TW" altLang="en-US" sz="1600" i="1">
                            <a:solidFill>
                              <a:schemeClr val="bg1"/>
                            </a:solidFill>
                            <a:latin typeface="Cambria Math" panose="02040503050406030204" pitchFamily="18" charset="0"/>
                          </a:rPr>
                          <m:t> </m:t>
                        </m:r>
                        <m:m>
                          <m:mPr>
                            <m:plcHide m:val="on"/>
                            <m:mcs>
                              <m:mc>
                                <m:mcPr>
                                  <m:count m:val="4"/>
                                  <m:mcJc m:val="center"/>
                                </m:mcPr>
                              </m:mc>
                            </m:mcs>
                            <m:ctrlPr>
                              <a:rPr lang="zh-TW" altLang="en-US" sz="1600" b="0" i="1">
                                <a:solidFill>
                                  <a:schemeClr val="bg1"/>
                                </a:solidFill>
                                <a:latin typeface="Cambria Math" panose="02040503050406030204" pitchFamily="18" charset="0"/>
                              </a:rPr>
                            </m:ctrlPr>
                          </m:mPr>
                          <m:mr>
                            <m:e>
                              <m:sSub>
                                <m:sSubPr>
                                  <m:ctrlPr>
                                    <a:rPr lang="zh-TW" altLang="en-US" sz="1600" b="0" i="1">
                                      <a:solidFill>
                                        <a:schemeClr val="bg1"/>
                                      </a:solidFill>
                                      <a:latin typeface="Cambria Math" panose="02040503050406030204" pitchFamily="18" charset="0"/>
                                    </a:rPr>
                                  </m:ctrlPr>
                                </m:sSubPr>
                                <m:e>
                                  <m:acc>
                                    <m:accPr>
                                      <m:chr m:val="̃"/>
                                      <m:ctrlPr>
                                        <a:rPr lang="zh-TW" altLang="en-US" sz="1600" b="0" i="1">
                                          <a:solidFill>
                                            <a:schemeClr val="bg1"/>
                                          </a:solidFill>
                                          <a:latin typeface="Cambria Math" panose="02040503050406030204" pitchFamily="18" charset="0"/>
                                        </a:rPr>
                                      </m:ctrlPr>
                                    </m:accPr>
                                    <m:e>
                                      <m:r>
                                        <a:rPr lang="zh-TW" altLang="en-US" sz="1600" b="0" i="1">
                                          <a:solidFill>
                                            <a:schemeClr val="bg1"/>
                                          </a:solidFill>
                                          <a:latin typeface="Cambria Math" panose="02040503050406030204" pitchFamily="18" charset="0"/>
                                        </a:rPr>
                                        <m:t>𝑞</m:t>
                                      </m:r>
                                    </m:e>
                                  </m:acc>
                                </m:e>
                                <m:sub>
                                  <m:r>
                                    <a:rPr lang="zh-TW" altLang="en-US" sz="1600" b="0" i="0">
                                      <a:solidFill>
                                        <a:schemeClr val="bg1"/>
                                      </a:solidFill>
                                      <a:latin typeface="Cambria Math" panose="02040503050406030204" pitchFamily="18" charset="0"/>
                                    </a:rPr>
                                    <m:t>1,1</m:t>
                                  </m:r>
                                </m:sub>
                              </m:sSub>
                            </m:e>
                            <m:e>
                              <m:r>
                                <a:rPr lang="zh-TW" altLang="en-US" sz="1600" b="0" i="0">
                                  <a:solidFill>
                                    <a:schemeClr val="bg1"/>
                                  </a:solidFill>
                                  <a:latin typeface="Cambria Math" panose="02040503050406030204" pitchFamily="18" charset="0"/>
                                </a:rPr>
                                <m:t>0</m:t>
                              </m:r>
                            </m:e>
                            <m:e>
                              <m:r>
                                <a:rPr lang="zh-TW" altLang="en-US" sz="1600" b="0" i="0">
                                  <a:solidFill>
                                    <a:schemeClr val="bg1"/>
                                  </a:solidFill>
                                  <a:latin typeface="Cambria Math" panose="02040503050406030204" pitchFamily="18" charset="0"/>
                                </a:rPr>
                                <m:t>0</m:t>
                              </m:r>
                            </m:e>
                            <m:e>
                              <m:r>
                                <a:rPr lang="zh-TW" altLang="en-US" sz="1600" b="0" i="0">
                                  <a:solidFill>
                                    <a:schemeClr val="bg1"/>
                                  </a:solidFill>
                                  <a:latin typeface="Cambria Math" panose="02040503050406030204" pitchFamily="18" charset="0"/>
                                </a:rPr>
                                <m:t>0</m:t>
                              </m:r>
                            </m:e>
                          </m:mr>
                          <m:mr>
                            <m:e>
                              <m:sSub>
                                <m:sSubPr>
                                  <m:ctrlPr>
                                    <a:rPr lang="zh-TW" altLang="en-US" sz="1600" b="0" i="1">
                                      <a:solidFill>
                                        <a:schemeClr val="bg1"/>
                                      </a:solidFill>
                                      <a:latin typeface="Cambria Math" panose="02040503050406030204" pitchFamily="18" charset="0"/>
                                    </a:rPr>
                                  </m:ctrlPr>
                                </m:sSubPr>
                                <m:e>
                                  <m:acc>
                                    <m:accPr>
                                      <m:chr m:val="̃"/>
                                      <m:ctrlPr>
                                        <a:rPr lang="zh-TW" altLang="en-US" sz="1600" b="0" i="1">
                                          <a:solidFill>
                                            <a:schemeClr val="bg1"/>
                                          </a:solidFill>
                                          <a:latin typeface="Cambria Math" panose="02040503050406030204" pitchFamily="18" charset="0"/>
                                        </a:rPr>
                                      </m:ctrlPr>
                                    </m:accPr>
                                    <m:e>
                                      <m:r>
                                        <a:rPr lang="zh-TW" altLang="en-US" sz="1600" b="0" i="1">
                                          <a:solidFill>
                                            <a:schemeClr val="bg1"/>
                                          </a:solidFill>
                                          <a:latin typeface="Cambria Math" panose="02040503050406030204" pitchFamily="18" charset="0"/>
                                        </a:rPr>
                                        <m:t>𝑞</m:t>
                                      </m:r>
                                    </m:e>
                                  </m:acc>
                                </m:e>
                                <m:sub>
                                  <m:r>
                                    <a:rPr lang="zh-TW" altLang="en-US" sz="1600" b="0" i="0">
                                      <a:solidFill>
                                        <a:schemeClr val="bg1"/>
                                      </a:solidFill>
                                      <a:latin typeface="Cambria Math" panose="02040503050406030204" pitchFamily="18" charset="0"/>
                                    </a:rPr>
                                    <m:t>2,1</m:t>
                                  </m:r>
                                </m:sub>
                              </m:sSub>
                            </m:e>
                            <m:e>
                              <m:sSub>
                                <m:sSubPr>
                                  <m:ctrlPr>
                                    <a:rPr lang="zh-TW" altLang="en-US" sz="1600" b="0" i="1">
                                      <a:solidFill>
                                        <a:schemeClr val="bg1"/>
                                      </a:solidFill>
                                      <a:latin typeface="Cambria Math" panose="02040503050406030204" pitchFamily="18" charset="0"/>
                                    </a:rPr>
                                  </m:ctrlPr>
                                </m:sSubPr>
                                <m:e>
                                  <m:acc>
                                    <m:accPr>
                                      <m:chr m:val="̃"/>
                                      <m:ctrlPr>
                                        <a:rPr lang="zh-TW" altLang="en-US" sz="1600" b="0" i="1">
                                          <a:solidFill>
                                            <a:schemeClr val="bg1"/>
                                          </a:solidFill>
                                          <a:latin typeface="Cambria Math" panose="02040503050406030204" pitchFamily="18" charset="0"/>
                                        </a:rPr>
                                      </m:ctrlPr>
                                    </m:accPr>
                                    <m:e>
                                      <m:r>
                                        <a:rPr lang="zh-TW" altLang="en-US" sz="1600" b="0" i="1">
                                          <a:solidFill>
                                            <a:schemeClr val="bg1"/>
                                          </a:solidFill>
                                          <a:latin typeface="Cambria Math" panose="02040503050406030204" pitchFamily="18" charset="0"/>
                                        </a:rPr>
                                        <m:t>𝑞</m:t>
                                      </m:r>
                                    </m:e>
                                  </m:acc>
                                </m:e>
                                <m:sub>
                                  <m:r>
                                    <a:rPr lang="zh-TW" altLang="en-US" sz="1600" b="0" i="0">
                                      <a:solidFill>
                                        <a:schemeClr val="bg1"/>
                                      </a:solidFill>
                                      <a:latin typeface="Cambria Math" panose="02040503050406030204" pitchFamily="18" charset="0"/>
                                    </a:rPr>
                                    <m:t>2,2</m:t>
                                  </m:r>
                                </m:sub>
                              </m:sSub>
                            </m:e>
                            <m:e>
                              <m:r>
                                <a:rPr lang="zh-TW" altLang="en-US" sz="1600" b="0" i="0">
                                  <a:solidFill>
                                    <a:schemeClr val="bg1"/>
                                  </a:solidFill>
                                  <a:latin typeface="Cambria Math" panose="02040503050406030204" pitchFamily="18" charset="0"/>
                                </a:rPr>
                                <m:t>0</m:t>
                              </m:r>
                            </m:e>
                            <m:e>
                              <m:r>
                                <a:rPr lang="zh-TW" altLang="en-US" sz="1600" b="0" i="0">
                                  <a:solidFill>
                                    <a:schemeClr val="bg1"/>
                                  </a:solidFill>
                                  <a:latin typeface="Cambria Math" panose="02040503050406030204" pitchFamily="18" charset="0"/>
                                </a:rPr>
                                <m:t>0</m:t>
                              </m:r>
                            </m:e>
                          </m:mr>
                          <m:mr>
                            <m:e>
                              <m:r>
                                <a:rPr lang="zh-TW" altLang="en-US" sz="1600" b="0" i="0">
                                  <a:solidFill>
                                    <a:schemeClr val="bg1"/>
                                  </a:solidFill>
                                  <a:latin typeface="Cambria Math" panose="02040503050406030204" pitchFamily="18" charset="0"/>
                                </a:rPr>
                                <m:t>⋮</m:t>
                              </m:r>
                            </m:e>
                            <m:e>
                              <m:sSub>
                                <m:sSubPr>
                                  <m:ctrlPr>
                                    <a:rPr lang="zh-TW" altLang="en-US" sz="1600" b="0" i="1">
                                      <a:solidFill>
                                        <a:schemeClr val="bg1"/>
                                      </a:solidFill>
                                      <a:latin typeface="Cambria Math" panose="02040503050406030204" pitchFamily="18" charset="0"/>
                                    </a:rPr>
                                  </m:ctrlPr>
                                </m:sSubPr>
                                <m:e>
                                  <m:acc>
                                    <m:accPr>
                                      <m:chr m:val="̃"/>
                                      <m:ctrlPr>
                                        <a:rPr lang="zh-TW" altLang="en-US" sz="1600" b="0" i="1">
                                          <a:solidFill>
                                            <a:schemeClr val="bg1"/>
                                          </a:solidFill>
                                          <a:latin typeface="Cambria Math" panose="02040503050406030204" pitchFamily="18" charset="0"/>
                                        </a:rPr>
                                      </m:ctrlPr>
                                    </m:accPr>
                                    <m:e>
                                      <m:r>
                                        <a:rPr lang="zh-TW" altLang="en-US" sz="1600" b="0" i="1">
                                          <a:solidFill>
                                            <a:schemeClr val="bg1"/>
                                          </a:solidFill>
                                          <a:latin typeface="Cambria Math" panose="02040503050406030204" pitchFamily="18" charset="0"/>
                                        </a:rPr>
                                        <m:t>𝑞</m:t>
                                      </m:r>
                                    </m:e>
                                  </m:acc>
                                </m:e>
                                <m:sub>
                                  <m:r>
                                    <a:rPr lang="zh-TW" altLang="en-US" sz="1600" b="0" i="0">
                                      <a:solidFill>
                                        <a:schemeClr val="bg1"/>
                                      </a:solidFill>
                                      <a:latin typeface="Cambria Math" panose="02040503050406030204" pitchFamily="18" charset="0"/>
                                    </a:rPr>
                                    <m:t>2,2</m:t>
                                  </m:r>
                                </m:sub>
                              </m:sSub>
                            </m:e>
                            <m:e>
                              <m:r>
                                <a:rPr lang="zh-TW" altLang="en-US" sz="1600" b="0" i="0">
                                  <a:solidFill>
                                    <a:schemeClr val="bg1"/>
                                  </a:solidFill>
                                  <a:latin typeface="Cambria Math" panose="02040503050406030204" pitchFamily="18" charset="0"/>
                                </a:rPr>
                                <m:t>⋱</m:t>
                              </m:r>
                            </m:e>
                            <m:e>
                              <m:r>
                                <a:rPr lang="zh-TW" altLang="en-US" sz="1600" b="0" i="0">
                                  <a:solidFill>
                                    <a:schemeClr val="bg1"/>
                                  </a:solidFill>
                                  <a:latin typeface="Cambria Math" panose="02040503050406030204" pitchFamily="18" charset="0"/>
                                </a:rPr>
                                <m:t>0</m:t>
                              </m:r>
                            </m:e>
                          </m:mr>
                          <m:mr>
                            <m:e>
                              <m:r>
                                <a:rPr lang="zh-TW" altLang="en-US" sz="1600" b="0" i="0">
                                  <a:solidFill>
                                    <a:schemeClr val="bg1"/>
                                  </a:solidFill>
                                  <a:latin typeface="Cambria Math" panose="02040503050406030204" pitchFamily="18" charset="0"/>
                                </a:rPr>
                                <m:t>⋮</m:t>
                              </m:r>
                            </m:e>
                            <m:e>
                              <m:r>
                                <a:rPr lang="zh-TW" altLang="en-US" sz="1600" b="0" i="0">
                                  <a:solidFill>
                                    <a:schemeClr val="bg1"/>
                                  </a:solidFill>
                                  <a:latin typeface="Cambria Math" panose="02040503050406030204" pitchFamily="18" charset="0"/>
                                </a:rPr>
                                <m:t>⋮</m:t>
                              </m:r>
                            </m:e>
                            <m:e>
                              <m:r>
                                <a:rPr lang="zh-TW" altLang="en-US" sz="1600" b="0" i="0">
                                  <a:solidFill>
                                    <a:schemeClr val="bg1"/>
                                  </a:solidFill>
                                  <a:latin typeface="Cambria Math" panose="02040503050406030204" pitchFamily="18" charset="0"/>
                                </a:rPr>
                                <m:t>⋱</m:t>
                              </m:r>
                            </m:e>
                            <m:e>
                              <m:sSub>
                                <m:sSubPr>
                                  <m:ctrlPr>
                                    <a:rPr lang="zh-TW" altLang="en-US" sz="1600" b="0" i="1">
                                      <a:solidFill>
                                        <a:schemeClr val="bg1"/>
                                      </a:solidFill>
                                      <a:latin typeface="Cambria Math" panose="02040503050406030204" pitchFamily="18" charset="0"/>
                                    </a:rPr>
                                  </m:ctrlPr>
                                </m:sSubPr>
                                <m:e>
                                  <m:acc>
                                    <m:accPr>
                                      <m:chr m:val="̃"/>
                                      <m:ctrlPr>
                                        <a:rPr lang="zh-TW" altLang="en-US" sz="1600" b="0" i="1">
                                          <a:solidFill>
                                            <a:schemeClr val="bg1"/>
                                          </a:solidFill>
                                          <a:latin typeface="Cambria Math" panose="02040503050406030204" pitchFamily="18" charset="0"/>
                                        </a:rPr>
                                      </m:ctrlPr>
                                    </m:accPr>
                                    <m:e>
                                      <m:r>
                                        <a:rPr lang="zh-TW" altLang="en-US" sz="1600" b="0" i="1">
                                          <a:solidFill>
                                            <a:schemeClr val="bg1"/>
                                          </a:solidFill>
                                          <a:latin typeface="Cambria Math" panose="02040503050406030204" pitchFamily="18" charset="0"/>
                                        </a:rPr>
                                        <m:t>𝑞</m:t>
                                      </m:r>
                                    </m:e>
                                  </m:acc>
                                </m:e>
                                <m:sub>
                                  <m:r>
                                    <a:rPr lang="zh-TW" altLang="en-US" sz="1600" b="0" i="0">
                                      <a:solidFill>
                                        <a:schemeClr val="bg1"/>
                                      </a:solidFill>
                                      <a:latin typeface="Cambria Math" panose="02040503050406030204" pitchFamily="18" charset="0"/>
                                    </a:rPr>
                                    <m:t>1,</m:t>
                                  </m:r>
                                  <m:r>
                                    <a:rPr lang="zh-TW" altLang="en-US" sz="1600" b="0" i="1">
                                      <a:solidFill>
                                        <a:schemeClr val="bg1"/>
                                      </a:solidFill>
                                      <a:latin typeface="Cambria Math" panose="02040503050406030204" pitchFamily="18" charset="0"/>
                                    </a:rPr>
                                    <m:t>𝑋</m:t>
                                  </m:r>
                                </m:sub>
                              </m:sSub>
                            </m:e>
                          </m:mr>
                          <m:mr>
                            <m:e>
                              <m:r>
                                <a:rPr lang="zh-TW" altLang="en-US" sz="1600" b="0" i="0">
                                  <a:solidFill>
                                    <a:schemeClr val="bg1"/>
                                  </a:solidFill>
                                  <a:latin typeface="Cambria Math" panose="02040503050406030204" pitchFamily="18" charset="0"/>
                                </a:rPr>
                                <m:t>⋮</m:t>
                              </m:r>
                            </m:e>
                            <m:e>
                              <m:r>
                                <a:rPr lang="zh-TW" altLang="en-US" sz="1600" b="0" i="0">
                                  <a:solidFill>
                                    <a:schemeClr val="bg1"/>
                                  </a:solidFill>
                                  <a:latin typeface="Cambria Math" panose="02040503050406030204" pitchFamily="18" charset="0"/>
                                </a:rPr>
                                <m:t>⋮</m:t>
                              </m:r>
                            </m:e>
                            <m:e>
                              <m:r>
                                <a:rPr lang="zh-TW" altLang="en-US" sz="1600" b="0" i="0">
                                  <a:solidFill>
                                    <a:schemeClr val="bg1"/>
                                  </a:solidFill>
                                  <a:latin typeface="Cambria Math" panose="02040503050406030204" pitchFamily="18" charset="0"/>
                                </a:rPr>
                                <m:t>⋱</m:t>
                              </m:r>
                            </m:e>
                            <m:e>
                              <m:r>
                                <a:rPr lang="zh-TW" altLang="en-US" sz="1600" b="0" i="0">
                                  <a:solidFill>
                                    <a:schemeClr val="bg1"/>
                                  </a:solidFill>
                                  <a:latin typeface="Cambria Math" panose="02040503050406030204" pitchFamily="18" charset="0"/>
                                </a:rPr>
                                <m:t>⋮</m:t>
                              </m:r>
                            </m:e>
                          </m:mr>
                          <m:mr>
                            <m:e>
                              <m:sSub>
                                <m:sSubPr>
                                  <m:ctrlPr>
                                    <a:rPr lang="zh-TW" altLang="en-US" sz="1600" b="0" i="1">
                                      <a:solidFill>
                                        <a:schemeClr val="bg1"/>
                                      </a:solidFill>
                                      <a:latin typeface="Cambria Math" panose="02040503050406030204" pitchFamily="18" charset="0"/>
                                    </a:rPr>
                                  </m:ctrlPr>
                                </m:sSubPr>
                                <m:e>
                                  <m:acc>
                                    <m:accPr>
                                      <m:chr m:val="̃"/>
                                      <m:ctrlPr>
                                        <a:rPr lang="zh-TW" altLang="en-US" sz="1600" b="0" i="1">
                                          <a:solidFill>
                                            <a:schemeClr val="bg1"/>
                                          </a:solidFill>
                                          <a:latin typeface="Cambria Math" panose="02040503050406030204" pitchFamily="18" charset="0"/>
                                        </a:rPr>
                                      </m:ctrlPr>
                                    </m:accPr>
                                    <m:e>
                                      <m:r>
                                        <a:rPr lang="zh-TW" altLang="en-US" sz="1600" b="0" i="1">
                                          <a:solidFill>
                                            <a:schemeClr val="bg1"/>
                                          </a:solidFill>
                                          <a:latin typeface="Cambria Math" panose="02040503050406030204" pitchFamily="18" charset="0"/>
                                        </a:rPr>
                                        <m:t>𝑞</m:t>
                                      </m:r>
                                    </m:e>
                                  </m:acc>
                                </m:e>
                                <m:sub>
                                  <m:r>
                                    <a:rPr lang="zh-TW" altLang="en-US" sz="1600" b="0" i="1">
                                      <a:solidFill>
                                        <a:schemeClr val="bg1"/>
                                      </a:solidFill>
                                      <a:latin typeface="Cambria Math" panose="02040503050406030204" pitchFamily="18" charset="0"/>
                                    </a:rPr>
                                    <m:t>𝑃</m:t>
                                  </m:r>
                                  <m:r>
                                    <a:rPr lang="zh-TW" altLang="en-US" sz="1600" b="0" i="0">
                                      <a:solidFill>
                                        <a:schemeClr val="bg1"/>
                                      </a:solidFill>
                                      <a:latin typeface="Cambria Math" panose="02040503050406030204" pitchFamily="18" charset="0"/>
                                    </a:rPr>
                                    <m:t>,1</m:t>
                                  </m:r>
                                </m:sub>
                              </m:sSub>
                            </m:e>
                            <m:e>
                              <m:r>
                                <a:rPr lang="zh-TW" altLang="en-US" sz="1600" b="0" i="0">
                                  <a:solidFill>
                                    <a:schemeClr val="bg1"/>
                                  </a:solidFill>
                                  <a:latin typeface="Cambria Math" panose="02040503050406030204" pitchFamily="18" charset="0"/>
                                </a:rPr>
                                <m:t>⋮</m:t>
                              </m:r>
                            </m:e>
                            <m:e>
                              <m:r>
                                <a:rPr lang="zh-TW" altLang="en-US" sz="1600" b="0" i="0">
                                  <a:solidFill>
                                    <a:schemeClr val="bg1"/>
                                  </a:solidFill>
                                  <a:latin typeface="Cambria Math" panose="02040503050406030204" pitchFamily="18" charset="0"/>
                                </a:rPr>
                                <m:t>⋱</m:t>
                              </m:r>
                            </m:e>
                            <m:e>
                              <m:sSub>
                                <m:sSubPr>
                                  <m:ctrlPr>
                                    <a:rPr lang="zh-TW" altLang="en-US" sz="1600" b="0" i="1">
                                      <a:solidFill>
                                        <a:schemeClr val="bg1"/>
                                      </a:solidFill>
                                      <a:latin typeface="Cambria Math" panose="02040503050406030204" pitchFamily="18" charset="0"/>
                                    </a:rPr>
                                  </m:ctrlPr>
                                </m:sSubPr>
                                <m:e>
                                  <m:acc>
                                    <m:accPr>
                                      <m:chr m:val="̃"/>
                                      <m:ctrlPr>
                                        <a:rPr lang="zh-TW" altLang="en-US" sz="1600" b="0" i="1">
                                          <a:solidFill>
                                            <a:schemeClr val="bg1"/>
                                          </a:solidFill>
                                          <a:latin typeface="Cambria Math" panose="02040503050406030204" pitchFamily="18" charset="0"/>
                                        </a:rPr>
                                      </m:ctrlPr>
                                    </m:accPr>
                                    <m:e>
                                      <m:r>
                                        <a:rPr lang="zh-TW" altLang="en-US" sz="1600" b="0" i="1">
                                          <a:solidFill>
                                            <a:schemeClr val="bg1"/>
                                          </a:solidFill>
                                          <a:latin typeface="Cambria Math" panose="02040503050406030204" pitchFamily="18" charset="0"/>
                                        </a:rPr>
                                        <m:t>𝑞</m:t>
                                      </m:r>
                                    </m:e>
                                  </m:acc>
                                </m:e>
                                <m:sub>
                                  <m:d>
                                    <m:dPr>
                                      <m:ctrlPr>
                                        <a:rPr lang="zh-TW" altLang="en-US" sz="1600" b="0" i="1">
                                          <a:solidFill>
                                            <a:schemeClr val="bg1"/>
                                          </a:solidFill>
                                          <a:latin typeface="Cambria Math" panose="02040503050406030204" pitchFamily="18" charset="0"/>
                                        </a:rPr>
                                      </m:ctrlPr>
                                    </m:dPr>
                                    <m:e>
                                      <m:r>
                                        <a:rPr lang="zh-TW" altLang="en-US" sz="1600" b="0" i="1">
                                          <a:solidFill>
                                            <a:schemeClr val="bg1"/>
                                          </a:solidFill>
                                          <a:latin typeface="Cambria Math" panose="02040503050406030204" pitchFamily="18" charset="0"/>
                                        </a:rPr>
                                        <m:t>𝑃</m:t>
                                      </m:r>
                                      <m:r>
                                        <a:rPr lang="zh-TW" altLang="en-US" sz="1600" b="0" i="0">
                                          <a:solidFill>
                                            <a:schemeClr val="bg1"/>
                                          </a:solidFill>
                                          <a:latin typeface="Cambria Math" panose="02040503050406030204" pitchFamily="18" charset="0"/>
                                        </a:rPr>
                                        <m:t>−</m:t>
                                      </m:r>
                                      <m:r>
                                        <a:rPr lang="zh-TW" altLang="en-US" sz="1600" b="0" i="1">
                                          <a:solidFill>
                                            <a:schemeClr val="bg1"/>
                                          </a:solidFill>
                                          <a:latin typeface="Cambria Math" panose="02040503050406030204" pitchFamily="18" charset="0"/>
                                        </a:rPr>
                                        <m:t>𝑋</m:t>
                                      </m:r>
                                      <m:r>
                                        <a:rPr lang="zh-TW" altLang="en-US" sz="1600" b="0" i="0">
                                          <a:solidFill>
                                            <a:schemeClr val="bg1"/>
                                          </a:solidFill>
                                          <a:latin typeface="Cambria Math" panose="02040503050406030204" pitchFamily="18" charset="0"/>
                                        </a:rPr>
                                        <m:t>+1</m:t>
                                      </m:r>
                                    </m:e>
                                  </m:d>
                                  <m:r>
                                    <a:rPr lang="zh-TW" altLang="en-US" sz="1600" b="0" i="0">
                                      <a:solidFill>
                                        <a:schemeClr val="bg1"/>
                                      </a:solidFill>
                                      <a:latin typeface="Cambria Math" panose="02040503050406030204" pitchFamily="18" charset="0"/>
                                    </a:rPr>
                                    <m:t>,</m:t>
                                  </m:r>
                                  <m:r>
                                    <a:rPr lang="zh-TW" altLang="en-US" sz="1600" b="0" i="1">
                                      <a:solidFill>
                                        <a:schemeClr val="bg1"/>
                                      </a:solidFill>
                                      <a:latin typeface="Cambria Math" panose="02040503050406030204" pitchFamily="18" charset="0"/>
                                    </a:rPr>
                                    <m:t>𝑋</m:t>
                                  </m:r>
                                </m:sub>
                              </m:sSub>
                            </m:e>
                          </m:mr>
                          <m:mr>
                            <m:e>
                              <m:r>
                                <a:rPr lang="zh-TW" altLang="en-US" sz="1600" b="0" i="0">
                                  <a:solidFill>
                                    <a:schemeClr val="bg1"/>
                                  </a:solidFill>
                                  <a:latin typeface="Cambria Math" panose="02040503050406030204" pitchFamily="18" charset="0"/>
                                </a:rPr>
                                <m:t>0</m:t>
                              </m:r>
                            </m:e>
                            <m:e>
                              <m:sSub>
                                <m:sSubPr>
                                  <m:ctrlPr>
                                    <a:rPr lang="zh-TW" altLang="en-US" sz="1600" b="0" i="1">
                                      <a:solidFill>
                                        <a:schemeClr val="bg1"/>
                                      </a:solidFill>
                                      <a:latin typeface="Cambria Math" panose="02040503050406030204" pitchFamily="18" charset="0"/>
                                    </a:rPr>
                                  </m:ctrlPr>
                                </m:sSubPr>
                                <m:e>
                                  <m:acc>
                                    <m:accPr>
                                      <m:chr m:val="̃"/>
                                      <m:ctrlPr>
                                        <a:rPr lang="zh-TW" altLang="en-US" sz="1600" b="0" i="1">
                                          <a:solidFill>
                                            <a:schemeClr val="bg1"/>
                                          </a:solidFill>
                                          <a:latin typeface="Cambria Math" panose="02040503050406030204" pitchFamily="18" charset="0"/>
                                        </a:rPr>
                                      </m:ctrlPr>
                                    </m:accPr>
                                    <m:e>
                                      <m:r>
                                        <a:rPr lang="zh-TW" altLang="en-US" sz="1600" b="0" i="1">
                                          <a:solidFill>
                                            <a:schemeClr val="bg1"/>
                                          </a:solidFill>
                                          <a:latin typeface="Cambria Math" panose="02040503050406030204" pitchFamily="18" charset="0"/>
                                        </a:rPr>
                                        <m:t>𝑞</m:t>
                                      </m:r>
                                    </m:e>
                                  </m:acc>
                                </m:e>
                                <m:sub>
                                  <m:r>
                                    <a:rPr lang="zh-TW" altLang="en-US" sz="1600" b="0" i="1">
                                      <a:solidFill>
                                        <a:schemeClr val="bg1"/>
                                      </a:solidFill>
                                      <a:latin typeface="Cambria Math" panose="02040503050406030204" pitchFamily="18" charset="0"/>
                                    </a:rPr>
                                    <m:t>𝑃</m:t>
                                  </m:r>
                                  <m:r>
                                    <a:rPr lang="zh-TW" altLang="en-US" sz="1600" b="0" i="0">
                                      <a:solidFill>
                                        <a:schemeClr val="bg1"/>
                                      </a:solidFill>
                                      <a:latin typeface="Cambria Math" panose="02040503050406030204" pitchFamily="18" charset="0"/>
                                    </a:rPr>
                                    <m:t>,2</m:t>
                                  </m:r>
                                </m:sub>
                              </m:sSub>
                            </m:e>
                            <m:e>
                              <m:r>
                                <a:rPr lang="zh-TW" altLang="en-US" sz="1600" b="0" i="0">
                                  <a:solidFill>
                                    <a:schemeClr val="bg1"/>
                                  </a:solidFill>
                                  <a:latin typeface="Cambria Math" panose="02040503050406030204" pitchFamily="18" charset="0"/>
                                </a:rPr>
                                <m:t>⋱</m:t>
                              </m:r>
                            </m:e>
                            <m:e>
                              <m:r>
                                <a:rPr lang="zh-TW" altLang="en-US" sz="1600" b="0" i="0">
                                  <a:solidFill>
                                    <a:schemeClr val="bg1"/>
                                  </a:solidFill>
                                  <a:latin typeface="Cambria Math" panose="02040503050406030204" pitchFamily="18" charset="0"/>
                                </a:rPr>
                                <m:t>⋮</m:t>
                              </m:r>
                            </m:e>
                          </m:mr>
                          <m:mr>
                            <m:e>
                              <m:r>
                                <a:rPr lang="zh-TW" altLang="en-US" sz="1600" b="0" i="0">
                                  <a:solidFill>
                                    <a:schemeClr val="bg1"/>
                                  </a:solidFill>
                                  <a:latin typeface="Cambria Math" panose="02040503050406030204" pitchFamily="18" charset="0"/>
                                </a:rPr>
                                <m:t>0</m:t>
                              </m:r>
                            </m:e>
                            <m:e>
                              <m:r>
                                <a:rPr lang="zh-TW" altLang="en-US" sz="1600" b="0" i="0">
                                  <a:solidFill>
                                    <a:schemeClr val="bg1"/>
                                  </a:solidFill>
                                  <a:latin typeface="Cambria Math" panose="02040503050406030204" pitchFamily="18" charset="0"/>
                                </a:rPr>
                                <m:t>0</m:t>
                              </m:r>
                            </m:e>
                            <m:e>
                              <m:r>
                                <a:rPr lang="zh-TW" altLang="en-US" sz="1600" b="0" i="0">
                                  <a:solidFill>
                                    <a:schemeClr val="bg1"/>
                                  </a:solidFill>
                                  <a:latin typeface="Cambria Math" panose="02040503050406030204" pitchFamily="18" charset="0"/>
                                </a:rPr>
                                <m:t>0</m:t>
                              </m:r>
                            </m:e>
                            <m:e>
                              <m:sSub>
                                <m:sSubPr>
                                  <m:ctrlPr>
                                    <a:rPr lang="zh-TW" altLang="en-US" sz="1600" b="0" i="1">
                                      <a:solidFill>
                                        <a:schemeClr val="bg1"/>
                                      </a:solidFill>
                                      <a:latin typeface="Cambria Math" panose="02040503050406030204" pitchFamily="18" charset="0"/>
                                    </a:rPr>
                                  </m:ctrlPr>
                                </m:sSubPr>
                                <m:e>
                                  <m:acc>
                                    <m:accPr>
                                      <m:chr m:val="̃"/>
                                      <m:ctrlPr>
                                        <a:rPr lang="zh-TW" altLang="en-US" sz="1600" b="0" i="1">
                                          <a:solidFill>
                                            <a:schemeClr val="bg1"/>
                                          </a:solidFill>
                                          <a:latin typeface="Cambria Math" panose="02040503050406030204" pitchFamily="18" charset="0"/>
                                        </a:rPr>
                                      </m:ctrlPr>
                                    </m:accPr>
                                    <m:e>
                                      <m:r>
                                        <a:rPr lang="zh-TW" altLang="en-US" sz="1600" b="0" i="1">
                                          <a:solidFill>
                                            <a:schemeClr val="bg1"/>
                                          </a:solidFill>
                                          <a:latin typeface="Cambria Math" panose="02040503050406030204" pitchFamily="18" charset="0"/>
                                        </a:rPr>
                                        <m:t>𝑞</m:t>
                                      </m:r>
                                    </m:e>
                                  </m:acc>
                                </m:e>
                                <m:sub>
                                  <m:r>
                                    <a:rPr lang="zh-TW" altLang="en-US" sz="1600" b="0" i="1">
                                      <a:solidFill>
                                        <a:schemeClr val="bg1"/>
                                      </a:solidFill>
                                      <a:latin typeface="Cambria Math" panose="02040503050406030204" pitchFamily="18" charset="0"/>
                                    </a:rPr>
                                    <m:t>𝑃</m:t>
                                  </m:r>
                                  <m:r>
                                    <a:rPr lang="zh-TW" altLang="en-US" sz="1600" b="0" i="0">
                                      <a:solidFill>
                                        <a:schemeClr val="bg1"/>
                                      </a:solidFill>
                                      <a:latin typeface="Cambria Math" panose="02040503050406030204" pitchFamily="18" charset="0"/>
                                    </a:rPr>
                                    <m:t>,</m:t>
                                  </m:r>
                                  <m:r>
                                    <a:rPr lang="zh-TW" altLang="en-US" sz="1600" b="0" i="1">
                                      <a:solidFill>
                                        <a:schemeClr val="bg1"/>
                                      </a:solidFill>
                                      <a:latin typeface="Cambria Math" panose="02040503050406030204" pitchFamily="18" charset="0"/>
                                    </a:rPr>
                                    <m:t>𝑋</m:t>
                                  </m:r>
                                </m:sub>
                              </m:sSub>
                            </m:e>
                          </m:mr>
                        </m:m>
                        <m:r>
                          <a:rPr lang="zh-TW" altLang="en-US" sz="1600" i="1" smtClean="0">
                            <a:solidFill>
                              <a:schemeClr val="bg1"/>
                            </a:solidFill>
                            <a:latin typeface="Cambria Math" panose="02040503050406030204" pitchFamily="18" charset="0"/>
                          </a:rPr>
                          <m:t> </m:t>
                        </m:r>
                      </m:e>
                    </m:d>
                  </m:oMath>
                </a14:m>
                <a:r>
                  <a:rPr lang="zh-TW" altLang="en-US" dirty="0">
                    <a:solidFill>
                      <a:schemeClr val="bg1"/>
                    </a:solidFill>
                  </a:rPr>
                  <a:t> </a:t>
                </a:r>
                <a14:m>
                  <m:oMath xmlns:m="http://schemas.openxmlformats.org/officeDocument/2006/math">
                    <m:r>
                      <a:rPr lang="zh-TW" altLang="en-US" i="1" dirty="0">
                        <a:solidFill>
                          <a:schemeClr val="bg1"/>
                        </a:solidFill>
                        <a:latin typeface="Cambria Math" panose="02040503050406030204" pitchFamily="18" charset="0"/>
                      </a:rPr>
                      <m:t> </m:t>
                    </m:r>
                    <m:r>
                      <a:rPr lang="zh-TW" altLang="en-US" i="1" dirty="0" smtClean="0">
                        <a:solidFill>
                          <a:schemeClr val="bg1"/>
                        </a:solidFill>
                        <a:latin typeface="Cambria Math" panose="02040503050406030204" pitchFamily="18" charset="0"/>
                      </a:rPr>
                      <m:t> </m:t>
                    </m:r>
                    <m:r>
                      <a:rPr lang="zh-TW" altLang="en-US" i="1" dirty="0">
                        <a:solidFill>
                          <a:schemeClr val="bg1"/>
                        </a:solidFill>
                        <a:latin typeface="Cambria Math" panose="02040503050406030204" pitchFamily="18" charset="0"/>
                      </a:rPr>
                      <m:t> </m:t>
                    </m:r>
                    <m:r>
                      <a:rPr lang="zh-TW" altLang="en-US" i="1" dirty="0" smtClean="0">
                        <a:solidFill>
                          <a:schemeClr val="bg1"/>
                        </a:solidFill>
                        <a:latin typeface="Cambria Math" panose="02040503050406030204" pitchFamily="18" charset="0"/>
                      </a:rPr>
                      <m:t> ⟹</m:t>
                    </m:r>
                    <m:r>
                      <a:rPr lang="zh-TW" altLang="en-US" i="1" dirty="0">
                        <a:solidFill>
                          <a:schemeClr val="bg1"/>
                        </a:solidFill>
                        <a:latin typeface="Cambria Math" panose="02040503050406030204" pitchFamily="18" charset="0"/>
                      </a:rPr>
                      <m:t> </m:t>
                    </m:r>
                    <m:r>
                      <a:rPr lang="zh-TW" altLang="en-US" i="1" dirty="0" smtClean="0">
                        <a:solidFill>
                          <a:schemeClr val="bg1"/>
                        </a:solidFill>
                        <a:latin typeface="Cambria Math" panose="02040503050406030204" pitchFamily="18" charset="0"/>
                      </a:rPr>
                      <m:t> </m:t>
                    </m:r>
                    <m:r>
                      <a:rPr lang="zh-TW" altLang="en-US" i="1" dirty="0">
                        <a:solidFill>
                          <a:schemeClr val="bg1"/>
                        </a:solidFill>
                        <a:latin typeface="Cambria Math" panose="02040503050406030204" pitchFamily="18" charset="0"/>
                      </a:rPr>
                      <m:t> </m:t>
                    </m:r>
                    <m:r>
                      <a:rPr lang="zh-TW" altLang="en-US" i="1" dirty="0" smtClean="0">
                        <a:solidFill>
                          <a:schemeClr val="bg1"/>
                        </a:solidFill>
                        <a:latin typeface="Cambria Math" panose="02040503050406030204" pitchFamily="18" charset="0"/>
                      </a:rPr>
                      <m:t> </m:t>
                    </m:r>
                    <m:r>
                      <a:rPr lang="zh-TW" altLang="en-US" i="1" dirty="0">
                        <a:solidFill>
                          <a:schemeClr val="bg1"/>
                        </a:solidFill>
                        <a:latin typeface="Cambria Math" panose="02040503050406030204" pitchFamily="18" charset="0"/>
                      </a:rPr>
                      <m:t> </m:t>
                    </m:r>
                    <m:r>
                      <a:rPr lang="zh-TW" altLang="en-US" i="1" dirty="0" smtClean="0">
                        <a:solidFill>
                          <a:schemeClr val="bg1"/>
                        </a:solidFill>
                        <a:latin typeface="Cambria Math" panose="02040503050406030204" pitchFamily="18" charset="0"/>
                      </a:rPr>
                      <m:t> </m:t>
                    </m:r>
                    <m:r>
                      <a:rPr lang="zh-TW" altLang="en-US" b="1" i="1">
                        <a:solidFill>
                          <a:schemeClr val="bg1"/>
                        </a:solidFill>
                        <a:latin typeface="Cambria Math" panose="02040503050406030204" pitchFamily="18" charset="0"/>
                      </a:rPr>
                      <m:t>𝑹</m:t>
                    </m:r>
                    <m:r>
                      <a:rPr lang="zh-TW" altLang="en-US">
                        <a:solidFill>
                          <a:schemeClr val="bg1"/>
                        </a:solidFill>
                        <a:latin typeface="Cambria Math" panose="02040503050406030204" pitchFamily="18" charset="0"/>
                      </a:rPr>
                      <m:t>= </m:t>
                    </m:r>
                    <m:f>
                      <m:fPr>
                        <m:ctrlPr>
                          <a:rPr lang="zh-TW" altLang="en-US" i="1">
                            <a:solidFill>
                              <a:schemeClr val="bg1"/>
                            </a:solidFill>
                            <a:latin typeface="Cambria Math" panose="02040503050406030204" pitchFamily="18" charset="0"/>
                          </a:rPr>
                        </m:ctrlPr>
                      </m:fPr>
                      <m:num>
                        <m:r>
                          <a:rPr lang="zh-TW" altLang="en-US">
                            <a:solidFill>
                              <a:schemeClr val="bg1"/>
                            </a:solidFill>
                            <a:latin typeface="Cambria Math" panose="02040503050406030204" pitchFamily="18" charset="0"/>
                          </a:rPr>
                          <m:t>1</m:t>
                        </m:r>
                      </m:num>
                      <m:den>
                        <m:r>
                          <a:rPr lang="zh-TW" altLang="en-US" i="1">
                            <a:solidFill>
                              <a:schemeClr val="bg1"/>
                            </a:solidFill>
                            <a:latin typeface="Cambria Math" panose="02040503050406030204" pitchFamily="18" charset="0"/>
                          </a:rPr>
                          <m:t>𝑋</m:t>
                        </m:r>
                        <m:r>
                          <a:rPr lang="zh-TW" altLang="en-US">
                            <a:solidFill>
                              <a:schemeClr val="bg1"/>
                            </a:solidFill>
                            <a:latin typeface="Cambria Math" panose="02040503050406030204" pitchFamily="18" charset="0"/>
                          </a:rPr>
                          <m:t>−1</m:t>
                        </m:r>
                      </m:den>
                    </m:f>
                    <m:sSup>
                      <m:sSupPr>
                        <m:ctrlPr>
                          <a:rPr lang="zh-TW" altLang="en-US" i="1">
                            <a:solidFill>
                              <a:schemeClr val="bg1"/>
                            </a:solidFill>
                            <a:latin typeface="Cambria Math" panose="02040503050406030204" pitchFamily="18" charset="0"/>
                          </a:rPr>
                        </m:ctrlPr>
                      </m:sSupPr>
                      <m:e>
                        <m:r>
                          <a:rPr lang="zh-TW" altLang="en-US" b="1" i="1">
                            <a:solidFill>
                              <a:schemeClr val="bg1"/>
                            </a:solidFill>
                            <a:latin typeface="Cambria Math" panose="02040503050406030204" pitchFamily="18" charset="0"/>
                          </a:rPr>
                          <m:t>𝑸</m:t>
                        </m:r>
                      </m:e>
                      <m:sup>
                        <m:r>
                          <a:rPr lang="zh-TW" altLang="en-US" i="1">
                            <a:solidFill>
                              <a:schemeClr val="bg1"/>
                            </a:solidFill>
                            <a:latin typeface="Cambria Math" panose="02040503050406030204" pitchFamily="18" charset="0"/>
                          </a:rPr>
                          <m:t>𝐻</m:t>
                        </m:r>
                      </m:sup>
                    </m:sSup>
                    <m:r>
                      <a:rPr lang="zh-TW" altLang="en-US" b="1" i="1">
                        <a:solidFill>
                          <a:schemeClr val="bg1"/>
                        </a:solidFill>
                        <a:latin typeface="Cambria Math" panose="02040503050406030204" pitchFamily="18" charset="0"/>
                      </a:rPr>
                      <m:t>𝑸</m:t>
                    </m:r>
                  </m:oMath>
                </a14:m>
                <a:endParaRPr lang="zh-TW" altLang="en-US" dirty="0"/>
              </a:p>
            </p:txBody>
          </p:sp>
        </mc:Choice>
        <mc:Fallback xmlns="">
          <p:sp>
            <p:nvSpPr>
              <p:cNvPr id="11" name="矩形 10">
                <a:extLst>
                  <a:ext uri="{FF2B5EF4-FFF2-40B4-BE49-F238E27FC236}">
                    <a16:creationId xmlns:a16="http://schemas.microsoft.com/office/drawing/2014/main" id="{DAC26AAD-4A75-4A2F-9283-F89A670F317B}"/>
                  </a:ext>
                </a:extLst>
              </p:cNvPr>
              <p:cNvSpPr>
                <a:spLocks noRot="1" noChangeAspect="1" noMove="1" noResize="1" noEditPoints="1" noAdjustHandles="1" noChangeArrowheads="1" noChangeShapeType="1" noTextEdit="1"/>
              </p:cNvSpPr>
              <p:nvPr/>
            </p:nvSpPr>
            <p:spPr>
              <a:xfrm>
                <a:off x="2512804" y="3972147"/>
                <a:ext cx="6785911" cy="2155911"/>
              </a:xfrm>
              <a:prstGeom prst="rect">
                <a:avLst/>
              </a:prstGeom>
              <a:blipFill>
                <a:blip r:embed="rId6"/>
                <a:stretch>
                  <a:fillRect/>
                </a:stretch>
              </a:blipFill>
            </p:spPr>
            <p:txBody>
              <a:bodyPr/>
              <a:lstStyle/>
              <a:p>
                <a:r>
                  <a:rPr lang="zh-TW" altLang="en-US">
                    <a:noFill/>
                  </a:rPr>
                  <a:t> </a:t>
                </a:r>
              </a:p>
            </p:txBody>
          </p:sp>
        </mc:Fallback>
      </mc:AlternateContent>
      <p:sp>
        <p:nvSpPr>
          <p:cNvPr id="2" name="流程圖: 替代程序 1">
            <a:extLst>
              <a:ext uri="{FF2B5EF4-FFF2-40B4-BE49-F238E27FC236}">
                <a16:creationId xmlns:a16="http://schemas.microsoft.com/office/drawing/2014/main" id="{5C911CAE-1F6D-4E90-9E6C-CB0E4DFA43E2}"/>
              </a:ext>
            </a:extLst>
          </p:cNvPr>
          <p:cNvSpPr/>
          <p:nvPr/>
        </p:nvSpPr>
        <p:spPr>
          <a:xfrm>
            <a:off x="1922831" y="1846802"/>
            <a:ext cx="970454" cy="327258"/>
          </a:xfrm>
          <a:prstGeom prst="flowChartAlternateProcess">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bg1">
                    <a:lumMod val="50000"/>
                  </a:schemeClr>
                </a:solidFill>
                <a:latin typeface="Segoe Print" panose="02000600000000000000" pitchFamily="2" charset="0"/>
                <a:ea typeface="SentyTEA 新蒂下午茶体" panose="03000600000000000000" pitchFamily="66" charset="-120"/>
              </a:rPr>
              <a:t>Step.1</a:t>
            </a:r>
            <a:endParaRPr lang="zh-TW" altLang="en-US" b="1" dirty="0">
              <a:solidFill>
                <a:schemeClr val="bg1">
                  <a:lumMod val="50000"/>
                </a:schemeClr>
              </a:solidFill>
              <a:latin typeface="Segoe Print" panose="02000600000000000000" pitchFamily="2" charset="0"/>
              <a:ea typeface="SentyTEA 新蒂下午茶体" panose="03000600000000000000" pitchFamily="66" charset="-120"/>
            </a:endParaRPr>
          </a:p>
        </p:txBody>
      </p:sp>
      <p:sp>
        <p:nvSpPr>
          <p:cNvPr id="15" name="流程圖: 替代程序 14">
            <a:extLst>
              <a:ext uri="{FF2B5EF4-FFF2-40B4-BE49-F238E27FC236}">
                <a16:creationId xmlns:a16="http://schemas.microsoft.com/office/drawing/2014/main" id="{0C91BABE-919D-44B5-B028-5801641A4F5B}"/>
              </a:ext>
            </a:extLst>
          </p:cNvPr>
          <p:cNvSpPr/>
          <p:nvPr/>
        </p:nvSpPr>
        <p:spPr>
          <a:xfrm>
            <a:off x="1922831" y="2942296"/>
            <a:ext cx="970454" cy="327258"/>
          </a:xfrm>
          <a:prstGeom prst="flowChartAlternateProcess">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bg1">
                    <a:lumMod val="50000"/>
                  </a:schemeClr>
                </a:solidFill>
                <a:latin typeface="Segoe Print" panose="02000600000000000000" pitchFamily="2" charset="0"/>
                <a:ea typeface="微軟正黑體" panose="020B0604030504040204" pitchFamily="34" charset="-120"/>
              </a:rPr>
              <a:t>Step.2</a:t>
            </a:r>
            <a:endParaRPr lang="zh-TW" altLang="en-US" b="1" dirty="0">
              <a:solidFill>
                <a:schemeClr val="bg1">
                  <a:lumMod val="50000"/>
                </a:schemeClr>
              </a:solidFill>
              <a:latin typeface="Segoe Print" panose="02000600000000000000" pitchFamily="2" charset="0"/>
            </a:endParaRPr>
          </a:p>
        </p:txBody>
      </p:sp>
      <p:grpSp>
        <p:nvGrpSpPr>
          <p:cNvPr id="28" name="群組 27">
            <a:extLst>
              <a:ext uri="{FF2B5EF4-FFF2-40B4-BE49-F238E27FC236}">
                <a16:creationId xmlns:a16="http://schemas.microsoft.com/office/drawing/2014/main" id="{72D8805C-C082-4344-AD14-FFEF872A992A}"/>
              </a:ext>
            </a:extLst>
          </p:cNvPr>
          <p:cNvGrpSpPr/>
          <p:nvPr/>
        </p:nvGrpSpPr>
        <p:grpSpPr>
          <a:xfrm>
            <a:off x="2208768" y="3093392"/>
            <a:ext cx="3294858" cy="3094515"/>
            <a:chOff x="3906074" y="3098607"/>
            <a:chExt cx="3294858" cy="3094515"/>
          </a:xfrm>
        </p:grpSpPr>
        <p:sp>
          <p:nvSpPr>
            <p:cNvPr id="12" name="矩形 11">
              <a:extLst>
                <a:ext uri="{FF2B5EF4-FFF2-40B4-BE49-F238E27FC236}">
                  <a16:creationId xmlns:a16="http://schemas.microsoft.com/office/drawing/2014/main" id="{73D18B9C-BEB3-4C19-810C-F61BA8D96450}"/>
                </a:ext>
              </a:extLst>
            </p:cNvPr>
            <p:cNvSpPr/>
            <p:nvPr/>
          </p:nvSpPr>
          <p:spPr>
            <a:xfrm>
              <a:off x="4843385" y="4046837"/>
              <a:ext cx="436880" cy="1565628"/>
            </a:xfrm>
            <a:prstGeom prst="rect">
              <a:avLst/>
            </a:prstGeom>
            <a:noFill/>
            <a:ln w="19050">
              <a:solidFill>
                <a:srgbClr val="F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ABAB"/>
                </a:solidFill>
              </a:endParaRPr>
            </a:p>
          </p:txBody>
        </p:sp>
        <p:sp>
          <p:nvSpPr>
            <p:cNvPr id="13" name="矩形 12">
              <a:extLst>
                <a:ext uri="{FF2B5EF4-FFF2-40B4-BE49-F238E27FC236}">
                  <a16:creationId xmlns:a16="http://schemas.microsoft.com/office/drawing/2014/main" id="{17F25C30-2945-41D9-8F1A-D0CA5A65DA70}"/>
                </a:ext>
              </a:extLst>
            </p:cNvPr>
            <p:cNvSpPr/>
            <p:nvPr/>
          </p:nvSpPr>
          <p:spPr>
            <a:xfrm>
              <a:off x="5386411" y="4323952"/>
              <a:ext cx="436880" cy="1565628"/>
            </a:xfrm>
            <a:prstGeom prst="rect">
              <a:avLst/>
            </a:prstGeom>
            <a:noFill/>
            <a:ln w="19050">
              <a:solidFill>
                <a:srgbClr val="F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p:sp>
          <p:nvSpPr>
            <p:cNvPr id="14" name="矩形 13">
              <a:extLst>
                <a:ext uri="{FF2B5EF4-FFF2-40B4-BE49-F238E27FC236}">
                  <a16:creationId xmlns:a16="http://schemas.microsoft.com/office/drawing/2014/main" id="{F8BBFBAD-3315-4145-B840-2A3B47E587CD}"/>
                </a:ext>
              </a:extLst>
            </p:cNvPr>
            <p:cNvSpPr/>
            <p:nvPr/>
          </p:nvSpPr>
          <p:spPr>
            <a:xfrm>
              <a:off x="6257200" y="4837863"/>
              <a:ext cx="943732" cy="1355259"/>
            </a:xfrm>
            <a:prstGeom prst="rect">
              <a:avLst/>
            </a:prstGeom>
            <a:noFill/>
            <a:ln w="19050">
              <a:solidFill>
                <a:srgbClr val="FF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7321DC90-E995-4905-B9D5-439BCD0C6DC9}"/>
                    </a:ext>
                  </a:extLst>
                </p:cNvPr>
                <p:cNvSpPr/>
                <p:nvPr/>
              </p:nvSpPr>
              <p:spPr>
                <a:xfrm>
                  <a:off x="3906074" y="3427919"/>
                  <a:ext cx="2756717" cy="380361"/>
                </a:xfrm>
                <a:prstGeom prst="rect">
                  <a:avLst/>
                </a:prstGeom>
              </p:spPr>
              <p:txBody>
                <a:bodyPr wrap="none">
                  <a:spAutoFit/>
                </a:bodyPr>
                <a:lstStyle/>
                <a:p>
                  <a:r>
                    <a:rPr lang="zh-TW" altLang="zh-TW" b="1" dirty="0">
                      <a:solidFill>
                        <a:srgbClr val="FFABAB"/>
                      </a:solidFill>
                      <a:latin typeface="微軟正黑體" panose="020B0604030504040204" pitchFamily="34" charset="-120"/>
                      <a:ea typeface="微軟正黑體" panose="020B0604030504040204" pitchFamily="34" charset="-120"/>
                    </a:rPr>
                    <a:t>訊號</a:t>
                  </a:r>
                  <a:r>
                    <a:rPr lang="zh-TW" altLang="en-US" b="1" dirty="0">
                      <a:solidFill>
                        <a:srgbClr val="FFABAB"/>
                      </a:solidFill>
                      <a:latin typeface="微軟正黑體" panose="020B0604030504040204" pitchFamily="34" charset="-120"/>
                      <a:ea typeface="微軟正黑體" panose="020B0604030504040204" pitchFamily="34" charset="-120"/>
                    </a:rPr>
                    <a:t> </a:t>
                  </a:r>
                  <a14:m>
                    <m:oMath xmlns:m="http://schemas.openxmlformats.org/officeDocument/2006/math">
                      <m:acc>
                        <m:accPr>
                          <m:chr m:val="̃"/>
                          <m:ctrlPr>
                            <a:rPr lang="zh-TW" altLang="zh-TW" b="1" i="1">
                              <a:solidFill>
                                <a:srgbClr val="FFABAB"/>
                              </a:solidFill>
                              <a:latin typeface="Cambria Math" panose="02040503050406030204" pitchFamily="18" charset="0"/>
                            </a:rPr>
                          </m:ctrlPr>
                        </m:accPr>
                        <m:e>
                          <m:r>
                            <a:rPr lang="en-US" altLang="zh-TW" b="1" i="1">
                              <a:solidFill>
                                <a:srgbClr val="FFABAB"/>
                              </a:solidFill>
                              <a:latin typeface="Cambria Math" panose="02040503050406030204" pitchFamily="18" charset="0"/>
                            </a:rPr>
                            <m:t>𝜽</m:t>
                          </m:r>
                        </m:e>
                      </m:acc>
                    </m:oMath>
                  </a14:m>
                  <a:r>
                    <a:rPr lang="zh-TW" altLang="en-US" b="1" dirty="0">
                      <a:solidFill>
                        <a:srgbClr val="FFABAB"/>
                      </a:solidFill>
                    </a:rPr>
                    <a:t>                 </a:t>
                  </a:r>
                  <a:r>
                    <a:rPr lang="zh-TW" altLang="en-US" b="1" dirty="0">
                      <a:solidFill>
                        <a:srgbClr val="FFABAB"/>
                      </a:solidFill>
                      <a:latin typeface="微軟正黑體" panose="020B0604030504040204" pitchFamily="34" charset="-120"/>
                      <a:ea typeface="微軟正黑體" panose="020B0604030504040204" pitchFamily="34" charset="-120"/>
                    </a:rPr>
                    <a:t>排列 </a:t>
                  </a:r>
                  <a14:m>
                    <m:oMath xmlns:m="http://schemas.openxmlformats.org/officeDocument/2006/math">
                      <m:r>
                        <a:rPr lang="en-US" altLang="zh-TW" i="1">
                          <a:solidFill>
                            <a:srgbClr val="FFABAB"/>
                          </a:solidFill>
                          <a:latin typeface="Cambria Math" panose="02040503050406030204" pitchFamily="18" charset="0"/>
                        </a:rPr>
                        <m:t>𝑋</m:t>
                      </m:r>
                      <m:r>
                        <a:rPr lang="zh-TW" altLang="en-US" i="1">
                          <a:solidFill>
                            <a:srgbClr val="FFABAB"/>
                          </a:solidFill>
                          <a:latin typeface="Cambria Math" panose="02040503050406030204" pitchFamily="18" charset="0"/>
                        </a:rPr>
                        <m:t> </m:t>
                      </m:r>
                    </m:oMath>
                  </a14:m>
                  <a:r>
                    <a:rPr lang="zh-TW" altLang="en-US" b="1" dirty="0">
                      <a:solidFill>
                        <a:srgbClr val="FFABAB"/>
                      </a:solidFill>
                      <a:latin typeface="微軟正黑體" panose="020B0604030504040204" pitchFamily="34" charset="-120"/>
                      <a:ea typeface="微軟正黑體" panose="020B0604030504040204" pitchFamily="34" charset="-120"/>
                    </a:rPr>
                    <a:t>個</a:t>
                  </a:r>
                  <a:r>
                    <a:rPr lang="zh-TW" altLang="en-US" b="1" dirty="0">
                      <a:solidFill>
                        <a:srgbClr val="FFABAB"/>
                      </a:solidFill>
                    </a:rPr>
                    <a:t> </a:t>
                  </a:r>
                </a:p>
              </p:txBody>
            </p:sp>
          </mc:Choice>
          <mc:Fallback xmlns="">
            <p:sp>
              <p:nvSpPr>
                <p:cNvPr id="3" name="矩形 2">
                  <a:extLst>
                    <a:ext uri="{FF2B5EF4-FFF2-40B4-BE49-F238E27FC236}">
                      <a16:creationId xmlns:a16="http://schemas.microsoft.com/office/drawing/2014/main" id="{7321DC90-E995-4905-B9D5-439BCD0C6DC9}"/>
                    </a:ext>
                  </a:extLst>
                </p:cNvPr>
                <p:cNvSpPr>
                  <a:spLocks noRot="1" noChangeAspect="1" noMove="1" noResize="1" noEditPoints="1" noAdjustHandles="1" noChangeArrowheads="1" noChangeShapeType="1" noTextEdit="1"/>
                </p:cNvSpPr>
                <p:nvPr/>
              </p:nvSpPr>
              <p:spPr>
                <a:xfrm>
                  <a:off x="3906074" y="3427919"/>
                  <a:ext cx="2756717" cy="380361"/>
                </a:xfrm>
                <a:prstGeom prst="rect">
                  <a:avLst/>
                </a:prstGeom>
                <a:blipFill>
                  <a:blip r:embed="rId7"/>
                  <a:stretch>
                    <a:fillRect l="-1766" t="-7937" b="-22222"/>
                  </a:stretch>
                </a:blipFill>
              </p:spPr>
              <p:txBody>
                <a:bodyPr/>
                <a:lstStyle/>
                <a:p>
                  <a:r>
                    <a:rPr lang="zh-TW" altLang="en-US">
                      <a:noFill/>
                    </a:rPr>
                    <a:t> </a:t>
                  </a:r>
                </a:p>
              </p:txBody>
            </p:sp>
          </mc:Fallback>
        </mc:AlternateContent>
        <p:sp>
          <p:nvSpPr>
            <p:cNvPr id="4" name="右中括弧 3">
              <a:extLst>
                <a:ext uri="{FF2B5EF4-FFF2-40B4-BE49-F238E27FC236}">
                  <a16:creationId xmlns:a16="http://schemas.microsoft.com/office/drawing/2014/main" id="{E49BF35B-AA9E-4DC3-A7B2-D750782B2180}"/>
                </a:ext>
              </a:extLst>
            </p:cNvPr>
            <p:cNvSpPr/>
            <p:nvPr/>
          </p:nvSpPr>
          <p:spPr>
            <a:xfrm rot="16200000">
              <a:off x="5954473" y="2683680"/>
              <a:ext cx="127978" cy="2350154"/>
            </a:xfrm>
            <a:prstGeom prst="rightBracket">
              <a:avLst>
                <a:gd name="adj" fmla="val 0"/>
              </a:avLst>
            </a:prstGeom>
            <a:ln w="28575" cap="rnd">
              <a:solidFill>
                <a:srgbClr val="FFABAB"/>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nvGrpSpPr>
            <p:cNvPr id="24" name="群組 23">
              <a:extLst>
                <a:ext uri="{FF2B5EF4-FFF2-40B4-BE49-F238E27FC236}">
                  <a16:creationId xmlns:a16="http://schemas.microsoft.com/office/drawing/2014/main" id="{EEB99835-5243-43EB-B667-A590928B6067}"/>
                </a:ext>
              </a:extLst>
            </p:cNvPr>
            <p:cNvGrpSpPr/>
            <p:nvPr/>
          </p:nvGrpSpPr>
          <p:grpSpPr>
            <a:xfrm>
              <a:off x="4283395" y="3098607"/>
              <a:ext cx="1490708" cy="1141886"/>
              <a:chOff x="5081057" y="3099688"/>
              <a:chExt cx="1490708" cy="1141886"/>
            </a:xfrm>
          </p:grpSpPr>
          <p:sp>
            <p:nvSpPr>
              <p:cNvPr id="20" name="弧形 19">
                <a:extLst>
                  <a:ext uri="{FF2B5EF4-FFF2-40B4-BE49-F238E27FC236}">
                    <a16:creationId xmlns:a16="http://schemas.microsoft.com/office/drawing/2014/main" id="{7CD4AA8D-CF31-47A8-BFE6-0B407E554503}"/>
                  </a:ext>
                </a:extLst>
              </p:cNvPr>
              <p:cNvSpPr/>
              <p:nvPr/>
            </p:nvSpPr>
            <p:spPr>
              <a:xfrm rot="11815193">
                <a:off x="5081057" y="3099688"/>
                <a:ext cx="1490708" cy="1141886"/>
              </a:xfrm>
              <a:prstGeom prst="arc">
                <a:avLst>
                  <a:gd name="adj1" fmla="val 16373277"/>
                  <a:gd name="adj2" fmla="val 19713639"/>
                </a:avLst>
              </a:prstGeom>
              <a:ln w="28575">
                <a:solidFill>
                  <a:srgbClr val="FFABA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sp>
            <p:nvSpPr>
              <p:cNvPr id="23" name="手繪多邊形: 圖案 22">
                <a:extLst>
                  <a:ext uri="{FF2B5EF4-FFF2-40B4-BE49-F238E27FC236}">
                    <a16:creationId xmlns:a16="http://schemas.microsoft.com/office/drawing/2014/main" id="{A8D987CD-E401-4945-A58F-43E370E220F7}"/>
                  </a:ext>
                </a:extLst>
              </p:cNvPr>
              <p:cNvSpPr/>
              <p:nvPr/>
            </p:nvSpPr>
            <p:spPr>
              <a:xfrm>
                <a:off x="5133975" y="3834926"/>
                <a:ext cx="114300" cy="85725"/>
              </a:xfrm>
              <a:custGeom>
                <a:avLst/>
                <a:gdLst>
                  <a:gd name="connsiteX0" fmla="*/ 0 w 114300"/>
                  <a:gd name="connsiteY0" fmla="*/ 85725 h 85725"/>
                  <a:gd name="connsiteX1" fmla="*/ 28575 w 114300"/>
                  <a:gd name="connsiteY1" fmla="*/ 0 h 85725"/>
                  <a:gd name="connsiteX2" fmla="*/ 114300 w 114300"/>
                  <a:gd name="connsiteY2" fmla="*/ 28575 h 85725"/>
                  <a:gd name="connsiteX3" fmla="*/ 114300 w 114300"/>
                  <a:gd name="connsiteY3" fmla="*/ 28575 h 85725"/>
                </a:gdLst>
                <a:ahLst/>
                <a:cxnLst>
                  <a:cxn ang="0">
                    <a:pos x="connsiteX0" y="connsiteY0"/>
                  </a:cxn>
                  <a:cxn ang="0">
                    <a:pos x="connsiteX1" y="connsiteY1"/>
                  </a:cxn>
                  <a:cxn ang="0">
                    <a:pos x="connsiteX2" y="connsiteY2"/>
                  </a:cxn>
                  <a:cxn ang="0">
                    <a:pos x="connsiteX3" y="connsiteY3"/>
                  </a:cxn>
                </a:cxnLst>
                <a:rect l="l" t="t" r="r" b="b"/>
                <a:pathLst>
                  <a:path w="114300" h="85725">
                    <a:moveTo>
                      <a:pt x="0" y="85725"/>
                    </a:moveTo>
                    <a:lnTo>
                      <a:pt x="28575" y="0"/>
                    </a:lnTo>
                    <a:lnTo>
                      <a:pt x="114300" y="28575"/>
                    </a:lnTo>
                    <a:lnTo>
                      <a:pt x="114300" y="28575"/>
                    </a:lnTo>
                  </a:path>
                </a:pathLst>
              </a:custGeom>
              <a:noFill/>
              <a:ln w="28575" cap="rnd">
                <a:solidFill>
                  <a:srgbClr val="FFABA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cxnSp>
        <p:nvCxnSpPr>
          <p:cNvPr id="26" name="直線接點 25">
            <a:extLst>
              <a:ext uri="{FF2B5EF4-FFF2-40B4-BE49-F238E27FC236}">
                <a16:creationId xmlns:a16="http://schemas.microsoft.com/office/drawing/2014/main" id="{8A0A22E1-4BB7-4AD6-A95E-3A066EEB92C2}"/>
              </a:ext>
            </a:extLst>
          </p:cNvPr>
          <p:cNvCxnSpPr/>
          <p:nvPr/>
        </p:nvCxnSpPr>
        <p:spPr>
          <a:xfrm>
            <a:off x="6413902" y="5308820"/>
            <a:ext cx="1450424" cy="0"/>
          </a:xfrm>
          <a:prstGeom prst="line">
            <a:avLst/>
          </a:prstGeom>
          <a:ln w="28575">
            <a:solidFill>
              <a:srgbClr val="FFABAB"/>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67609D8D-F222-447A-A9CA-C55624BE5423}"/>
                  </a:ext>
                </a:extLst>
              </p:cNvPr>
              <p:cNvSpPr/>
              <p:nvPr/>
            </p:nvSpPr>
            <p:spPr>
              <a:xfrm>
                <a:off x="6330789" y="5363437"/>
                <a:ext cx="3778929" cy="369332"/>
              </a:xfrm>
              <a:prstGeom prst="rect">
                <a:avLst/>
              </a:prstGeom>
            </p:spPr>
            <p:txBody>
              <a:bodyPr wrap="square">
                <a:spAutoFit/>
              </a:bodyPr>
              <a:lstStyle/>
              <a:p>
                <a:r>
                  <a:rPr lang="zh-TW" altLang="en-US" b="1" dirty="0">
                    <a:solidFill>
                      <a:srgbClr val="FFABAB"/>
                    </a:solidFill>
                    <a:latin typeface="微軟正黑體" panose="020B0604030504040204" pitchFamily="34" charset="-120"/>
                    <a:ea typeface="微軟正黑體" panose="020B0604030504040204" pitchFamily="34" charset="-120"/>
                  </a:rPr>
                  <a:t>訊號協方差矩陣</a:t>
                </a:r>
                <a14:m>
                  <m:oMath xmlns:m="http://schemas.openxmlformats.org/officeDocument/2006/math">
                    <m:r>
                      <a:rPr lang="zh-TW" altLang="en-US" b="1" i="1" dirty="0">
                        <a:solidFill>
                          <a:srgbClr val="FFABAB"/>
                        </a:solidFill>
                        <a:latin typeface="Cambria Math" panose="02040503050406030204" pitchFamily="18" charset="0"/>
                      </a:rPr>
                      <m:t> </m:t>
                    </m:r>
                    <m:r>
                      <a:rPr lang="en-US" altLang="zh-TW" b="1" i="1" dirty="0">
                        <a:solidFill>
                          <a:srgbClr val="FFABAB"/>
                        </a:solidFill>
                        <a:latin typeface="Cambria Math" panose="02040503050406030204" pitchFamily="18" charset="0"/>
                      </a:rPr>
                      <m:t>𝑹</m:t>
                    </m:r>
                    <m:r>
                      <a:rPr lang="zh-TW" altLang="en-US" b="1" i="1" dirty="0" smtClean="0">
                        <a:solidFill>
                          <a:srgbClr val="FFABAB"/>
                        </a:solidFill>
                        <a:latin typeface="Cambria Math" panose="02040503050406030204" pitchFamily="18" charset="0"/>
                      </a:rPr>
                      <m:t> </m:t>
                    </m:r>
                  </m:oMath>
                </a14:m>
                <a:r>
                  <a:rPr lang="zh-TW" altLang="en-US" b="1" dirty="0">
                    <a:solidFill>
                      <a:srgbClr val="FFABAB"/>
                    </a:solidFill>
                    <a:latin typeface="微軟正黑體" panose="020B0604030504040204" pitchFamily="34" charset="-120"/>
                    <a:ea typeface="微軟正黑體" panose="020B0604030504040204" pitchFamily="34" charset="-120"/>
                  </a:rPr>
                  <a:t>維度即為 </a:t>
                </a:r>
                <a14:m>
                  <m:oMath xmlns:m="http://schemas.openxmlformats.org/officeDocument/2006/math">
                    <m:r>
                      <a:rPr lang="en-US" altLang="zh-TW" b="0" i="1" dirty="0">
                        <a:solidFill>
                          <a:srgbClr val="FFABAB"/>
                        </a:solidFill>
                        <a:latin typeface="Cambria Math" panose="02040503050406030204" pitchFamily="18" charset="0"/>
                      </a:rPr>
                      <m:t>𝑋</m:t>
                    </m:r>
                    <m:r>
                      <a:rPr lang="en-US" altLang="zh-TW" b="1" i="1" smtClean="0">
                        <a:solidFill>
                          <a:srgbClr val="FFABAB"/>
                        </a:solidFill>
                        <a:latin typeface="Cambria Math" panose="02040503050406030204" pitchFamily="18" charset="0"/>
                      </a:rPr>
                      <m:t>×</m:t>
                    </m:r>
                    <m:r>
                      <a:rPr lang="en-US" altLang="zh-TW" b="0" i="1">
                        <a:solidFill>
                          <a:srgbClr val="FFABAB"/>
                        </a:solidFill>
                        <a:latin typeface="Cambria Math" panose="02040503050406030204" pitchFamily="18" charset="0"/>
                      </a:rPr>
                      <m:t>𝑋</m:t>
                    </m:r>
                  </m:oMath>
                </a14:m>
                <a:r>
                  <a:rPr lang="zh-TW" altLang="en-US" dirty="0">
                    <a:solidFill>
                      <a:srgbClr val="FFABAB"/>
                    </a:solidFill>
                  </a:rPr>
                  <a:t> </a:t>
                </a:r>
              </a:p>
            </p:txBody>
          </p:sp>
        </mc:Choice>
        <mc:Fallback xmlns="">
          <p:sp>
            <p:nvSpPr>
              <p:cNvPr id="27" name="矩形 26">
                <a:extLst>
                  <a:ext uri="{FF2B5EF4-FFF2-40B4-BE49-F238E27FC236}">
                    <a16:creationId xmlns:a16="http://schemas.microsoft.com/office/drawing/2014/main" id="{67609D8D-F222-447A-A9CA-C55624BE5423}"/>
                  </a:ext>
                </a:extLst>
              </p:cNvPr>
              <p:cNvSpPr>
                <a:spLocks noRot="1" noChangeAspect="1" noMove="1" noResize="1" noEditPoints="1" noAdjustHandles="1" noChangeArrowheads="1" noChangeShapeType="1" noTextEdit="1"/>
              </p:cNvSpPr>
              <p:nvPr/>
            </p:nvSpPr>
            <p:spPr>
              <a:xfrm>
                <a:off x="6330789" y="5363437"/>
                <a:ext cx="3778929" cy="369332"/>
              </a:xfrm>
              <a:prstGeom prst="rect">
                <a:avLst/>
              </a:prstGeom>
              <a:blipFill>
                <a:blip r:embed="rId8"/>
                <a:stretch>
                  <a:fillRect l="-1454" t="-11667" b="-25000"/>
                </a:stretch>
              </a:blipFill>
            </p:spPr>
            <p:txBody>
              <a:bodyPr/>
              <a:lstStyle/>
              <a:p>
                <a:r>
                  <a:rPr lang="zh-TW" altLang="en-US">
                    <a:noFill/>
                  </a:rPr>
                  <a:t> </a:t>
                </a:r>
              </a:p>
            </p:txBody>
          </p:sp>
        </mc:Fallback>
      </mc:AlternateContent>
      <p:pic>
        <p:nvPicPr>
          <p:cNvPr id="33" name="圖片 32">
            <a:extLst>
              <a:ext uri="{FF2B5EF4-FFF2-40B4-BE49-F238E27FC236}">
                <a16:creationId xmlns:a16="http://schemas.microsoft.com/office/drawing/2014/main" id="{DBFA3FEC-22A7-4E58-97FF-F56089593E93}"/>
              </a:ext>
            </a:extLst>
          </p:cNvPr>
          <p:cNvPicPr>
            <a:picLocks noChangeAspect="1"/>
          </p:cNvPicPr>
          <p:nvPr/>
        </p:nvPicPr>
        <p:blipFill>
          <a:blip r:embed="rId9"/>
          <a:stretch>
            <a:fillRect/>
          </a:stretch>
        </p:blipFill>
        <p:spPr>
          <a:xfrm rot="2501403">
            <a:off x="9075563" y="4805078"/>
            <a:ext cx="552448" cy="428960"/>
          </a:xfrm>
          <a:prstGeom prst="rect">
            <a:avLst/>
          </a:prstGeom>
        </p:spPr>
      </p:pic>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694C228D-B6F3-41F5-908B-F5BF7B2F44B4}"/>
                  </a:ext>
                </a:extLst>
              </p:cNvPr>
              <p:cNvSpPr/>
              <p:nvPr/>
            </p:nvSpPr>
            <p:spPr>
              <a:xfrm>
                <a:off x="7981305" y="3771275"/>
                <a:ext cx="3388393" cy="878574"/>
              </a:xfrm>
              <a:prstGeom prst="rect">
                <a:avLst/>
              </a:prstGeom>
            </p:spPr>
            <p:txBody>
              <a:bodyPr wrap="square">
                <a:spAutoFit/>
              </a:bodyPr>
              <a:lstStyle/>
              <a:p>
                <a:pPr>
                  <a:lnSpc>
                    <a:spcPct val="150000"/>
                  </a:lnSpc>
                </a:pPr>
                <a:r>
                  <a:rPr lang="zh-TW" altLang="en-US" b="1" dirty="0">
                    <a:solidFill>
                      <a:srgbClr val="FFABAB"/>
                    </a:solidFill>
                    <a:latin typeface="微軟正黑體" panose="020B0604030504040204" pitchFamily="34" charset="-120"/>
                    <a:ea typeface="微軟正黑體" panose="020B0604030504040204" pitchFamily="34" charset="-120"/>
                  </a:rPr>
                  <a:t>與 </a:t>
                </a:r>
                <a14:m>
                  <m:oMath xmlns:m="http://schemas.openxmlformats.org/officeDocument/2006/math">
                    <m:r>
                      <a:rPr lang="en-US" altLang="zh-TW" i="1" smtClean="0">
                        <a:solidFill>
                          <a:srgbClr val="FFABAB"/>
                        </a:solidFill>
                        <a:latin typeface="Cambria Math" panose="02040503050406030204" pitchFamily="18" charset="0"/>
                      </a:rPr>
                      <m:t>𝑃</m:t>
                    </m:r>
                    <m:r>
                      <a:rPr lang="zh-TW" altLang="en-US" i="1">
                        <a:solidFill>
                          <a:srgbClr val="FFABAB"/>
                        </a:solidFill>
                        <a:latin typeface="Cambria Math" panose="02040503050406030204" pitchFamily="18" charset="0"/>
                      </a:rPr>
                      <m:t> </m:t>
                    </m:r>
                  </m:oMath>
                </a14:m>
                <a:r>
                  <a:rPr lang="zh-TW" altLang="en-US" b="1" dirty="0">
                    <a:solidFill>
                      <a:srgbClr val="FFABAB"/>
                    </a:solidFill>
                    <a:latin typeface="微軟正黑體" panose="020B0604030504040204" pitchFamily="34" charset="-120"/>
                    <a:ea typeface="微軟正黑體" panose="020B0604030504040204" pitchFamily="34" charset="-120"/>
                  </a:rPr>
                  <a:t>無關，與時間無關</a:t>
                </a:r>
                <a:endParaRPr lang="en-US" altLang="zh-TW" b="1" dirty="0">
                  <a:solidFill>
                    <a:srgbClr val="FFABAB"/>
                  </a:solidFill>
                  <a:latin typeface="微軟正黑體" panose="020B0604030504040204" pitchFamily="34" charset="-120"/>
                  <a:ea typeface="微軟正黑體" panose="020B0604030504040204" pitchFamily="34" charset="-120"/>
                </a:endParaRPr>
              </a:p>
              <a:p>
                <a:pPr>
                  <a:lnSpc>
                    <a:spcPct val="150000"/>
                  </a:lnSpc>
                </a:pPr>
                <a:r>
                  <a:rPr lang="zh-TW" altLang="en-US" b="1" dirty="0">
                    <a:solidFill>
                      <a:srgbClr val="FFABAB"/>
                    </a:solidFill>
                    <a:latin typeface="微軟正黑體" panose="020B0604030504040204" pitchFamily="34" charset="-120"/>
                    <a:ea typeface="微軟正黑體" panose="020B0604030504040204" pitchFamily="34" charset="-120"/>
                  </a:rPr>
                  <a:t>僅和假設的空間</a:t>
                </a:r>
                <a:r>
                  <a:rPr lang="en-US" altLang="zh-TW" b="1" dirty="0">
                    <a:solidFill>
                      <a:srgbClr val="FFABAB"/>
                    </a:solidFill>
                    <a:latin typeface="微軟正黑體" panose="020B0604030504040204" pitchFamily="34" charset="-120"/>
                    <a:ea typeface="微軟正黑體" panose="020B0604030504040204" pitchFamily="34" charset="-120"/>
                  </a:rPr>
                  <a:t>(</a:t>
                </a:r>
                <a:r>
                  <a:rPr lang="zh-TW" altLang="en-US" b="1" dirty="0">
                    <a:solidFill>
                      <a:srgbClr val="FFABAB"/>
                    </a:solidFill>
                    <a:latin typeface="微軟正黑體" panose="020B0604030504040204" pitchFamily="34" charset="-120"/>
                    <a:ea typeface="微軟正黑體" panose="020B0604030504040204" pitchFamily="34" charset="-120"/>
                  </a:rPr>
                  <a:t>樣本數</a:t>
                </a:r>
                <a:r>
                  <a:rPr lang="en-US" altLang="zh-TW" b="1" i="1" dirty="0">
                    <a:solidFill>
                      <a:srgbClr val="FFABAB"/>
                    </a:solidFill>
                    <a:latin typeface="Cambria Math" panose="02040503050406030204" pitchFamily="18" charset="0"/>
                    <a:ea typeface="Cambria Math" panose="02040503050406030204" pitchFamily="18" charset="0"/>
                  </a:rPr>
                  <a:t>X</a:t>
                </a:r>
                <a:r>
                  <a:rPr lang="zh-TW" altLang="en-US" b="1" i="1" dirty="0">
                    <a:solidFill>
                      <a:srgbClr val="FFABAB"/>
                    </a:solidFill>
                    <a:latin typeface="Cambria Math" panose="02040503050406030204" pitchFamily="18" charset="0"/>
                    <a:ea typeface="Cambria Math" panose="02040503050406030204" pitchFamily="18" charset="0"/>
                  </a:rPr>
                  <a:t>  </a:t>
                </a:r>
                <a:r>
                  <a:rPr lang="en-US" altLang="zh-TW" b="1" dirty="0">
                    <a:solidFill>
                      <a:srgbClr val="FFABAB"/>
                    </a:solidFill>
                    <a:latin typeface="微軟正黑體" panose="020B0604030504040204" pitchFamily="34" charset="-120"/>
                    <a:ea typeface="微軟正黑體" panose="020B0604030504040204" pitchFamily="34" charset="-120"/>
                  </a:rPr>
                  <a:t>)</a:t>
                </a:r>
                <a:r>
                  <a:rPr lang="zh-TW" altLang="en-US" b="1" dirty="0">
                    <a:solidFill>
                      <a:srgbClr val="FFABAB"/>
                    </a:solidFill>
                    <a:latin typeface="微軟正黑體" panose="020B0604030504040204" pitchFamily="34" charset="-120"/>
                    <a:ea typeface="微軟正黑體" panose="020B0604030504040204" pitchFamily="34" charset="-120"/>
                  </a:rPr>
                  <a:t>有關 </a:t>
                </a:r>
                <a:endParaRPr lang="zh-TW" altLang="en-US" dirty="0">
                  <a:solidFill>
                    <a:srgbClr val="FFABAB"/>
                  </a:solidFill>
                </a:endParaRPr>
              </a:p>
            </p:txBody>
          </p:sp>
        </mc:Choice>
        <mc:Fallback xmlns="">
          <p:sp>
            <p:nvSpPr>
              <p:cNvPr id="34" name="矩形 33">
                <a:extLst>
                  <a:ext uri="{FF2B5EF4-FFF2-40B4-BE49-F238E27FC236}">
                    <a16:creationId xmlns:a16="http://schemas.microsoft.com/office/drawing/2014/main" id="{694C228D-B6F3-41F5-908B-F5BF7B2F44B4}"/>
                  </a:ext>
                </a:extLst>
              </p:cNvPr>
              <p:cNvSpPr>
                <a:spLocks noRot="1" noChangeAspect="1" noMove="1" noResize="1" noEditPoints="1" noAdjustHandles="1" noChangeArrowheads="1" noChangeShapeType="1" noTextEdit="1"/>
              </p:cNvSpPr>
              <p:nvPr/>
            </p:nvSpPr>
            <p:spPr>
              <a:xfrm>
                <a:off x="7981305" y="3771275"/>
                <a:ext cx="3388393" cy="878574"/>
              </a:xfrm>
              <a:prstGeom prst="rect">
                <a:avLst/>
              </a:prstGeom>
              <a:blipFill>
                <a:blip r:embed="rId10"/>
                <a:stretch>
                  <a:fillRect l="-1439" b="-9722"/>
                </a:stretch>
              </a:blipFill>
            </p:spPr>
            <p:txBody>
              <a:bodyPr/>
              <a:lstStyle/>
              <a:p>
                <a:r>
                  <a:rPr lang="zh-TW" altLang="en-US">
                    <a:noFill/>
                  </a:rPr>
                  <a:t> </a:t>
                </a:r>
              </a:p>
            </p:txBody>
          </p:sp>
        </mc:Fallback>
      </mc:AlternateContent>
      <p:sp>
        <p:nvSpPr>
          <p:cNvPr id="22" name="文本框 3">
            <a:extLst>
              <a:ext uri="{FF2B5EF4-FFF2-40B4-BE49-F238E27FC236}">
                <a16:creationId xmlns:a16="http://schemas.microsoft.com/office/drawing/2014/main" id="{F540E59E-702A-4FC8-8519-718BF270F218}"/>
              </a:ext>
            </a:extLst>
          </p:cNvPr>
          <p:cNvSpPr txBox="1"/>
          <p:nvPr/>
        </p:nvSpPr>
        <p:spPr>
          <a:xfrm rot="158974">
            <a:off x="2813170" y="958740"/>
            <a:ext cx="3594866" cy="553998"/>
          </a:xfrm>
          <a:prstGeom prst="rect">
            <a:avLst/>
          </a:prstGeom>
          <a:noFill/>
        </p:spPr>
        <p:txBody>
          <a:bodyPr wrap="square" rtlCol="0">
            <a:spAutoFit/>
          </a:bodyPr>
          <a:lstStyle/>
          <a:p>
            <a:r>
              <a:rPr lang="en-US" altLang="zh-TW" sz="3000" b="1" dirty="0">
                <a:solidFill>
                  <a:srgbClr val="FFFF99"/>
                </a:solidFill>
                <a:latin typeface="Segoe Print" panose="02000600000000000000" pitchFamily="2" charset="0"/>
                <a:ea typeface="SentyTEA 新蒂下午茶体" panose="03000600000000000000" pitchFamily="66" charset="-120"/>
              </a:rPr>
              <a:t>MUSIC Algorithm</a:t>
            </a:r>
            <a:endParaRPr lang="zh-TW" altLang="en-US" sz="3000" b="1" dirty="0">
              <a:solidFill>
                <a:srgbClr val="FFFF99"/>
              </a:solidFill>
              <a:latin typeface="Segoe Print" panose="02000600000000000000" pitchFamily="2" charset="0"/>
              <a:ea typeface="SentyTEA 新蒂下午茶体" panose="03000600000000000000" pitchFamily="66" charset="-120"/>
            </a:endParaRPr>
          </a:p>
        </p:txBody>
      </p:sp>
    </p:spTree>
    <p:extLst>
      <p:ext uri="{BB962C8B-B14F-4D97-AF65-F5344CB8AC3E}">
        <p14:creationId xmlns:p14="http://schemas.microsoft.com/office/powerpoint/2010/main" val="32718312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2">
            <a:extLst>
              <a:ext uri="{FF2B5EF4-FFF2-40B4-BE49-F238E27FC236}">
                <a16:creationId xmlns:a16="http://schemas.microsoft.com/office/drawing/2014/main" id="{C6AD5501-D743-494B-AC11-7AE216AA9047}"/>
              </a:ext>
            </a:extLst>
          </p:cNvPr>
          <p:cNvPicPr>
            <a:picLocks noChangeAspect="1"/>
          </p:cNvPicPr>
          <p:nvPr/>
        </p:nvPicPr>
        <p:blipFill>
          <a:blip r:embed="rId3"/>
          <a:stretch>
            <a:fillRect/>
          </a:stretch>
        </p:blipFill>
        <p:spPr>
          <a:xfrm>
            <a:off x="970489" y="904644"/>
            <a:ext cx="866752" cy="1505411"/>
          </a:xfrm>
          <a:prstGeom prst="rect">
            <a:avLst/>
          </a:prstGeom>
        </p:spPr>
      </p:pic>
      <p:pic>
        <p:nvPicPr>
          <p:cNvPr id="5" name="图片 1">
            <a:extLst>
              <a:ext uri="{FF2B5EF4-FFF2-40B4-BE49-F238E27FC236}">
                <a16:creationId xmlns:a16="http://schemas.microsoft.com/office/drawing/2014/main" id="{6DA6C1A7-65E6-4F8B-B3EE-970D60B38ECE}"/>
              </a:ext>
            </a:extLst>
          </p:cNvPr>
          <p:cNvPicPr>
            <a:picLocks noChangeAspect="1"/>
          </p:cNvPicPr>
          <p:nvPr/>
        </p:nvPicPr>
        <p:blipFill>
          <a:blip r:embed="rId4"/>
          <a:stretch>
            <a:fillRect/>
          </a:stretch>
        </p:blipFill>
        <p:spPr>
          <a:xfrm>
            <a:off x="1837243" y="729942"/>
            <a:ext cx="4676944" cy="927407"/>
          </a:xfrm>
          <a:prstGeom prst="rect">
            <a:avLst/>
          </a:prstGeom>
        </p:spPr>
      </p:pic>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A5580172-AE75-4745-B931-8CCA5D2712E6}"/>
                  </a:ext>
                </a:extLst>
              </p:cNvPr>
              <p:cNvSpPr/>
              <p:nvPr/>
            </p:nvSpPr>
            <p:spPr>
              <a:xfrm>
                <a:off x="1882618" y="2410055"/>
                <a:ext cx="4752463" cy="2949910"/>
              </a:xfrm>
              <a:prstGeom prst="rect">
                <a:avLst/>
              </a:prstGeom>
            </p:spPr>
            <p:txBody>
              <a:bodyPr wrap="square">
                <a:spAutoFit/>
              </a:bodyPr>
              <a:lstStyle/>
              <a:p>
                <a:pPr>
                  <a:lnSpc>
                    <a:spcPct val="150000"/>
                  </a:lnSpc>
                </a:pPr>
                <a:r>
                  <a:rPr lang="zh-TW" altLang="zh-TW" dirty="0">
                    <a:solidFill>
                      <a:schemeClr val="bg1"/>
                    </a:solidFill>
                    <a:latin typeface="微軟正黑體" panose="020B0604030504040204" pitchFamily="34" charset="-120"/>
                    <a:ea typeface="微軟正黑體" panose="020B0604030504040204" pitchFamily="34" charset="-120"/>
                  </a:rPr>
                  <a:t>將協方差矩陣</a:t>
                </a:r>
                <a14:m>
                  <m:oMath xmlns:m="http://schemas.openxmlformats.org/officeDocument/2006/math">
                    <m:r>
                      <a:rPr lang="en-US" altLang="zh-TW" b="1" i="1">
                        <a:solidFill>
                          <a:schemeClr val="bg1"/>
                        </a:solidFill>
                        <a:latin typeface="Cambria Math" panose="02040503050406030204" pitchFamily="18" charset="0"/>
                      </a:rPr>
                      <m:t>𝑹</m:t>
                    </m:r>
                  </m:oMath>
                </a14:m>
                <a:r>
                  <a:rPr lang="zh-TW" altLang="zh-TW" dirty="0">
                    <a:solidFill>
                      <a:schemeClr val="bg1"/>
                    </a:solidFill>
                    <a:latin typeface="微軟正黑體" panose="020B0604030504040204" pitchFamily="34" charset="-120"/>
                    <a:ea typeface="微軟正黑體" panose="020B0604030504040204" pitchFamily="34" charset="-120"/>
                  </a:rPr>
                  <a:t>做特徵值和特徵向量的分解，可以得到</a:t>
                </a:r>
                <a14:m>
                  <m:oMath xmlns:m="http://schemas.openxmlformats.org/officeDocument/2006/math">
                    <m:r>
                      <a:rPr lang="zh-TW" altLang="en-US" b="1" i="1" dirty="0">
                        <a:solidFill>
                          <a:schemeClr val="bg1"/>
                        </a:solidFill>
                        <a:latin typeface="Cambria Math" panose="02040503050406030204" pitchFamily="18" charset="0"/>
                      </a:rPr>
                      <m:t> </m:t>
                    </m:r>
                    <m:r>
                      <a:rPr lang="en-US" altLang="zh-TW" b="1" i="1">
                        <a:solidFill>
                          <a:schemeClr val="bg1"/>
                        </a:solidFill>
                        <a:latin typeface="Cambria Math" panose="02040503050406030204" pitchFamily="18" charset="0"/>
                      </a:rPr>
                      <m:t>𝑹𝑽</m:t>
                    </m:r>
                    <m:r>
                      <a:rPr lang="en-US" altLang="zh-TW" b="1" i="1">
                        <a:solidFill>
                          <a:schemeClr val="bg1"/>
                        </a:solidFill>
                        <a:latin typeface="Cambria Math" panose="02040503050406030204" pitchFamily="18" charset="0"/>
                      </a:rPr>
                      <m:t>=</m:t>
                    </m:r>
                    <m:r>
                      <a:rPr lang="en-US" altLang="zh-TW" b="1" i="1">
                        <a:solidFill>
                          <a:schemeClr val="bg1"/>
                        </a:solidFill>
                        <a:latin typeface="Cambria Math" panose="02040503050406030204" pitchFamily="18" charset="0"/>
                      </a:rPr>
                      <m:t>𝑫𝑽</m:t>
                    </m:r>
                    <m:r>
                      <a:rPr lang="zh-TW" altLang="en-US" b="1" i="1">
                        <a:solidFill>
                          <a:schemeClr val="bg1"/>
                        </a:solidFill>
                        <a:latin typeface="Cambria Math" panose="02040503050406030204" pitchFamily="18" charset="0"/>
                      </a:rPr>
                      <m:t> </m:t>
                    </m:r>
                  </m:oMath>
                </a14:m>
                <a:r>
                  <a:rPr lang="zh-TW" altLang="en-US" dirty="0">
                    <a:solidFill>
                      <a:schemeClr val="bg1"/>
                    </a:solidFill>
                    <a:latin typeface="微軟正黑體" panose="020B0604030504040204" pitchFamily="34" charset="-120"/>
                    <a:ea typeface="微軟正黑體" panose="020B0604030504040204" pitchFamily="34" charset="-120"/>
                  </a:rPr>
                  <a:t> </a:t>
                </a:r>
                <a:endParaRPr lang="en-US" altLang="zh-TW"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dirty="0">
                    <a:solidFill>
                      <a:schemeClr val="bg1"/>
                    </a:solidFill>
                    <a:latin typeface="微軟正黑體" panose="020B0604030504040204" pitchFamily="34" charset="-120"/>
                    <a:ea typeface="微軟正黑體" panose="020B0604030504040204" pitchFamily="34" charset="-120"/>
                  </a:rPr>
                  <a:t> </a:t>
                </a:r>
                <a:r>
                  <a:rPr lang="en-US" altLang="zh-TW" dirty="0">
                    <a:solidFill>
                      <a:schemeClr val="bg1"/>
                    </a:solidFill>
                    <a:latin typeface="微軟正黑體" panose="020B0604030504040204" pitchFamily="34" charset="-120"/>
                    <a:ea typeface="微軟正黑體" panose="020B0604030504040204" pitchFamily="34" charset="-120"/>
                  </a:rPr>
                  <a:t>( </a:t>
                </a:r>
                <a14:m>
                  <m:oMath xmlns:m="http://schemas.openxmlformats.org/officeDocument/2006/math">
                    <m:r>
                      <a:rPr lang="zh-TW" altLang="en-US" b="1" i="1">
                        <a:solidFill>
                          <a:schemeClr val="bg1"/>
                        </a:solidFill>
                        <a:latin typeface="Cambria Math" panose="02040503050406030204" pitchFamily="18" charset="0"/>
                      </a:rPr>
                      <m:t> </m:t>
                    </m:r>
                    <m:r>
                      <a:rPr lang="en-US" altLang="zh-TW" b="1" i="1">
                        <a:solidFill>
                          <a:schemeClr val="bg1"/>
                        </a:solidFill>
                        <a:latin typeface="Cambria Math" panose="02040503050406030204" pitchFamily="18" charset="0"/>
                      </a:rPr>
                      <m:t>𝑫</m:t>
                    </m:r>
                    <m:r>
                      <a:rPr lang="zh-TW" altLang="en-US" b="1" i="1">
                        <a:solidFill>
                          <a:schemeClr val="bg1"/>
                        </a:solidFill>
                        <a:latin typeface="Cambria Math" panose="02040503050406030204" pitchFamily="18" charset="0"/>
                      </a:rPr>
                      <m:t>：</m:t>
                    </m:r>
                  </m:oMath>
                </a14:m>
                <a:r>
                  <a:rPr lang="zh-TW" altLang="zh-TW" dirty="0">
                    <a:solidFill>
                      <a:schemeClr val="bg1"/>
                    </a:solidFill>
                    <a:latin typeface="微軟正黑體" panose="020B0604030504040204" pitchFamily="34" charset="-120"/>
                    <a:ea typeface="微軟正黑體" panose="020B0604030504040204" pitchFamily="34" charset="-120"/>
                  </a:rPr>
                  <a:t>特徵值矩陣，</a:t>
                </a:r>
                <a14:m>
                  <m:oMath xmlns:m="http://schemas.openxmlformats.org/officeDocument/2006/math">
                    <m:r>
                      <a:rPr lang="en-US" altLang="zh-TW" b="1" i="1">
                        <a:solidFill>
                          <a:schemeClr val="bg1"/>
                        </a:solidFill>
                        <a:latin typeface="Cambria Math" panose="02040503050406030204" pitchFamily="18" charset="0"/>
                      </a:rPr>
                      <m:t>𝑽</m:t>
                    </m:r>
                    <m:r>
                      <a:rPr lang="zh-TW" altLang="en-US" b="1" i="1">
                        <a:solidFill>
                          <a:schemeClr val="bg1"/>
                        </a:solidFill>
                        <a:latin typeface="Cambria Math" panose="02040503050406030204" pitchFamily="18" charset="0"/>
                      </a:rPr>
                      <m:t>：</m:t>
                    </m:r>
                  </m:oMath>
                </a14:m>
                <a:r>
                  <a:rPr lang="zh-TW" altLang="zh-TW" dirty="0">
                    <a:solidFill>
                      <a:schemeClr val="bg1"/>
                    </a:solidFill>
                    <a:latin typeface="微軟正黑體" panose="020B0604030504040204" pitchFamily="34" charset="-120"/>
                    <a:ea typeface="微軟正黑體" panose="020B0604030504040204" pitchFamily="34" charset="-120"/>
                  </a:rPr>
                  <a:t>特徵向量矩陣</a:t>
                </a:r>
                <a:r>
                  <a:rPr lang="en-US" altLang="zh-TW" dirty="0">
                    <a:solidFill>
                      <a:schemeClr val="bg1"/>
                    </a:solidFill>
                    <a:latin typeface="微軟正黑體" panose="020B0604030504040204" pitchFamily="34" charset="-120"/>
                    <a:ea typeface="微軟正黑體" panose="020B0604030504040204" pitchFamily="34" charset="-120"/>
                  </a:rPr>
                  <a:t> )</a:t>
                </a:r>
              </a:p>
              <a:p>
                <a:pPr>
                  <a:lnSpc>
                    <a:spcPct val="150000"/>
                  </a:lnSpc>
                </a:pPr>
                <a:endParaRPr lang="en-US" altLang="zh-TW"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zh-TW" dirty="0">
                    <a:solidFill>
                      <a:schemeClr val="bg1"/>
                    </a:solidFill>
                    <a:latin typeface="微軟正黑體" panose="020B0604030504040204" pitchFamily="34" charset="-120"/>
                    <a:ea typeface="微軟正黑體" panose="020B0604030504040204" pitchFamily="34" charset="-120"/>
                  </a:rPr>
                  <a:t>將特徵值按</a:t>
                </a:r>
                <a:r>
                  <a:rPr lang="zh-TW" altLang="en-US" dirty="0">
                    <a:solidFill>
                      <a:schemeClr val="bg1"/>
                    </a:solidFill>
                    <a:latin typeface="微軟正黑體" panose="020B0604030504040204" pitchFamily="34" charset="-120"/>
                    <a:ea typeface="微軟正黑體" panose="020B0604030504040204" pitchFamily="34" charset="-120"/>
                  </a:rPr>
                  <a:t>升</a:t>
                </a:r>
                <a:r>
                  <a:rPr lang="zh-TW" altLang="zh-TW" dirty="0">
                    <a:solidFill>
                      <a:schemeClr val="bg1"/>
                    </a:solidFill>
                    <a:latin typeface="微軟正黑體" panose="020B0604030504040204" pitchFamily="34" charset="-120"/>
                    <a:ea typeface="微軟正黑體" panose="020B0604030504040204" pitchFamily="34" charset="-120"/>
                  </a:rPr>
                  <a:t>序排</a:t>
                </a:r>
                <a:r>
                  <a:rPr lang="zh-TW" altLang="en-US" dirty="0">
                    <a:solidFill>
                      <a:schemeClr val="bg1"/>
                    </a:solidFill>
                    <a:latin typeface="微軟正黑體" panose="020B0604030504040204" pitchFamily="34" charset="-120"/>
                    <a:ea typeface="微軟正黑體" panose="020B0604030504040204" pitchFamily="34" charset="-120"/>
                  </a:rPr>
                  <a:t>列，假設 </a:t>
                </a:r>
                <a14:m>
                  <m:oMath xmlns:m="http://schemas.openxmlformats.org/officeDocument/2006/math">
                    <m:r>
                      <a:rPr lang="en-US" altLang="zh-TW" i="1">
                        <a:solidFill>
                          <a:schemeClr val="bg1"/>
                        </a:solidFill>
                        <a:latin typeface="Cambria Math" panose="02040503050406030204" pitchFamily="18" charset="0"/>
                      </a:rPr>
                      <m:t>𝐸</m:t>
                    </m:r>
                  </m:oMath>
                </a14:m>
                <a:r>
                  <a:rPr lang="en-US" altLang="zh-TW" dirty="0">
                    <a:solidFill>
                      <a:schemeClr val="bg1"/>
                    </a:solidFill>
                  </a:rPr>
                  <a:t>=2 or 3</a:t>
                </a:r>
                <a:endParaRPr lang="en-US" altLang="zh-TW" dirty="0">
                  <a:solidFill>
                    <a:schemeClr val="bg1"/>
                  </a:solidFill>
                  <a:latin typeface="微軟正黑體" panose="020B0604030504040204" pitchFamily="34" charset="-120"/>
                  <a:ea typeface="微軟正黑體" panose="020B0604030504040204" pitchFamily="34" charset="-120"/>
                </a:endParaRPr>
              </a:p>
              <a:p>
                <a:pPr>
                  <a:lnSpc>
                    <a:spcPct val="150000"/>
                  </a:lnSpc>
                </a:pPr>
                <a14:m>
                  <m:oMath xmlns:m="http://schemas.openxmlformats.org/officeDocument/2006/math">
                    <m:sSub>
                      <m:sSubPr>
                        <m:ctrlPr>
                          <a:rPr lang="en-US" altLang="zh-TW" b="1" i="1" smtClean="0">
                            <a:solidFill>
                              <a:schemeClr val="bg1"/>
                            </a:solidFill>
                            <a:latin typeface="Cambria Math" panose="02040503050406030204" pitchFamily="18" charset="0"/>
                          </a:rPr>
                        </m:ctrlPr>
                      </m:sSubPr>
                      <m:e>
                        <m:r>
                          <a:rPr lang="en-US" altLang="zh-TW" b="1" i="1">
                            <a:solidFill>
                              <a:schemeClr val="bg1"/>
                            </a:solidFill>
                            <a:latin typeface="Cambria Math" panose="02040503050406030204" pitchFamily="18" charset="0"/>
                          </a:rPr>
                          <m:t>𝑽</m:t>
                        </m:r>
                      </m:e>
                      <m:sub>
                        <m:r>
                          <a:rPr lang="en-US" altLang="zh-TW" b="1" i="1" smtClean="0">
                            <a:solidFill>
                              <a:schemeClr val="bg1"/>
                            </a:solidFill>
                            <a:latin typeface="Cambria Math" panose="02040503050406030204" pitchFamily="18" charset="0"/>
                          </a:rPr>
                          <m:t>𝑵</m:t>
                        </m:r>
                      </m:sub>
                    </m:sSub>
                    <m:r>
                      <a:rPr lang="en-US" altLang="zh-TW" b="1" i="1">
                        <a:solidFill>
                          <a:schemeClr val="bg1"/>
                        </a:solidFill>
                        <a:latin typeface="Cambria Math" panose="02040503050406030204" pitchFamily="18" charset="0"/>
                      </a:rPr>
                      <m:t>=</m:t>
                    </m:r>
                    <m:d>
                      <m:dPr>
                        <m:begChr m:val="["/>
                        <m:endChr m:val="]"/>
                        <m:ctrlPr>
                          <a:rPr lang="zh-TW" altLang="zh-TW" b="1" i="1">
                            <a:solidFill>
                              <a:schemeClr val="bg1"/>
                            </a:solidFill>
                            <a:latin typeface="Cambria Math" panose="02040503050406030204" pitchFamily="18" charset="0"/>
                          </a:rPr>
                        </m:ctrlPr>
                      </m:dPr>
                      <m:e>
                        <m:sSub>
                          <m:sSubPr>
                            <m:ctrlPr>
                              <a:rPr lang="zh-TW" altLang="zh-TW" b="1" i="1">
                                <a:solidFill>
                                  <a:schemeClr val="bg1"/>
                                </a:solidFill>
                                <a:latin typeface="Cambria Math" panose="02040503050406030204" pitchFamily="18" charset="0"/>
                              </a:rPr>
                            </m:ctrlPr>
                          </m:sSubPr>
                          <m:e>
                            <m:r>
                              <a:rPr lang="en-US" altLang="zh-TW" b="1" i="1">
                                <a:solidFill>
                                  <a:schemeClr val="bg1"/>
                                </a:solidFill>
                                <a:latin typeface="Cambria Math" panose="02040503050406030204" pitchFamily="18" charset="0"/>
                              </a:rPr>
                              <m:t>𝒗</m:t>
                            </m:r>
                          </m:e>
                          <m:sub>
                            <m:r>
                              <a:rPr lang="en-US" altLang="zh-TW" i="1">
                                <a:solidFill>
                                  <a:schemeClr val="bg1"/>
                                </a:solidFill>
                                <a:latin typeface="Cambria Math" panose="02040503050406030204" pitchFamily="18" charset="0"/>
                              </a:rPr>
                              <m:t>1</m:t>
                            </m:r>
                          </m:sub>
                        </m:sSub>
                        <m:r>
                          <a:rPr lang="en-US" altLang="zh-TW" b="1" i="1">
                            <a:solidFill>
                              <a:schemeClr val="bg1"/>
                            </a:solidFill>
                            <a:latin typeface="Cambria Math" panose="02040503050406030204" pitchFamily="18" charset="0"/>
                          </a:rPr>
                          <m:t>,</m:t>
                        </m:r>
                        <m:sSub>
                          <m:sSubPr>
                            <m:ctrlPr>
                              <a:rPr lang="zh-TW" altLang="zh-TW" b="1" i="1">
                                <a:solidFill>
                                  <a:schemeClr val="bg1"/>
                                </a:solidFill>
                                <a:latin typeface="Cambria Math" panose="02040503050406030204" pitchFamily="18" charset="0"/>
                              </a:rPr>
                            </m:ctrlPr>
                          </m:sSubPr>
                          <m:e>
                            <m:r>
                              <a:rPr lang="en-US" altLang="zh-TW" b="1" i="1">
                                <a:solidFill>
                                  <a:schemeClr val="bg1"/>
                                </a:solidFill>
                                <a:latin typeface="Cambria Math" panose="02040503050406030204" pitchFamily="18" charset="0"/>
                              </a:rPr>
                              <m:t>𝒗</m:t>
                            </m:r>
                          </m:e>
                          <m:sub>
                            <m:r>
                              <a:rPr lang="en-US" altLang="zh-TW" i="1">
                                <a:solidFill>
                                  <a:schemeClr val="bg1"/>
                                </a:solidFill>
                                <a:latin typeface="Cambria Math" panose="02040503050406030204" pitchFamily="18" charset="0"/>
                              </a:rPr>
                              <m:t>2</m:t>
                            </m:r>
                          </m:sub>
                        </m:sSub>
                        <m:r>
                          <a:rPr lang="en-US" altLang="zh-TW" b="1" i="1">
                            <a:solidFill>
                              <a:schemeClr val="bg1"/>
                            </a:solidFill>
                            <a:latin typeface="Cambria Math" panose="02040503050406030204" pitchFamily="18" charset="0"/>
                          </a:rPr>
                          <m:t>,…,</m:t>
                        </m:r>
                        <m:sSub>
                          <m:sSubPr>
                            <m:ctrlPr>
                              <a:rPr lang="zh-TW" altLang="zh-TW" b="1" i="1">
                                <a:solidFill>
                                  <a:schemeClr val="bg1"/>
                                </a:solidFill>
                                <a:latin typeface="Cambria Math" panose="02040503050406030204" pitchFamily="18" charset="0"/>
                              </a:rPr>
                            </m:ctrlPr>
                          </m:sSubPr>
                          <m:e>
                            <m:r>
                              <a:rPr lang="en-US" altLang="zh-TW" b="1" i="1">
                                <a:solidFill>
                                  <a:schemeClr val="bg1"/>
                                </a:solidFill>
                                <a:latin typeface="Cambria Math" panose="02040503050406030204" pitchFamily="18" charset="0"/>
                              </a:rPr>
                              <m:t>𝒗</m:t>
                            </m:r>
                          </m:e>
                          <m:sub>
                            <m:r>
                              <a:rPr lang="en-US" altLang="zh-TW" b="1" i="1" smtClean="0">
                                <a:solidFill>
                                  <a:schemeClr val="bg1"/>
                                </a:solidFill>
                                <a:latin typeface="Cambria Math" panose="02040503050406030204" pitchFamily="18" charset="0"/>
                              </a:rPr>
                              <m:t>𝑿</m:t>
                            </m:r>
                            <m:r>
                              <a:rPr lang="en-US" altLang="zh-TW" b="1" i="1" smtClean="0">
                                <a:solidFill>
                                  <a:schemeClr val="bg1"/>
                                </a:solidFill>
                                <a:latin typeface="Cambria Math" panose="02040503050406030204" pitchFamily="18" charset="0"/>
                              </a:rPr>
                              <m:t>−</m:t>
                            </m:r>
                            <m:r>
                              <m:rPr>
                                <m:sty m:val="p"/>
                              </m:rPr>
                              <a:rPr lang="en-US" altLang="zh-TW" b="1" i="1">
                                <a:solidFill>
                                  <a:schemeClr val="bg1"/>
                                </a:solidFill>
                                <a:latin typeface="Cambria Math" panose="02040503050406030204" pitchFamily="18" charset="0"/>
                              </a:rPr>
                              <m:t>E</m:t>
                            </m:r>
                          </m:sub>
                        </m:sSub>
                      </m:e>
                    </m:d>
                  </m:oMath>
                </a14:m>
                <a:r>
                  <a:rPr lang="en-US" altLang="zh-TW" b="1" dirty="0">
                    <a:solidFill>
                      <a:schemeClr val="bg1"/>
                    </a:solidFill>
                  </a:rPr>
                  <a:t> </a:t>
                </a:r>
                <a:r>
                  <a:rPr lang="zh-TW" altLang="en-US" b="1" dirty="0">
                    <a:solidFill>
                      <a:schemeClr val="bg1"/>
                    </a:solidFill>
                  </a:rPr>
                  <a:t> </a:t>
                </a:r>
                <a:endParaRPr lang="en-US" altLang="zh-TW" b="1" i="1" dirty="0">
                  <a:solidFill>
                    <a:schemeClr val="bg1"/>
                  </a:solidFill>
                  <a:latin typeface="Cambria Math" panose="02040503050406030204" pitchFamily="18" charset="0"/>
                </a:endParaRPr>
              </a:p>
              <a:p>
                <a:pPr>
                  <a:lnSpc>
                    <a:spcPct val="150000"/>
                  </a:lnSpc>
                </a:pPr>
                <a14:m>
                  <m:oMath xmlns:m="http://schemas.openxmlformats.org/officeDocument/2006/math">
                    <m:sSub>
                      <m:sSubPr>
                        <m:ctrlPr>
                          <a:rPr lang="en-US" altLang="zh-TW" b="1" i="1">
                            <a:solidFill>
                              <a:schemeClr val="bg1"/>
                            </a:solidFill>
                            <a:latin typeface="Cambria Math" panose="02040503050406030204" pitchFamily="18" charset="0"/>
                          </a:rPr>
                        </m:ctrlPr>
                      </m:sSubPr>
                      <m:e>
                        <m:r>
                          <a:rPr lang="en-US" altLang="zh-TW" b="1" i="1">
                            <a:solidFill>
                              <a:schemeClr val="bg1"/>
                            </a:solidFill>
                            <a:latin typeface="Cambria Math" panose="02040503050406030204" pitchFamily="18" charset="0"/>
                          </a:rPr>
                          <m:t>𝑽</m:t>
                        </m:r>
                      </m:e>
                      <m:sub>
                        <m:r>
                          <a:rPr lang="en-US" altLang="zh-TW" b="1" i="1" smtClean="0">
                            <a:solidFill>
                              <a:schemeClr val="bg1"/>
                            </a:solidFill>
                            <a:latin typeface="Cambria Math" panose="02040503050406030204" pitchFamily="18" charset="0"/>
                          </a:rPr>
                          <m:t>𝑺</m:t>
                        </m:r>
                      </m:sub>
                    </m:sSub>
                    <m:r>
                      <a:rPr lang="en-US" altLang="zh-TW" b="1" i="1">
                        <a:solidFill>
                          <a:schemeClr val="bg1"/>
                        </a:solidFill>
                        <a:latin typeface="Cambria Math" panose="02040503050406030204" pitchFamily="18" charset="0"/>
                      </a:rPr>
                      <m:t>=</m:t>
                    </m:r>
                    <m:d>
                      <m:dPr>
                        <m:begChr m:val="["/>
                        <m:endChr m:val="]"/>
                        <m:ctrlPr>
                          <a:rPr lang="zh-TW" altLang="zh-TW" b="1" i="1">
                            <a:solidFill>
                              <a:schemeClr val="bg1"/>
                            </a:solidFill>
                            <a:latin typeface="Cambria Math" panose="02040503050406030204" pitchFamily="18" charset="0"/>
                          </a:rPr>
                        </m:ctrlPr>
                      </m:dPr>
                      <m:e>
                        <m:sSub>
                          <m:sSubPr>
                            <m:ctrlPr>
                              <a:rPr lang="zh-TW" altLang="zh-TW" b="1" i="1">
                                <a:solidFill>
                                  <a:schemeClr val="bg1"/>
                                </a:solidFill>
                                <a:latin typeface="Cambria Math" panose="02040503050406030204" pitchFamily="18" charset="0"/>
                              </a:rPr>
                            </m:ctrlPr>
                          </m:sSubPr>
                          <m:e>
                            <m:r>
                              <a:rPr lang="en-US" altLang="zh-TW" b="1" i="1">
                                <a:solidFill>
                                  <a:schemeClr val="bg1"/>
                                </a:solidFill>
                                <a:latin typeface="Cambria Math" panose="02040503050406030204" pitchFamily="18" charset="0"/>
                              </a:rPr>
                              <m:t>𝒗</m:t>
                            </m:r>
                          </m:e>
                          <m:sub>
                            <m:r>
                              <a:rPr lang="en-US" altLang="zh-TW" b="1" i="1" smtClean="0">
                                <a:solidFill>
                                  <a:schemeClr val="bg1"/>
                                </a:solidFill>
                                <a:latin typeface="Cambria Math" panose="02040503050406030204" pitchFamily="18" charset="0"/>
                              </a:rPr>
                              <m:t>𝑿</m:t>
                            </m:r>
                            <m:r>
                              <a:rPr lang="en-US" altLang="zh-TW" b="1" i="1" smtClean="0">
                                <a:solidFill>
                                  <a:schemeClr val="bg1"/>
                                </a:solidFill>
                                <a:latin typeface="Cambria Math" panose="02040503050406030204" pitchFamily="18" charset="0"/>
                              </a:rPr>
                              <m:t>−</m:t>
                            </m:r>
                            <m:r>
                              <m:rPr>
                                <m:sty m:val="p"/>
                              </m:rPr>
                              <a:rPr lang="en-US" altLang="zh-TW" b="1" i="1">
                                <a:solidFill>
                                  <a:schemeClr val="bg1"/>
                                </a:solidFill>
                                <a:latin typeface="Cambria Math" panose="02040503050406030204" pitchFamily="18" charset="0"/>
                              </a:rPr>
                              <m:t>E</m:t>
                            </m:r>
                            <m:r>
                              <a:rPr lang="en-US" altLang="zh-TW" b="1" i="1">
                                <a:solidFill>
                                  <a:schemeClr val="bg1"/>
                                </a:solidFill>
                                <a:latin typeface="Cambria Math" panose="02040503050406030204" pitchFamily="18" charset="0"/>
                              </a:rPr>
                              <m:t>+</m:t>
                            </m:r>
                            <m:r>
                              <a:rPr lang="en-US" altLang="zh-TW" b="1" i="1" smtClean="0">
                                <a:solidFill>
                                  <a:schemeClr val="bg1"/>
                                </a:solidFill>
                                <a:latin typeface="Cambria Math" panose="02040503050406030204" pitchFamily="18" charset="0"/>
                              </a:rPr>
                              <m:t>𝟏</m:t>
                            </m:r>
                          </m:sub>
                        </m:sSub>
                        <m:r>
                          <a:rPr lang="en-US" altLang="zh-TW" b="1" i="1">
                            <a:solidFill>
                              <a:schemeClr val="bg1"/>
                            </a:solidFill>
                            <a:latin typeface="Cambria Math" panose="02040503050406030204" pitchFamily="18" charset="0"/>
                          </a:rPr>
                          <m:t>,</m:t>
                        </m:r>
                        <m:sSub>
                          <m:sSubPr>
                            <m:ctrlPr>
                              <a:rPr lang="zh-TW" altLang="zh-TW" b="1" i="1">
                                <a:solidFill>
                                  <a:schemeClr val="bg1"/>
                                </a:solidFill>
                                <a:latin typeface="Cambria Math" panose="02040503050406030204" pitchFamily="18" charset="0"/>
                              </a:rPr>
                            </m:ctrlPr>
                          </m:sSubPr>
                          <m:e>
                            <m:r>
                              <a:rPr lang="en-US" altLang="zh-TW" b="1" i="1">
                                <a:solidFill>
                                  <a:schemeClr val="bg1"/>
                                </a:solidFill>
                                <a:latin typeface="Cambria Math" panose="02040503050406030204" pitchFamily="18" charset="0"/>
                              </a:rPr>
                              <m:t>𝒗</m:t>
                            </m:r>
                          </m:e>
                          <m:sub>
                            <m:r>
                              <a:rPr lang="en-US" altLang="zh-TW" b="1" i="1" smtClean="0">
                                <a:solidFill>
                                  <a:schemeClr val="bg1"/>
                                </a:solidFill>
                                <a:latin typeface="Cambria Math" panose="02040503050406030204" pitchFamily="18" charset="0"/>
                              </a:rPr>
                              <m:t>𝑿</m:t>
                            </m:r>
                            <m:r>
                              <a:rPr lang="en-US" altLang="zh-TW" b="1" i="1" smtClean="0">
                                <a:solidFill>
                                  <a:schemeClr val="bg1"/>
                                </a:solidFill>
                                <a:latin typeface="Cambria Math" panose="02040503050406030204" pitchFamily="18" charset="0"/>
                              </a:rPr>
                              <m:t>−</m:t>
                            </m:r>
                            <m:r>
                              <a:rPr lang="en-US" altLang="zh-TW" b="1" i="1" smtClean="0">
                                <a:solidFill>
                                  <a:schemeClr val="bg1"/>
                                </a:solidFill>
                                <a:latin typeface="Cambria Math" panose="02040503050406030204" pitchFamily="18" charset="0"/>
                              </a:rPr>
                              <m:t>𝑬</m:t>
                            </m:r>
                            <m:r>
                              <a:rPr lang="en-US" altLang="zh-TW" b="1" i="1" smtClean="0">
                                <a:solidFill>
                                  <a:schemeClr val="bg1"/>
                                </a:solidFill>
                                <a:latin typeface="Cambria Math" panose="02040503050406030204" pitchFamily="18" charset="0"/>
                              </a:rPr>
                              <m:t>+</m:t>
                            </m:r>
                            <m:r>
                              <a:rPr lang="en-US" altLang="zh-TW" i="1">
                                <a:solidFill>
                                  <a:schemeClr val="bg1"/>
                                </a:solidFill>
                                <a:latin typeface="Cambria Math" panose="02040503050406030204" pitchFamily="18" charset="0"/>
                              </a:rPr>
                              <m:t>2</m:t>
                            </m:r>
                          </m:sub>
                        </m:sSub>
                        <m:r>
                          <a:rPr lang="en-US" altLang="zh-TW" b="1" i="1">
                            <a:solidFill>
                              <a:schemeClr val="bg1"/>
                            </a:solidFill>
                            <a:latin typeface="Cambria Math" panose="02040503050406030204" pitchFamily="18" charset="0"/>
                          </a:rPr>
                          <m:t>,…,</m:t>
                        </m:r>
                        <m:sSub>
                          <m:sSubPr>
                            <m:ctrlPr>
                              <a:rPr lang="zh-TW" altLang="zh-TW" b="1" i="1">
                                <a:solidFill>
                                  <a:schemeClr val="bg1"/>
                                </a:solidFill>
                                <a:latin typeface="Cambria Math" panose="02040503050406030204" pitchFamily="18" charset="0"/>
                              </a:rPr>
                            </m:ctrlPr>
                          </m:sSubPr>
                          <m:e>
                            <m:r>
                              <a:rPr lang="en-US" altLang="zh-TW" b="1" i="1">
                                <a:solidFill>
                                  <a:schemeClr val="bg1"/>
                                </a:solidFill>
                                <a:latin typeface="Cambria Math" panose="02040503050406030204" pitchFamily="18" charset="0"/>
                              </a:rPr>
                              <m:t>𝒗</m:t>
                            </m:r>
                          </m:e>
                          <m:sub>
                            <m:r>
                              <a:rPr lang="en-US" altLang="zh-TW" b="1" i="1" smtClean="0">
                                <a:solidFill>
                                  <a:schemeClr val="bg1"/>
                                </a:solidFill>
                                <a:latin typeface="Cambria Math" panose="02040503050406030204" pitchFamily="18" charset="0"/>
                              </a:rPr>
                              <m:t>𝑿</m:t>
                            </m:r>
                          </m:sub>
                        </m:sSub>
                      </m:e>
                    </m:d>
                  </m:oMath>
                </a14:m>
                <a:r>
                  <a:rPr lang="en-US" altLang="zh-TW" dirty="0">
                    <a:solidFill>
                      <a:schemeClr val="bg1"/>
                    </a:solidFill>
                    <a:latin typeface="微軟正黑體" panose="020B0604030504040204" pitchFamily="34" charset="-120"/>
                    <a:ea typeface="微軟正黑體" panose="020B0604030504040204" pitchFamily="34" charset="-120"/>
                  </a:rPr>
                  <a:t> </a:t>
                </a:r>
              </a:p>
            </p:txBody>
          </p:sp>
        </mc:Choice>
        <mc:Fallback xmlns="">
          <p:sp>
            <p:nvSpPr>
              <p:cNvPr id="16" name="矩形 15">
                <a:extLst>
                  <a:ext uri="{FF2B5EF4-FFF2-40B4-BE49-F238E27FC236}">
                    <a16:creationId xmlns:a16="http://schemas.microsoft.com/office/drawing/2014/main" id="{A5580172-AE75-4745-B931-8CCA5D2712E6}"/>
                  </a:ext>
                </a:extLst>
              </p:cNvPr>
              <p:cNvSpPr>
                <a:spLocks noRot="1" noChangeAspect="1" noMove="1" noResize="1" noEditPoints="1" noAdjustHandles="1" noChangeArrowheads="1" noChangeShapeType="1" noTextEdit="1"/>
              </p:cNvSpPr>
              <p:nvPr/>
            </p:nvSpPr>
            <p:spPr>
              <a:xfrm>
                <a:off x="1882618" y="2410055"/>
                <a:ext cx="4752463" cy="2949910"/>
              </a:xfrm>
              <a:prstGeom prst="rect">
                <a:avLst/>
              </a:prstGeom>
              <a:blipFill>
                <a:blip r:embed="rId5"/>
                <a:stretch>
                  <a:fillRect l="-1155"/>
                </a:stretch>
              </a:blipFill>
            </p:spPr>
            <p:txBody>
              <a:bodyPr/>
              <a:lstStyle/>
              <a:p>
                <a:r>
                  <a:rPr lang="zh-TW" altLang="en-US">
                    <a:noFill/>
                  </a:rPr>
                  <a:t> </a:t>
                </a:r>
              </a:p>
            </p:txBody>
          </p:sp>
        </mc:Fallback>
      </mc:AlternateContent>
      <p:pic>
        <p:nvPicPr>
          <p:cNvPr id="17" name="圖片 16">
            <a:extLst>
              <a:ext uri="{FF2B5EF4-FFF2-40B4-BE49-F238E27FC236}">
                <a16:creationId xmlns:a16="http://schemas.microsoft.com/office/drawing/2014/main" id="{3E372466-B870-4414-BC08-A171AFBED3D1}"/>
              </a:ext>
            </a:extLst>
          </p:cNvPr>
          <p:cNvPicPr>
            <a:picLocks noChangeAspect="1"/>
          </p:cNvPicPr>
          <p:nvPr/>
        </p:nvPicPr>
        <p:blipFill rotWithShape="1">
          <a:blip r:embed="rId6"/>
          <a:srcRect l="253" t="1522" r="745" b="3221"/>
          <a:stretch/>
        </p:blipFill>
        <p:spPr>
          <a:xfrm>
            <a:off x="6773318" y="1580982"/>
            <a:ext cx="4618235" cy="1302617"/>
          </a:xfrm>
          <a:prstGeom prst="rect">
            <a:avLst/>
          </a:prstGeom>
        </p:spPr>
      </p:pic>
      <p:pic>
        <p:nvPicPr>
          <p:cNvPr id="18" name="圖片 17">
            <a:extLst>
              <a:ext uri="{FF2B5EF4-FFF2-40B4-BE49-F238E27FC236}">
                <a16:creationId xmlns:a16="http://schemas.microsoft.com/office/drawing/2014/main" id="{415B8FD4-A0D2-4B6A-9F2B-FBF6B90BD4C4}"/>
              </a:ext>
            </a:extLst>
          </p:cNvPr>
          <p:cNvPicPr>
            <a:picLocks noChangeAspect="1"/>
          </p:cNvPicPr>
          <p:nvPr/>
        </p:nvPicPr>
        <p:blipFill rotWithShape="1">
          <a:blip r:embed="rId7"/>
          <a:srcRect r="583"/>
          <a:stretch/>
        </p:blipFill>
        <p:spPr>
          <a:xfrm>
            <a:off x="6773317" y="3065132"/>
            <a:ext cx="4618235" cy="1332786"/>
          </a:xfrm>
          <a:prstGeom prst="rect">
            <a:avLst/>
          </a:prstGeom>
        </p:spPr>
      </p:pic>
      <p:pic>
        <p:nvPicPr>
          <p:cNvPr id="19" name="圖片 18">
            <a:extLst>
              <a:ext uri="{FF2B5EF4-FFF2-40B4-BE49-F238E27FC236}">
                <a16:creationId xmlns:a16="http://schemas.microsoft.com/office/drawing/2014/main" id="{C572BDC3-1E27-4F11-9F2C-C2023053D42A}"/>
              </a:ext>
            </a:extLst>
          </p:cNvPr>
          <p:cNvPicPr>
            <a:picLocks noChangeAspect="1"/>
          </p:cNvPicPr>
          <p:nvPr/>
        </p:nvPicPr>
        <p:blipFill rotWithShape="1">
          <a:blip r:embed="rId8"/>
          <a:srcRect r="1499" b="1115"/>
          <a:stretch/>
        </p:blipFill>
        <p:spPr>
          <a:xfrm>
            <a:off x="6773317" y="4579451"/>
            <a:ext cx="4604167" cy="1324208"/>
          </a:xfrm>
          <a:prstGeom prst="rect">
            <a:avLst/>
          </a:prstGeom>
        </p:spPr>
      </p:pic>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37B0AB71-6234-4E52-AE90-80B2578245BF}"/>
                  </a:ext>
                </a:extLst>
              </p:cNvPr>
              <p:cNvSpPr txBox="1"/>
              <p:nvPr/>
            </p:nvSpPr>
            <p:spPr>
              <a:xfrm>
                <a:off x="6758147" y="1020841"/>
                <a:ext cx="2947474" cy="369332"/>
              </a:xfrm>
              <a:prstGeom prst="rect">
                <a:avLst/>
              </a:prstGeom>
              <a:noFill/>
            </p:spPr>
            <p:txBody>
              <a:bodyPr wrap="none" rtlCol="0">
                <a:spAutoFit/>
              </a:bodyPr>
              <a:lstStyle/>
              <a:p>
                <a:r>
                  <a:rPr lang="en-US" altLang="zh-TW" dirty="0">
                    <a:solidFill>
                      <a:schemeClr val="bg1"/>
                    </a:solidFill>
                    <a:latin typeface="微軟正黑體" panose="020B0604030504040204" pitchFamily="34" charset="-120"/>
                    <a:ea typeface="微軟正黑體" panose="020B0604030504040204" pitchFamily="34" charset="-120"/>
                  </a:rPr>
                  <a:t>( </a:t>
                </a:r>
                <a:r>
                  <a:rPr lang="zh-TW" altLang="en-US" dirty="0">
                    <a:solidFill>
                      <a:schemeClr val="bg1"/>
                    </a:solidFill>
                    <a:latin typeface="微軟正黑體" panose="020B0604030504040204" pitchFamily="34" charset="-120"/>
                    <a:ea typeface="微軟正黑體" panose="020B0604030504040204" pitchFamily="34" charset="-120"/>
                  </a:rPr>
                  <a:t>假設</a:t>
                </a:r>
                <a14:m>
                  <m:oMath xmlns:m="http://schemas.openxmlformats.org/officeDocument/2006/math">
                    <m:r>
                      <a:rPr lang="en-US" altLang="zh-TW" b="0" i="0" smtClean="0">
                        <a:solidFill>
                          <a:schemeClr val="bg1"/>
                        </a:solidFill>
                        <a:latin typeface="Cambria Math" panose="02040503050406030204" pitchFamily="18" charset="0"/>
                      </a:rPr>
                      <m:t> </m:t>
                    </m:r>
                    <m:r>
                      <a:rPr lang="en-US" altLang="zh-TW" i="1">
                        <a:solidFill>
                          <a:schemeClr val="bg1"/>
                        </a:solidFill>
                        <a:latin typeface="Cambria Math" panose="02040503050406030204" pitchFamily="18" charset="0"/>
                      </a:rPr>
                      <m:t>𝑋</m:t>
                    </m:r>
                    <m:r>
                      <a:rPr lang="en-US" altLang="zh-TW" i="1">
                        <a:solidFill>
                          <a:schemeClr val="bg1"/>
                        </a:solidFill>
                        <a:latin typeface="Cambria Math" panose="02040503050406030204" pitchFamily="18" charset="0"/>
                      </a:rPr>
                      <m:t> </m:t>
                    </m:r>
                  </m:oMath>
                </a14:m>
                <a:r>
                  <a:rPr lang="en-US" altLang="zh-TW" dirty="0">
                    <a:solidFill>
                      <a:schemeClr val="bg1"/>
                    </a:solidFill>
                    <a:latin typeface="微軟正黑體" panose="020B0604030504040204" pitchFamily="34" charset="-120"/>
                    <a:ea typeface="微軟正黑體" panose="020B0604030504040204" pitchFamily="34" charset="-120"/>
                  </a:rPr>
                  <a:t>=256 </a:t>
                </a:r>
                <a:r>
                  <a:rPr lang="zh-TW" altLang="en-US" dirty="0">
                    <a:solidFill>
                      <a:schemeClr val="bg1"/>
                    </a:solidFill>
                    <a:latin typeface="微軟正黑體" panose="020B0604030504040204" pitchFamily="34" charset="-120"/>
                    <a:ea typeface="微軟正黑體" panose="020B0604030504040204" pitchFamily="34" charset="-120"/>
                  </a:rPr>
                  <a:t>的樣本空間 </a:t>
                </a:r>
                <a:r>
                  <a:rPr lang="en-US" altLang="zh-TW" dirty="0">
                    <a:solidFill>
                      <a:schemeClr val="bg1"/>
                    </a:solidFill>
                    <a:latin typeface="微軟正黑體" panose="020B0604030504040204" pitchFamily="34" charset="-120"/>
                    <a:ea typeface="微軟正黑體" panose="020B0604030504040204" pitchFamily="34" charset="-120"/>
                  </a:rPr>
                  <a:t>)</a:t>
                </a:r>
                <a:endParaRPr lang="zh-TW" altLang="en-US" dirty="0">
                  <a:solidFill>
                    <a:schemeClr val="bg1"/>
                  </a:solidFill>
                  <a:latin typeface="微軟正黑體" panose="020B0604030504040204" pitchFamily="34" charset="-120"/>
                  <a:ea typeface="微軟正黑體" panose="020B0604030504040204" pitchFamily="34" charset="-120"/>
                </a:endParaRPr>
              </a:p>
            </p:txBody>
          </p:sp>
        </mc:Choice>
        <mc:Fallback xmlns="">
          <p:sp>
            <p:nvSpPr>
              <p:cNvPr id="2" name="文字方塊 1">
                <a:extLst>
                  <a:ext uri="{FF2B5EF4-FFF2-40B4-BE49-F238E27FC236}">
                    <a16:creationId xmlns:a16="http://schemas.microsoft.com/office/drawing/2014/main" id="{37B0AB71-6234-4E52-AE90-80B2578245BF}"/>
                  </a:ext>
                </a:extLst>
              </p:cNvPr>
              <p:cNvSpPr txBox="1">
                <a:spLocks noRot="1" noChangeAspect="1" noMove="1" noResize="1" noEditPoints="1" noAdjustHandles="1" noChangeArrowheads="1" noChangeShapeType="1" noTextEdit="1"/>
              </p:cNvSpPr>
              <p:nvPr/>
            </p:nvSpPr>
            <p:spPr>
              <a:xfrm>
                <a:off x="6758147" y="1020841"/>
                <a:ext cx="2947474" cy="369332"/>
              </a:xfrm>
              <a:prstGeom prst="rect">
                <a:avLst/>
              </a:prstGeom>
              <a:blipFill>
                <a:blip r:embed="rId9"/>
                <a:stretch>
                  <a:fillRect l="-1863" t="-8197" r="-828" b="-24590"/>
                </a:stretch>
              </a:blipFill>
            </p:spPr>
            <p:txBody>
              <a:bodyPr/>
              <a:lstStyle/>
              <a:p>
                <a:r>
                  <a:rPr lang="zh-TW" altLang="en-US">
                    <a:noFill/>
                  </a:rPr>
                  <a:t> </a:t>
                </a:r>
              </a:p>
            </p:txBody>
          </p:sp>
        </mc:Fallback>
      </mc:AlternateContent>
      <p:sp>
        <p:nvSpPr>
          <p:cNvPr id="11" name="文字方塊 10">
            <a:extLst>
              <a:ext uri="{FF2B5EF4-FFF2-40B4-BE49-F238E27FC236}">
                <a16:creationId xmlns:a16="http://schemas.microsoft.com/office/drawing/2014/main" id="{C4FE8252-5D92-47CE-9747-033C41EFB800}"/>
              </a:ext>
            </a:extLst>
          </p:cNvPr>
          <p:cNvSpPr txBox="1"/>
          <p:nvPr/>
        </p:nvSpPr>
        <p:spPr>
          <a:xfrm rot="7051583">
            <a:off x="9148001" y="3255946"/>
            <a:ext cx="423514" cy="769441"/>
          </a:xfrm>
          <a:prstGeom prst="rect">
            <a:avLst/>
          </a:prstGeom>
          <a:noFill/>
        </p:spPr>
        <p:txBody>
          <a:bodyPr wrap="none" rtlCol="0">
            <a:spAutoFit/>
          </a:bodyPr>
          <a:lstStyle/>
          <a:p>
            <a:r>
              <a:rPr lang="en-US" altLang="zh-TW" sz="4400" dirty="0">
                <a:solidFill>
                  <a:srgbClr val="FF0000"/>
                </a:solidFill>
                <a:latin typeface="微軟正黑體" panose="020B0604030504040204" pitchFamily="34" charset="-120"/>
                <a:ea typeface="微軟正黑體" panose="020B0604030504040204" pitchFamily="34" charset="-120"/>
              </a:rPr>
              <a:t>(</a:t>
            </a:r>
            <a:r>
              <a:rPr lang="en-US" altLang="zh-TW" dirty="0">
                <a:solidFill>
                  <a:schemeClr val="bg1"/>
                </a:solidFill>
                <a:latin typeface="微軟正黑體" panose="020B0604030504040204" pitchFamily="34" charset="-120"/>
                <a:ea typeface="微軟正黑體" panose="020B0604030504040204" pitchFamily="34" charset="-120"/>
              </a:rPr>
              <a:t> </a:t>
            </a:r>
            <a:endParaRPr lang="zh-TW" altLang="en-US" dirty="0">
              <a:solidFill>
                <a:schemeClr val="bg1"/>
              </a:solidFill>
              <a:latin typeface="微軟正黑體" panose="020B0604030504040204" pitchFamily="34" charset="-120"/>
              <a:ea typeface="微軟正黑體" panose="020B0604030504040204" pitchFamily="34" charset="-120"/>
            </a:endParaRPr>
          </a:p>
        </p:txBody>
      </p:sp>
      <p:sp>
        <p:nvSpPr>
          <p:cNvPr id="4" name="文字方塊 3">
            <a:extLst>
              <a:ext uri="{FF2B5EF4-FFF2-40B4-BE49-F238E27FC236}">
                <a16:creationId xmlns:a16="http://schemas.microsoft.com/office/drawing/2014/main" id="{8642A819-E342-4CCA-B554-2BA4CE1F398E}"/>
              </a:ext>
            </a:extLst>
          </p:cNvPr>
          <p:cNvSpPr txBox="1"/>
          <p:nvPr/>
        </p:nvSpPr>
        <p:spPr>
          <a:xfrm>
            <a:off x="9359758" y="3321646"/>
            <a:ext cx="1107996" cy="369332"/>
          </a:xfrm>
          <a:prstGeom prst="rect">
            <a:avLst/>
          </a:prstGeom>
          <a:noFill/>
        </p:spPr>
        <p:txBody>
          <a:bodyPr wrap="none" rtlCol="0">
            <a:spAutoFit/>
          </a:bodyPr>
          <a:lstStyle/>
          <a:p>
            <a:r>
              <a:rPr lang="zh-TW" altLang="en-US" b="1" dirty="0">
                <a:solidFill>
                  <a:srgbClr val="FF0000"/>
                </a:solidFill>
                <a:latin typeface="微軟正黑體" panose="020B0604030504040204" pitchFamily="34" charset="-120"/>
                <a:ea typeface="微軟正黑體" panose="020B0604030504040204" pitchFamily="34" charset="-120"/>
              </a:rPr>
              <a:t>明顯差異</a:t>
            </a:r>
          </a:p>
        </p:txBody>
      </p:sp>
      <p:sp>
        <p:nvSpPr>
          <p:cNvPr id="7" name="橢圓 6">
            <a:extLst>
              <a:ext uri="{FF2B5EF4-FFF2-40B4-BE49-F238E27FC236}">
                <a16:creationId xmlns:a16="http://schemas.microsoft.com/office/drawing/2014/main" id="{3D231D27-6796-4099-A773-ECD21BE3914E}"/>
              </a:ext>
            </a:extLst>
          </p:cNvPr>
          <p:cNvSpPr/>
          <p:nvPr/>
        </p:nvSpPr>
        <p:spPr>
          <a:xfrm rot="628638">
            <a:off x="10044799" y="5306081"/>
            <a:ext cx="1498893" cy="6482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a:extLst>
              <a:ext uri="{FF2B5EF4-FFF2-40B4-BE49-F238E27FC236}">
                <a16:creationId xmlns:a16="http://schemas.microsoft.com/office/drawing/2014/main" id="{00FDD7AC-4B31-4916-A376-5D04353F246E}"/>
              </a:ext>
            </a:extLst>
          </p:cNvPr>
          <p:cNvSpPr txBox="1"/>
          <p:nvPr/>
        </p:nvSpPr>
        <p:spPr>
          <a:xfrm>
            <a:off x="10772833" y="4990535"/>
            <a:ext cx="415498" cy="369332"/>
          </a:xfrm>
          <a:prstGeom prst="rect">
            <a:avLst/>
          </a:prstGeom>
          <a:noFill/>
        </p:spPr>
        <p:txBody>
          <a:bodyPr wrap="none" rtlCol="0">
            <a:spAutoFit/>
          </a:bodyPr>
          <a:lstStyle/>
          <a:p>
            <a:r>
              <a:rPr lang="zh-TW" altLang="en-US" b="1" dirty="0">
                <a:solidFill>
                  <a:srgbClr val="FF0000"/>
                </a:solidFill>
                <a:latin typeface="微軟正黑體" panose="020B0604030504040204" pitchFamily="34" charset="-120"/>
                <a:ea typeface="微軟正黑體" panose="020B0604030504040204" pitchFamily="34" charset="-120"/>
              </a:rPr>
              <a:t>大</a:t>
            </a:r>
          </a:p>
        </p:txBody>
      </p:sp>
      <p:sp>
        <p:nvSpPr>
          <p:cNvPr id="15" name="流程圖: 替代程序 14">
            <a:extLst>
              <a:ext uri="{FF2B5EF4-FFF2-40B4-BE49-F238E27FC236}">
                <a16:creationId xmlns:a16="http://schemas.microsoft.com/office/drawing/2014/main" id="{47EDCFDE-B783-4E59-A5F5-414940D7BD1A}"/>
              </a:ext>
            </a:extLst>
          </p:cNvPr>
          <p:cNvSpPr/>
          <p:nvPr/>
        </p:nvSpPr>
        <p:spPr>
          <a:xfrm>
            <a:off x="918638" y="2512417"/>
            <a:ext cx="970454" cy="327258"/>
          </a:xfrm>
          <a:prstGeom prst="flowChartAlternateProcess">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bg1">
                    <a:lumMod val="50000"/>
                  </a:schemeClr>
                </a:solidFill>
                <a:latin typeface="Segoe Print" panose="02000600000000000000" pitchFamily="2" charset="0"/>
                <a:ea typeface="微軟正黑體" panose="020B0604030504040204" pitchFamily="34" charset="-120"/>
              </a:rPr>
              <a:t>Step.3</a:t>
            </a:r>
            <a:endParaRPr lang="zh-TW" altLang="en-US" b="1" dirty="0">
              <a:solidFill>
                <a:schemeClr val="bg1">
                  <a:lumMod val="50000"/>
                </a:schemeClr>
              </a:solidFill>
              <a:latin typeface="Segoe Print" panose="02000600000000000000" pitchFamily="2" charset="0"/>
            </a:endParaRPr>
          </a:p>
        </p:txBody>
      </p:sp>
      <p:sp>
        <p:nvSpPr>
          <p:cNvPr id="20" name="流程圖: 替代程序 19">
            <a:extLst>
              <a:ext uri="{FF2B5EF4-FFF2-40B4-BE49-F238E27FC236}">
                <a16:creationId xmlns:a16="http://schemas.microsoft.com/office/drawing/2014/main" id="{37641815-7065-4C35-9D05-67D35EDACF7C}"/>
              </a:ext>
            </a:extLst>
          </p:cNvPr>
          <p:cNvSpPr/>
          <p:nvPr/>
        </p:nvSpPr>
        <p:spPr>
          <a:xfrm>
            <a:off x="918638" y="4159185"/>
            <a:ext cx="970454" cy="327258"/>
          </a:xfrm>
          <a:prstGeom prst="flowChartAlternateProcess">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bg1">
                    <a:lumMod val="50000"/>
                  </a:schemeClr>
                </a:solidFill>
                <a:latin typeface="Segoe Print" panose="02000600000000000000" pitchFamily="2" charset="0"/>
                <a:ea typeface="微軟正黑體" panose="020B0604030504040204" pitchFamily="34" charset="-120"/>
              </a:rPr>
              <a:t>Step.4</a:t>
            </a:r>
            <a:endParaRPr lang="zh-TW" altLang="en-US" b="1" dirty="0">
              <a:solidFill>
                <a:schemeClr val="bg1">
                  <a:lumMod val="50000"/>
                </a:schemeClr>
              </a:solidFill>
              <a:latin typeface="Segoe Print" panose="02000600000000000000" pitchFamily="2" charset="0"/>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281EC97-0ED9-4AFD-AD1C-72FD8DEEB948}"/>
                  </a:ext>
                </a:extLst>
              </p:cNvPr>
              <p:cNvSpPr/>
              <p:nvPr/>
            </p:nvSpPr>
            <p:spPr>
              <a:xfrm>
                <a:off x="1837241" y="5359867"/>
                <a:ext cx="4752463" cy="699038"/>
              </a:xfrm>
              <a:prstGeom prst="rect">
                <a:avLst/>
              </a:prstGeom>
            </p:spPr>
            <p:txBody>
              <a:bodyPr wrap="square">
                <a:spAutoFit/>
              </a:bodyPr>
              <a:lstStyle/>
              <a:p>
                <a:pPr algn="just">
                  <a:lnSpc>
                    <a:spcPct val="150000"/>
                  </a:lnSpc>
                </a:pPr>
                <a:r>
                  <a:rPr lang="zh-TW" altLang="zh-TW" sz="1400" dirty="0">
                    <a:solidFill>
                      <a:schemeClr val="bg1"/>
                    </a:solidFill>
                    <a:latin typeface="微軟正黑體" panose="020B0604030504040204" pitchFamily="34" charset="-120"/>
                    <a:ea typeface="微軟正黑體" panose="020B0604030504040204" pitchFamily="34" charset="-120"/>
                  </a:rPr>
                  <a:t>訊號子空間由</a:t>
                </a:r>
                <a14:m>
                  <m:oMath xmlns:m="http://schemas.openxmlformats.org/officeDocument/2006/math">
                    <m:r>
                      <a:rPr lang="en-US" altLang="zh-TW" sz="1400">
                        <a:solidFill>
                          <a:schemeClr val="bg1"/>
                        </a:solidFill>
                        <a:latin typeface="Cambria Math" panose="02040503050406030204" pitchFamily="18" charset="0"/>
                      </a:rPr>
                      <m:t> </m:t>
                    </m:r>
                    <m:r>
                      <a:rPr lang="en-US" altLang="zh-TW" sz="1400" i="1" smtClean="0">
                        <a:solidFill>
                          <a:schemeClr val="bg1"/>
                        </a:solidFill>
                        <a:latin typeface="Cambria Math" panose="02040503050406030204" pitchFamily="18" charset="0"/>
                      </a:rPr>
                      <m:t>𝐸</m:t>
                    </m:r>
                    <m:r>
                      <a:rPr lang="en-US" altLang="zh-TW" sz="1400" i="1" smtClean="0">
                        <a:solidFill>
                          <a:schemeClr val="bg1"/>
                        </a:solidFill>
                        <a:latin typeface="Cambria Math" panose="02040503050406030204" pitchFamily="18" charset="0"/>
                      </a:rPr>
                      <m:t> </m:t>
                    </m:r>
                  </m:oMath>
                </a14:m>
                <a:r>
                  <a:rPr lang="zh-TW" altLang="zh-TW" sz="1400" dirty="0">
                    <a:solidFill>
                      <a:schemeClr val="bg1"/>
                    </a:solidFill>
                    <a:latin typeface="微軟正黑體" panose="020B0604030504040204" pitchFamily="34" charset="-120"/>
                    <a:ea typeface="微軟正黑體" panose="020B0604030504040204" pitchFamily="34" charset="-120"/>
                  </a:rPr>
                  <a:t>個最大特徵值的特徵向量矩陣組成</a:t>
                </a:r>
                <a:r>
                  <a:rPr lang="zh-TW" altLang="en-US" sz="1400" dirty="0">
                    <a:solidFill>
                      <a:schemeClr val="bg1"/>
                    </a:solidFill>
                    <a:latin typeface="微軟正黑體" panose="020B0604030504040204" pitchFamily="34" charset="-120"/>
                    <a:ea typeface="微軟正黑體" panose="020B0604030504040204" pitchFamily="34" charset="-120"/>
                  </a:rPr>
                  <a:t>，</a:t>
                </a:r>
                <a:endParaRPr lang="en-US" altLang="zh-TW" sz="1400" dirty="0">
                  <a:solidFill>
                    <a:schemeClr val="bg1"/>
                  </a:solidFill>
                  <a:latin typeface="微軟正黑體" panose="020B0604030504040204" pitchFamily="34" charset="-120"/>
                  <a:ea typeface="微軟正黑體" panose="020B0604030504040204" pitchFamily="34" charset="-120"/>
                </a:endParaRPr>
              </a:p>
              <a:p>
                <a:pPr algn="just">
                  <a:lnSpc>
                    <a:spcPct val="150000"/>
                  </a:lnSpc>
                </a:pPr>
                <a:r>
                  <a:rPr lang="zh-TW" altLang="en-US" sz="1400" dirty="0">
                    <a:solidFill>
                      <a:schemeClr val="bg1"/>
                    </a:solidFill>
                    <a:latin typeface="微軟正黑體" panose="020B0604030504040204" pitchFamily="34" charset="-120"/>
                    <a:ea typeface="微軟正黑體" panose="020B0604030504040204" pitchFamily="34" charset="-120"/>
                  </a:rPr>
                  <a:t>則</a:t>
                </a:r>
                <a:r>
                  <a:rPr lang="zh-TW" altLang="zh-TW" sz="1400" dirty="0">
                    <a:solidFill>
                      <a:schemeClr val="bg1"/>
                    </a:solidFill>
                    <a:latin typeface="微軟正黑體" panose="020B0604030504040204" pitchFamily="34" charset="-120"/>
                    <a:ea typeface="微軟正黑體" panose="020B0604030504040204" pitchFamily="34" charset="-120"/>
                  </a:rPr>
                  <a:t>雜訊子空間</a:t>
                </a:r>
                <a:r>
                  <a:rPr lang="zh-TW" altLang="en-US" sz="1400" dirty="0">
                    <a:solidFill>
                      <a:schemeClr val="bg1"/>
                    </a:solidFill>
                    <a:latin typeface="微軟正黑體" panose="020B0604030504040204" pitchFamily="34" charset="-120"/>
                    <a:ea typeface="微軟正黑體" panose="020B0604030504040204" pitchFamily="34" charset="-120"/>
                  </a:rPr>
                  <a:t>則</a:t>
                </a:r>
                <a:r>
                  <a:rPr lang="zh-TW" altLang="zh-TW" sz="1400" dirty="0">
                    <a:solidFill>
                      <a:schemeClr val="bg1"/>
                    </a:solidFill>
                    <a:latin typeface="微軟正黑體" panose="020B0604030504040204" pitchFamily="34" charset="-120"/>
                    <a:ea typeface="微軟正黑體" panose="020B0604030504040204" pitchFamily="34" charset="-120"/>
                  </a:rPr>
                  <a:t>由其餘的</a:t>
                </a:r>
                <a14:m>
                  <m:oMath xmlns:m="http://schemas.openxmlformats.org/officeDocument/2006/math">
                    <m:r>
                      <a:rPr lang="en-US" altLang="zh-TW" sz="1400" i="1">
                        <a:solidFill>
                          <a:schemeClr val="bg1"/>
                        </a:solidFill>
                        <a:latin typeface="Cambria Math" panose="02040503050406030204" pitchFamily="18" charset="0"/>
                      </a:rPr>
                      <m:t>𝑋</m:t>
                    </m:r>
                    <m:r>
                      <a:rPr lang="en-US" altLang="zh-TW" sz="1400" i="1">
                        <a:solidFill>
                          <a:schemeClr val="bg1"/>
                        </a:solidFill>
                        <a:latin typeface="Cambria Math" panose="02040503050406030204" pitchFamily="18" charset="0"/>
                      </a:rPr>
                      <m:t>−</m:t>
                    </m:r>
                    <m:r>
                      <a:rPr lang="en-US" altLang="zh-TW" sz="1400" i="1">
                        <a:solidFill>
                          <a:schemeClr val="bg1"/>
                        </a:solidFill>
                        <a:latin typeface="Cambria Math" panose="02040503050406030204" pitchFamily="18" charset="0"/>
                      </a:rPr>
                      <m:t>𝐸</m:t>
                    </m:r>
                  </m:oMath>
                </a14:m>
                <a:r>
                  <a:rPr lang="zh-TW" altLang="zh-TW" sz="1400" dirty="0">
                    <a:solidFill>
                      <a:schemeClr val="bg1"/>
                    </a:solidFill>
                    <a:latin typeface="微軟正黑體" panose="020B0604030504040204" pitchFamily="34" charset="-120"/>
                    <a:ea typeface="微軟正黑體" panose="020B0604030504040204" pitchFamily="34" charset="-120"/>
                  </a:rPr>
                  <a:t>個特徵向量矩陣組成</a:t>
                </a:r>
                <a:endParaRPr lang="en-US" altLang="zh-TW" sz="1100" dirty="0">
                  <a:solidFill>
                    <a:schemeClr val="bg1"/>
                  </a:solidFill>
                  <a:latin typeface="微軟正黑體" panose="020B0604030504040204" pitchFamily="34" charset="-120"/>
                  <a:ea typeface="微軟正黑體" panose="020B0604030504040204" pitchFamily="34" charset="-120"/>
                </a:endParaRPr>
              </a:p>
            </p:txBody>
          </p:sp>
        </mc:Choice>
        <mc:Fallback xmlns="">
          <p:sp>
            <p:nvSpPr>
              <p:cNvPr id="3" name="矩形 2">
                <a:extLst>
                  <a:ext uri="{FF2B5EF4-FFF2-40B4-BE49-F238E27FC236}">
                    <a16:creationId xmlns:a16="http://schemas.microsoft.com/office/drawing/2014/main" id="{0281EC97-0ED9-4AFD-AD1C-72FD8DEEB948}"/>
                  </a:ext>
                </a:extLst>
              </p:cNvPr>
              <p:cNvSpPr>
                <a:spLocks noRot="1" noChangeAspect="1" noMove="1" noResize="1" noEditPoints="1" noAdjustHandles="1" noChangeArrowheads="1" noChangeShapeType="1" noTextEdit="1"/>
              </p:cNvSpPr>
              <p:nvPr/>
            </p:nvSpPr>
            <p:spPr>
              <a:xfrm>
                <a:off x="1837241" y="5359867"/>
                <a:ext cx="4752463" cy="699038"/>
              </a:xfrm>
              <a:prstGeom prst="rect">
                <a:avLst/>
              </a:prstGeom>
              <a:blipFill>
                <a:blip r:embed="rId10"/>
                <a:stretch>
                  <a:fillRect l="-385" b="-7826"/>
                </a:stretch>
              </a:blipFill>
            </p:spPr>
            <p:txBody>
              <a:bodyPr/>
              <a:lstStyle/>
              <a:p>
                <a:r>
                  <a:rPr lang="zh-TW" altLang="en-US">
                    <a:noFill/>
                  </a:rPr>
                  <a:t> </a:t>
                </a:r>
              </a:p>
            </p:txBody>
          </p:sp>
        </mc:Fallback>
      </mc:AlternateContent>
      <p:sp>
        <p:nvSpPr>
          <p:cNvPr id="22" name="文本框 3">
            <a:extLst>
              <a:ext uri="{FF2B5EF4-FFF2-40B4-BE49-F238E27FC236}">
                <a16:creationId xmlns:a16="http://schemas.microsoft.com/office/drawing/2014/main" id="{8C258EB0-7D1B-4195-8A97-D1FE6D110171}"/>
              </a:ext>
            </a:extLst>
          </p:cNvPr>
          <p:cNvSpPr txBox="1"/>
          <p:nvPr/>
        </p:nvSpPr>
        <p:spPr>
          <a:xfrm rot="158974">
            <a:off x="2813170" y="958740"/>
            <a:ext cx="3594866" cy="553998"/>
          </a:xfrm>
          <a:prstGeom prst="rect">
            <a:avLst/>
          </a:prstGeom>
          <a:noFill/>
        </p:spPr>
        <p:txBody>
          <a:bodyPr wrap="square" rtlCol="0">
            <a:spAutoFit/>
          </a:bodyPr>
          <a:lstStyle/>
          <a:p>
            <a:r>
              <a:rPr lang="en-US" altLang="zh-TW" sz="3000" b="1" dirty="0">
                <a:solidFill>
                  <a:srgbClr val="FFFF99"/>
                </a:solidFill>
                <a:latin typeface="Segoe Print" panose="02000600000000000000" pitchFamily="2" charset="0"/>
                <a:ea typeface="SentyTEA 新蒂下午茶体" panose="03000600000000000000" pitchFamily="66" charset="-120"/>
              </a:rPr>
              <a:t>MUSIC Algorithm</a:t>
            </a:r>
            <a:endParaRPr lang="zh-TW" altLang="en-US" sz="3000" b="1" dirty="0">
              <a:solidFill>
                <a:srgbClr val="FFFF99"/>
              </a:solidFill>
              <a:latin typeface="Segoe Print" panose="02000600000000000000" pitchFamily="2" charset="0"/>
              <a:ea typeface="SentyTEA 新蒂下午茶体" panose="03000600000000000000" pitchFamily="66" charset="-120"/>
            </a:endParaRPr>
          </a:p>
        </p:txBody>
      </p:sp>
      <p:sp>
        <p:nvSpPr>
          <p:cNvPr id="8" name="矩形 7">
            <a:extLst>
              <a:ext uri="{FF2B5EF4-FFF2-40B4-BE49-F238E27FC236}">
                <a16:creationId xmlns:a16="http://schemas.microsoft.com/office/drawing/2014/main" id="{F3B01575-7B8F-41D1-91A9-92BA931A7771}"/>
              </a:ext>
            </a:extLst>
          </p:cNvPr>
          <p:cNvSpPr/>
          <p:nvPr/>
        </p:nvSpPr>
        <p:spPr>
          <a:xfrm>
            <a:off x="4904338" y="4990535"/>
            <a:ext cx="184731" cy="369332"/>
          </a:xfrm>
          <a:prstGeom prst="rect">
            <a:avLst/>
          </a:prstGeom>
        </p:spPr>
        <p:txBody>
          <a:bodyPr wrap="none">
            <a:spAutoFit/>
          </a:bodyPr>
          <a:lstStyle/>
          <a:p>
            <a:endParaRPr lang="zh-TW" altLang="en-US" dirty="0">
              <a:solidFill>
                <a:schemeClr val="bg1"/>
              </a:solidFill>
            </a:endParaRPr>
          </a:p>
        </p:txBody>
      </p:sp>
    </p:spTree>
    <p:extLst>
      <p:ext uri="{BB962C8B-B14F-4D97-AF65-F5344CB8AC3E}">
        <p14:creationId xmlns:p14="http://schemas.microsoft.com/office/powerpoint/2010/main" val="16299461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2">
            <a:extLst>
              <a:ext uri="{FF2B5EF4-FFF2-40B4-BE49-F238E27FC236}">
                <a16:creationId xmlns:a16="http://schemas.microsoft.com/office/drawing/2014/main" id="{C6AD5501-D743-494B-AC11-7AE216AA9047}"/>
              </a:ext>
            </a:extLst>
          </p:cNvPr>
          <p:cNvPicPr>
            <a:picLocks noChangeAspect="1"/>
          </p:cNvPicPr>
          <p:nvPr/>
        </p:nvPicPr>
        <p:blipFill>
          <a:blip r:embed="rId3"/>
          <a:stretch>
            <a:fillRect/>
          </a:stretch>
        </p:blipFill>
        <p:spPr>
          <a:xfrm>
            <a:off x="970489" y="904644"/>
            <a:ext cx="866752" cy="1505411"/>
          </a:xfrm>
          <a:prstGeom prst="rect">
            <a:avLst/>
          </a:prstGeom>
        </p:spPr>
      </p:pic>
      <p:pic>
        <p:nvPicPr>
          <p:cNvPr id="5" name="图片 1">
            <a:extLst>
              <a:ext uri="{FF2B5EF4-FFF2-40B4-BE49-F238E27FC236}">
                <a16:creationId xmlns:a16="http://schemas.microsoft.com/office/drawing/2014/main" id="{6DA6C1A7-65E6-4F8B-B3EE-970D60B38ECE}"/>
              </a:ext>
            </a:extLst>
          </p:cNvPr>
          <p:cNvPicPr>
            <a:picLocks noChangeAspect="1"/>
          </p:cNvPicPr>
          <p:nvPr/>
        </p:nvPicPr>
        <p:blipFill>
          <a:blip r:embed="rId4"/>
          <a:stretch>
            <a:fillRect/>
          </a:stretch>
        </p:blipFill>
        <p:spPr>
          <a:xfrm>
            <a:off x="1837243" y="729942"/>
            <a:ext cx="4676944" cy="927407"/>
          </a:xfrm>
          <a:prstGeom prst="rect">
            <a:avLst/>
          </a:prstGeom>
        </p:spPr>
      </p:pic>
      <mc:AlternateContent xmlns:mc="http://schemas.openxmlformats.org/markup-compatibility/2006" xmlns:a14="http://schemas.microsoft.com/office/drawing/2010/main">
        <mc:Choice Requires="a14">
          <p:sp>
            <p:nvSpPr>
              <p:cNvPr id="9" name="內容版面配置區 2">
                <a:extLst>
                  <a:ext uri="{FF2B5EF4-FFF2-40B4-BE49-F238E27FC236}">
                    <a16:creationId xmlns:a16="http://schemas.microsoft.com/office/drawing/2014/main" id="{43556B19-B84D-4E51-9610-92258BC2311D}"/>
                  </a:ext>
                </a:extLst>
              </p:cNvPr>
              <p:cNvSpPr txBox="1">
                <a:spLocks/>
              </p:cNvSpPr>
              <p:nvPr/>
            </p:nvSpPr>
            <p:spPr>
              <a:xfrm>
                <a:off x="2161578" y="1765624"/>
                <a:ext cx="9101088" cy="264176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zh-TW" altLang="zh-TW" sz="1800" dirty="0">
                    <a:solidFill>
                      <a:schemeClr val="bg1"/>
                    </a:solidFill>
                    <a:latin typeface="微軟正黑體" panose="020B0604030504040204" pitchFamily="34" charset="-120"/>
                    <a:ea typeface="微軟正黑體" panose="020B0604030504040204" pitchFamily="34" charset="-120"/>
                  </a:rPr>
                  <a:t>令</a:t>
                </a:r>
                <a14:m>
                  <m:oMath xmlns:m="http://schemas.openxmlformats.org/officeDocument/2006/math">
                    <m:r>
                      <a:rPr lang="en-US" altLang="zh-TW" sz="1800" b="1" i="1">
                        <a:solidFill>
                          <a:schemeClr val="bg1"/>
                        </a:solidFill>
                        <a:latin typeface="Cambria Math" panose="02040503050406030204" pitchFamily="18" charset="0"/>
                      </a:rPr>
                      <m:t>𝑽</m:t>
                    </m:r>
                    <m:r>
                      <a:rPr lang="en-US" altLang="zh-TW" sz="1800" b="1" i="1">
                        <a:solidFill>
                          <a:schemeClr val="bg1"/>
                        </a:solidFill>
                        <a:latin typeface="Cambria Math" panose="02040503050406030204" pitchFamily="18" charset="0"/>
                      </a:rPr>
                      <m:t>=</m:t>
                    </m:r>
                    <m:d>
                      <m:dPr>
                        <m:begChr m:val="["/>
                        <m:endChr m:val="]"/>
                        <m:ctrlPr>
                          <a:rPr lang="zh-TW" altLang="zh-TW" sz="1800" b="1" i="1">
                            <a:solidFill>
                              <a:schemeClr val="bg1"/>
                            </a:solidFill>
                            <a:latin typeface="Cambria Math" panose="02040503050406030204" pitchFamily="18" charset="0"/>
                          </a:rPr>
                        </m:ctrlPr>
                      </m:dPr>
                      <m:e>
                        <m:sSub>
                          <m:sSubPr>
                            <m:ctrlPr>
                              <a:rPr lang="zh-TW" altLang="zh-TW" sz="1800" b="1" i="1">
                                <a:solidFill>
                                  <a:schemeClr val="bg1"/>
                                </a:solidFill>
                                <a:latin typeface="Cambria Math" panose="02040503050406030204" pitchFamily="18" charset="0"/>
                              </a:rPr>
                            </m:ctrlPr>
                          </m:sSubPr>
                          <m:e>
                            <m:r>
                              <a:rPr lang="en-US" altLang="zh-TW" sz="1800" b="1" i="1">
                                <a:solidFill>
                                  <a:schemeClr val="bg1"/>
                                </a:solidFill>
                                <a:latin typeface="Cambria Math" panose="02040503050406030204" pitchFamily="18" charset="0"/>
                              </a:rPr>
                              <m:t>𝒗</m:t>
                            </m:r>
                          </m:e>
                          <m:sub>
                            <m:r>
                              <a:rPr lang="en-US" altLang="zh-TW" sz="1800" i="1">
                                <a:solidFill>
                                  <a:schemeClr val="bg1"/>
                                </a:solidFill>
                                <a:latin typeface="Cambria Math" panose="02040503050406030204" pitchFamily="18" charset="0"/>
                              </a:rPr>
                              <m:t>1</m:t>
                            </m:r>
                          </m:sub>
                        </m:sSub>
                        <m:r>
                          <a:rPr lang="en-US" altLang="zh-TW" sz="1800" b="1" i="1">
                            <a:solidFill>
                              <a:schemeClr val="bg1"/>
                            </a:solidFill>
                            <a:latin typeface="Cambria Math" panose="02040503050406030204" pitchFamily="18" charset="0"/>
                          </a:rPr>
                          <m:t>,</m:t>
                        </m:r>
                        <m:sSub>
                          <m:sSubPr>
                            <m:ctrlPr>
                              <a:rPr lang="zh-TW" altLang="zh-TW" sz="1800" b="1" i="1">
                                <a:solidFill>
                                  <a:schemeClr val="bg1"/>
                                </a:solidFill>
                                <a:latin typeface="Cambria Math" panose="02040503050406030204" pitchFamily="18" charset="0"/>
                              </a:rPr>
                            </m:ctrlPr>
                          </m:sSubPr>
                          <m:e>
                            <m:r>
                              <a:rPr lang="en-US" altLang="zh-TW" sz="1800" b="1" i="1">
                                <a:solidFill>
                                  <a:schemeClr val="bg1"/>
                                </a:solidFill>
                                <a:latin typeface="Cambria Math" panose="02040503050406030204" pitchFamily="18" charset="0"/>
                              </a:rPr>
                              <m:t>𝒗</m:t>
                            </m:r>
                          </m:e>
                          <m:sub>
                            <m:r>
                              <a:rPr lang="en-US" altLang="zh-TW" sz="1800" i="1">
                                <a:solidFill>
                                  <a:schemeClr val="bg1"/>
                                </a:solidFill>
                                <a:latin typeface="Cambria Math" panose="02040503050406030204" pitchFamily="18" charset="0"/>
                              </a:rPr>
                              <m:t>2</m:t>
                            </m:r>
                          </m:sub>
                        </m:sSub>
                        <m:r>
                          <a:rPr lang="en-US" altLang="zh-TW" sz="1800" b="1" i="1">
                            <a:solidFill>
                              <a:schemeClr val="bg1"/>
                            </a:solidFill>
                            <a:latin typeface="Cambria Math" panose="02040503050406030204" pitchFamily="18" charset="0"/>
                          </a:rPr>
                          <m:t>,…,</m:t>
                        </m:r>
                        <m:sSub>
                          <m:sSubPr>
                            <m:ctrlPr>
                              <a:rPr lang="zh-TW" altLang="zh-TW" sz="1800" b="1" i="1">
                                <a:solidFill>
                                  <a:schemeClr val="bg1"/>
                                </a:solidFill>
                                <a:latin typeface="Cambria Math" panose="02040503050406030204" pitchFamily="18" charset="0"/>
                              </a:rPr>
                            </m:ctrlPr>
                          </m:sSubPr>
                          <m:e>
                            <m:r>
                              <a:rPr lang="en-US" altLang="zh-TW" sz="1800" b="1" i="1">
                                <a:solidFill>
                                  <a:schemeClr val="bg1"/>
                                </a:solidFill>
                                <a:latin typeface="Cambria Math" panose="02040503050406030204" pitchFamily="18" charset="0"/>
                              </a:rPr>
                              <m:t>𝒗</m:t>
                            </m:r>
                          </m:e>
                          <m:sub>
                            <m:r>
                              <a:rPr lang="en-US" altLang="zh-TW" sz="1800" i="1">
                                <a:solidFill>
                                  <a:schemeClr val="bg1"/>
                                </a:solidFill>
                                <a:latin typeface="Cambria Math" panose="02040503050406030204" pitchFamily="18" charset="0"/>
                              </a:rPr>
                              <m:t>𝑋</m:t>
                            </m:r>
                          </m:sub>
                        </m:sSub>
                      </m:e>
                    </m:d>
                    <m:r>
                      <a:rPr lang="zh-TW" altLang="en-US" sz="1800" b="1" i="1">
                        <a:solidFill>
                          <a:schemeClr val="bg1"/>
                        </a:solidFill>
                        <a:latin typeface="Cambria Math" panose="02040503050406030204" pitchFamily="18" charset="0"/>
                      </a:rPr>
                      <m:t>，</m:t>
                    </m:r>
                  </m:oMath>
                </a14:m>
                <a:r>
                  <a:rPr lang="zh-TW" altLang="zh-TW" sz="1800" dirty="0">
                    <a:solidFill>
                      <a:schemeClr val="bg1"/>
                    </a:solidFill>
                    <a:latin typeface="微軟正黑體" panose="020B0604030504040204" pitchFamily="34" charset="-120"/>
                    <a:ea typeface="微軟正黑體" panose="020B0604030504040204" pitchFamily="34" charset="-120"/>
                  </a:rPr>
                  <a:t>特徵向量</a:t>
                </a:r>
                <a14:m>
                  <m:oMath xmlns:m="http://schemas.openxmlformats.org/officeDocument/2006/math">
                    <m:sSub>
                      <m:sSubPr>
                        <m:ctrlPr>
                          <a:rPr lang="zh-TW" altLang="zh-TW" sz="1800" b="1" i="1">
                            <a:solidFill>
                              <a:schemeClr val="bg1"/>
                            </a:solidFill>
                            <a:latin typeface="Cambria Math" panose="02040503050406030204" pitchFamily="18" charset="0"/>
                          </a:rPr>
                        </m:ctrlPr>
                      </m:sSubPr>
                      <m:e>
                        <m:r>
                          <a:rPr lang="zh-TW" altLang="en-US" sz="1800" b="1" i="1" smtClean="0">
                            <a:solidFill>
                              <a:schemeClr val="bg1"/>
                            </a:solidFill>
                            <a:latin typeface="Cambria Math" panose="02040503050406030204" pitchFamily="18" charset="0"/>
                          </a:rPr>
                          <m:t> </m:t>
                        </m:r>
                        <m:r>
                          <a:rPr lang="en-US" altLang="zh-TW" sz="1800" b="1" i="1">
                            <a:solidFill>
                              <a:schemeClr val="bg1"/>
                            </a:solidFill>
                            <a:latin typeface="Cambria Math" panose="02040503050406030204" pitchFamily="18" charset="0"/>
                          </a:rPr>
                          <m:t>𝒗</m:t>
                        </m:r>
                      </m:e>
                      <m:sub>
                        <m:r>
                          <a:rPr lang="en-US" altLang="zh-TW" sz="1800" i="1">
                            <a:solidFill>
                              <a:schemeClr val="bg1"/>
                            </a:solidFill>
                            <a:latin typeface="Cambria Math" panose="02040503050406030204" pitchFamily="18" charset="0"/>
                          </a:rPr>
                          <m:t>𝑖</m:t>
                        </m:r>
                      </m:sub>
                    </m:sSub>
                    <m:r>
                      <a:rPr lang="zh-TW" altLang="en-US" sz="1800" b="1" i="1" smtClean="0">
                        <a:solidFill>
                          <a:schemeClr val="bg1"/>
                        </a:solidFill>
                        <a:latin typeface="Cambria Math" panose="02040503050406030204" pitchFamily="18" charset="0"/>
                      </a:rPr>
                      <m:t> </m:t>
                    </m:r>
                  </m:oMath>
                </a14:m>
                <a:r>
                  <a:rPr lang="zh-TW" altLang="zh-TW" sz="1800" dirty="0">
                    <a:solidFill>
                      <a:schemeClr val="bg1"/>
                    </a:solidFill>
                    <a:latin typeface="微軟正黑體" panose="020B0604030504040204" pitchFamily="34" charset="-120"/>
                    <a:ea typeface="微軟正黑體" panose="020B0604030504040204" pitchFamily="34" charset="-120"/>
                  </a:rPr>
                  <a:t>經過</a:t>
                </a:r>
                <a14:m>
                  <m:oMath xmlns:m="http://schemas.openxmlformats.org/officeDocument/2006/math">
                    <m:r>
                      <a:rPr lang="zh-TW" altLang="en-US" sz="1800" i="1" dirty="0" smtClean="0">
                        <a:solidFill>
                          <a:schemeClr val="bg1"/>
                        </a:solidFill>
                        <a:latin typeface="Cambria Math" panose="02040503050406030204" pitchFamily="18" charset="0"/>
                      </a:rPr>
                      <m:t> </m:t>
                    </m:r>
                    <m:r>
                      <a:rPr lang="en-US" altLang="zh-TW" sz="1800" i="1">
                        <a:solidFill>
                          <a:schemeClr val="bg1"/>
                        </a:solidFill>
                        <a:latin typeface="Cambria Math" panose="02040503050406030204" pitchFamily="18" charset="0"/>
                      </a:rPr>
                      <m:t>𝑁</m:t>
                    </m:r>
                    <m:r>
                      <a:rPr lang="zh-TW" altLang="en-US" sz="1800" i="1" smtClean="0">
                        <a:solidFill>
                          <a:schemeClr val="bg1"/>
                        </a:solidFill>
                        <a:latin typeface="Cambria Math" panose="02040503050406030204" pitchFamily="18" charset="0"/>
                      </a:rPr>
                      <m:t> </m:t>
                    </m:r>
                  </m:oMath>
                </a14:m>
                <a:r>
                  <a:rPr lang="zh-TW" altLang="zh-TW" sz="1800" dirty="0">
                    <a:solidFill>
                      <a:schemeClr val="bg1"/>
                    </a:solidFill>
                    <a:latin typeface="微軟正黑體" panose="020B0604030504040204" pitchFamily="34" charset="-120"/>
                    <a:ea typeface="微軟正黑體" panose="020B0604030504040204" pitchFamily="34" charset="-120"/>
                  </a:rPr>
                  <a:t>點的</a:t>
                </a:r>
                <a:r>
                  <a:rPr lang="zh-TW" altLang="en-US" sz="1800" dirty="0">
                    <a:solidFill>
                      <a:schemeClr val="bg1"/>
                    </a:solidFill>
                    <a:latin typeface="微軟正黑體" panose="020B0604030504040204" pitchFamily="34" charset="-120"/>
                    <a:ea typeface="微軟正黑體" panose="020B0604030504040204" pitchFamily="34" charset="-120"/>
                  </a:rPr>
                  <a:t> </a:t>
                </a:r>
                <a:r>
                  <a:rPr lang="en-US" altLang="zh-TW" sz="1800" dirty="0">
                    <a:solidFill>
                      <a:schemeClr val="bg1"/>
                    </a:solidFill>
                    <a:latin typeface="微軟正黑體" panose="020B0604030504040204" pitchFamily="34" charset="-120"/>
                    <a:ea typeface="微軟正黑體" panose="020B0604030504040204" pitchFamily="34" charset="-120"/>
                  </a:rPr>
                  <a:t>FFT</a:t>
                </a:r>
                <a:r>
                  <a:rPr lang="zh-TW" altLang="en-US" sz="1800" dirty="0">
                    <a:solidFill>
                      <a:schemeClr val="bg1"/>
                    </a:solidFill>
                    <a:latin typeface="微軟正黑體" panose="020B0604030504040204" pitchFamily="34" charset="-120"/>
                    <a:ea typeface="微軟正黑體" panose="020B0604030504040204" pitchFamily="34" charset="-120"/>
                  </a:rPr>
                  <a:t> </a:t>
                </a:r>
                <a:r>
                  <a:rPr lang="zh-TW" altLang="zh-TW" sz="1800" dirty="0">
                    <a:solidFill>
                      <a:schemeClr val="bg1"/>
                    </a:solidFill>
                    <a:latin typeface="微軟正黑體" panose="020B0604030504040204" pitchFamily="34" charset="-120"/>
                    <a:ea typeface="微軟正黑體" panose="020B0604030504040204" pitchFamily="34" charset="-120"/>
                  </a:rPr>
                  <a:t>運算後可以得到向量</a:t>
                </a:r>
                <a14:m>
                  <m:oMath xmlns:m="http://schemas.openxmlformats.org/officeDocument/2006/math">
                    <m:sSub>
                      <m:sSubPr>
                        <m:ctrlPr>
                          <a:rPr lang="zh-TW" altLang="zh-TW" sz="1800" b="1" i="1">
                            <a:solidFill>
                              <a:schemeClr val="bg1"/>
                            </a:solidFill>
                            <a:latin typeface="Cambria Math" panose="02040503050406030204" pitchFamily="18" charset="0"/>
                          </a:rPr>
                        </m:ctrlPr>
                      </m:sSubPr>
                      <m:e>
                        <m:r>
                          <a:rPr lang="zh-TW" altLang="en-US" sz="1800" b="1" i="1" smtClean="0">
                            <a:solidFill>
                              <a:schemeClr val="bg1"/>
                            </a:solidFill>
                            <a:latin typeface="Cambria Math" panose="02040503050406030204" pitchFamily="18" charset="0"/>
                          </a:rPr>
                          <m:t> </m:t>
                        </m:r>
                        <m:acc>
                          <m:accPr>
                            <m:chr m:val="̂"/>
                            <m:ctrlPr>
                              <a:rPr lang="zh-TW" altLang="zh-TW" sz="1800" b="1" i="1">
                                <a:solidFill>
                                  <a:schemeClr val="bg1"/>
                                </a:solidFill>
                                <a:latin typeface="Cambria Math" panose="02040503050406030204" pitchFamily="18" charset="0"/>
                              </a:rPr>
                            </m:ctrlPr>
                          </m:accPr>
                          <m:e>
                            <m:r>
                              <a:rPr lang="en-US" altLang="zh-TW" sz="1800" b="1" i="1">
                                <a:solidFill>
                                  <a:schemeClr val="bg1"/>
                                </a:solidFill>
                                <a:latin typeface="Cambria Math" panose="02040503050406030204" pitchFamily="18" charset="0"/>
                              </a:rPr>
                              <m:t>𝒗</m:t>
                            </m:r>
                          </m:e>
                        </m:acc>
                      </m:e>
                      <m:sub>
                        <m:r>
                          <a:rPr lang="en-US" altLang="zh-TW" sz="1800" i="1">
                            <a:solidFill>
                              <a:schemeClr val="bg1"/>
                            </a:solidFill>
                            <a:latin typeface="Cambria Math" panose="02040503050406030204" pitchFamily="18" charset="0"/>
                          </a:rPr>
                          <m:t>𝑖</m:t>
                        </m:r>
                      </m:sub>
                    </m:sSub>
                  </m:oMath>
                </a14:m>
                <a:endParaRPr lang="en-US" altLang="zh-TW" sz="1800" dirty="0">
                  <a:solidFill>
                    <a:schemeClr val="bg1"/>
                  </a:solidFill>
                  <a:latin typeface="微軟正黑體" panose="020B0604030504040204" pitchFamily="34" charset="-120"/>
                  <a:ea typeface="微軟正黑體" panose="020B0604030504040204" pitchFamily="34" charset="-120"/>
                  <a:cs typeface="Helvetica" panose="020B0604020202020204" pitchFamily="34" charset="0"/>
                </a:endParaRPr>
              </a:p>
              <a:p>
                <a:pPr algn="l">
                  <a:lnSpc>
                    <a:spcPct val="150000"/>
                  </a:lnSpc>
                </a:pPr>
                <a:r>
                  <a:rPr lang="zh-TW" altLang="zh-TW" sz="1800" dirty="0">
                    <a:solidFill>
                      <a:schemeClr val="bg1"/>
                    </a:solidFill>
                    <a:latin typeface="微軟正黑體" panose="020B0604030504040204" pitchFamily="34" charset="-120"/>
                    <a:ea typeface="微軟正黑體" panose="020B0604030504040204" pitchFamily="34" charset="-120"/>
                    <a:cs typeface="Helvetica" panose="020B0604020202020204" pitchFamily="34" charset="0"/>
                  </a:rPr>
                  <a:t>將</a:t>
                </a:r>
                <a14:m>
                  <m:oMath xmlns:m="http://schemas.openxmlformats.org/officeDocument/2006/math">
                    <m:r>
                      <a:rPr lang="zh-TW" altLang="en-US" sz="1800" i="1" dirty="0">
                        <a:solidFill>
                          <a:schemeClr val="bg1"/>
                        </a:solidFill>
                        <a:latin typeface="Cambria Math" panose="02040503050406030204" pitchFamily="18" charset="0"/>
                        <a:ea typeface="標楷體" panose="03000509000000000000" pitchFamily="65" charset="-120"/>
                        <a:cs typeface="Helvetica" panose="020B0604020202020204" pitchFamily="34" charset="0"/>
                      </a:rPr>
                      <m:t> </m:t>
                    </m:r>
                    <m:r>
                      <a:rPr lang="en-US" altLang="zh-TW" sz="1800" i="1">
                        <a:solidFill>
                          <a:schemeClr val="bg1"/>
                        </a:solidFill>
                        <a:latin typeface="Cambria Math" panose="02040503050406030204" pitchFamily="18" charset="0"/>
                        <a:ea typeface="標楷體" panose="03000509000000000000" pitchFamily="65" charset="-120"/>
                        <a:cs typeface="Helvetica" panose="020B0604020202020204" pitchFamily="34" charset="0"/>
                      </a:rPr>
                      <m:t>𝑋</m:t>
                    </m:r>
                    <m:r>
                      <a:rPr lang="en-US" altLang="zh-TW" sz="1800" i="1">
                        <a:solidFill>
                          <a:schemeClr val="bg1"/>
                        </a:solidFill>
                        <a:latin typeface="Cambria Math" panose="02040503050406030204" pitchFamily="18" charset="0"/>
                        <a:ea typeface="標楷體" panose="03000509000000000000" pitchFamily="65" charset="-120"/>
                        <a:cs typeface="Helvetica" panose="020B0604020202020204" pitchFamily="34" charset="0"/>
                      </a:rPr>
                      <m:t>−</m:t>
                    </m:r>
                    <m:r>
                      <a:rPr lang="en-US" altLang="zh-TW" sz="1800" i="1">
                        <a:solidFill>
                          <a:schemeClr val="bg1"/>
                        </a:solidFill>
                        <a:latin typeface="Cambria Math" panose="02040503050406030204" pitchFamily="18" charset="0"/>
                        <a:ea typeface="標楷體" panose="03000509000000000000" pitchFamily="65" charset="-120"/>
                        <a:cs typeface="Helvetica" panose="020B0604020202020204" pitchFamily="34" charset="0"/>
                      </a:rPr>
                      <m:t>𝐸</m:t>
                    </m:r>
                  </m:oMath>
                </a14:m>
                <a:r>
                  <a:rPr lang="zh-TW" altLang="en-US" sz="1800" dirty="0">
                    <a:solidFill>
                      <a:schemeClr val="bg1"/>
                    </a:solidFill>
                    <a:latin typeface="微軟正黑體" panose="020B0604030504040204" pitchFamily="34" charset="-120"/>
                    <a:ea typeface="微軟正黑體" panose="020B0604030504040204" pitchFamily="34" charset="-120"/>
                    <a:cs typeface="Helvetica" panose="020B0604020202020204" pitchFamily="34" charset="0"/>
                  </a:rPr>
                  <a:t> </a:t>
                </a:r>
                <a:r>
                  <a:rPr lang="zh-TW" altLang="zh-TW" sz="1800" dirty="0">
                    <a:solidFill>
                      <a:schemeClr val="bg1"/>
                    </a:solidFill>
                    <a:latin typeface="微軟正黑體" panose="020B0604030504040204" pitchFamily="34" charset="-120"/>
                    <a:ea typeface="微軟正黑體" panose="020B0604030504040204" pitchFamily="34" charset="-120"/>
                    <a:cs typeface="Helvetica" panose="020B0604020202020204" pitchFamily="34" charset="0"/>
                  </a:rPr>
                  <a:t>個向量</a:t>
                </a:r>
                <a:r>
                  <a:rPr lang="zh-TW" altLang="en-US" sz="1800" dirty="0">
                    <a:solidFill>
                      <a:schemeClr val="bg1"/>
                    </a:solidFill>
                    <a:latin typeface="微軟正黑體" panose="020B0604030504040204" pitchFamily="34" charset="-120"/>
                    <a:ea typeface="微軟正黑體" panose="020B0604030504040204" pitchFamily="34" charset="-120"/>
                    <a:cs typeface="Helvetica" panose="020B0604020202020204" pitchFamily="34" charset="0"/>
                  </a:rPr>
                  <a:t> </a:t>
                </a:r>
                <a14:m>
                  <m:oMath xmlns:m="http://schemas.openxmlformats.org/officeDocument/2006/math">
                    <m:sSub>
                      <m:sSubPr>
                        <m:ctrlPr>
                          <a:rPr lang="zh-TW" altLang="zh-TW" sz="1800" b="1" i="1">
                            <a:solidFill>
                              <a:schemeClr val="bg1"/>
                            </a:solidFill>
                            <a:latin typeface="Cambria Math" panose="02040503050406030204" pitchFamily="18" charset="0"/>
                            <a:ea typeface="Cambria Math" panose="02040503050406030204" pitchFamily="18" charset="0"/>
                            <a:cs typeface="Helvetica" panose="020B0604020202020204" pitchFamily="34" charset="0"/>
                          </a:rPr>
                        </m:ctrlPr>
                      </m:sSubPr>
                      <m:e>
                        <m:acc>
                          <m:accPr>
                            <m:chr m:val="̂"/>
                            <m:ctrlPr>
                              <a:rPr lang="zh-TW" altLang="zh-TW" sz="1800" b="1" i="1">
                                <a:solidFill>
                                  <a:schemeClr val="bg1"/>
                                </a:solidFill>
                                <a:latin typeface="Cambria Math" panose="02040503050406030204" pitchFamily="18" charset="0"/>
                                <a:ea typeface="Cambria Math" panose="02040503050406030204" pitchFamily="18" charset="0"/>
                                <a:cs typeface="Helvetica" panose="020B0604020202020204" pitchFamily="34" charset="0"/>
                              </a:rPr>
                            </m:ctrlPr>
                          </m:accPr>
                          <m:e>
                            <m:r>
                              <a:rPr lang="en-US" altLang="zh-TW" sz="1800" b="1" i="1">
                                <a:solidFill>
                                  <a:schemeClr val="bg1"/>
                                </a:solidFill>
                                <a:latin typeface="Cambria Math" panose="02040503050406030204" pitchFamily="18" charset="0"/>
                                <a:ea typeface="標楷體" panose="03000509000000000000" pitchFamily="65" charset="-120"/>
                                <a:cs typeface="Helvetica" panose="020B0604020202020204" pitchFamily="34" charset="0"/>
                              </a:rPr>
                              <m:t>𝒗</m:t>
                            </m:r>
                          </m:e>
                        </m:acc>
                      </m:e>
                      <m:sub>
                        <m:r>
                          <a:rPr lang="en-US" altLang="zh-TW" sz="1800" i="1">
                            <a:solidFill>
                              <a:schemeClr val="bg1"/>
                            </a:solidFill>
                            <a:latin typeface="Cambria Math" panose="02040503050406030204" pitchFamily="18" charset="0"/>
                            <a:ea typeface="標楷體" panose="03000509000000000000" pitchFamily="65" charset="-120"/>
                            <a:cs typeface="Helvetica" panose="020B0604020202020204" pitchFamily="34" charset="0"/>
                          </a:rPr>
                          <m:t>𝑖</m:t>
                        </m:r>
                      </m:sub>
                    </m:sSub>
                  </m:oMath>
                </a14:m>
                <a:r>
                  <a:rPr lang="zh-TW" altLang="zh-TW" sz="1800" dirty="0">
                    <a:solidFill>
                      <a:schemeClr val="bg1"/>
                    </a:solidFill>
                    <a:latin typeface="微軟正黑體" panose="020B0604030504040204" pitchFamily="34" charset="-120"/>
                    <a:ea typeface="微軟正黑體" panose="020B0604030504040204" pitchFamily="34" charset="-120"/>
                    <a:cs typeface="Helvetica" panose="020B0604020202020204" pitchFamily="34" charset="0"/>
                  </a:rPr>
                  <a:t>相加後得到</a:t>
                </a:r>
                <a14:m>
                  <m:oMath xmlns:m="http://schemas.openxmlformats.org/officeDocument/2006/math">
                    <m:r>
                      <a:rPr lang="zh-TW" altLang="en-US" sz="1800" b="1" i="1" dirty="0">
                        <a:solidFill>
                          <a:schemeClr val="bg1"/>
                        </a:solidFill>
                        <a:latin typeface="Cambria Math" panose="02040503050406030204" pitchFamily="18" charset="0"/>
                        <a:ea typeface="標楷體" panose="03000509000000000000" pitchFamily="65" charset="-120"/>
                        <a:cs typeface="Helvetica" panose="020B0604020202020204" pitchFamily="34" charset="0"/>
                      </a:rPr>
                      <m:t> </m:t>
                    </m:r>
                    <m:r>
                      <a:rPr lang="en-US" altLang="zh-TW" sz="1800" b="1" i="1">
                        <a:solidFill>
                          <a:schemeClr val="bg1"/>
                        </a:solidFill>
                        <a:latin typeface="Cambria Math" panose="02040503050406030204" pitchFamily="18" charset="0"/>
                        <a:ea typeface="標楷體" panose="03000509000000000000" pitchFamily="65" charset="-120"/>
                        <a:cs typeface="Helvetica" panose="020B0604020202020204" pitchFamily="34" charset="0"/>
                      </a:rPr>
                      <m:t>𝒃</m:t>
                    </m:r>
                    <m:r>
                      <a:rPr lang="en-US" altLang="zh-TW" sz="1800">
                        <a:solidFill>
                          <a:schemeClr val="bg1"/>
                        </a:solidFill>
                        <a:latin typeface="Cambria Math" panose="02040503050406030204" pitchFamily="18" charset="0"/>
                        <a:ea typeface="標楷體" panose="03000509000000000000" pitchFamily="65" charset="-120"/>
                        <a:cs typeface="Helvetica" panose="020B0604020202020204" pitchFamily="34" charset="0"/>
                      </a:rPr>
                      <m:t>=</m:t>
                    </m:r>
                    <m:nary>
                      <m:naryPr>
                        <m:chr m:val="∑"/>
                        <m:limLoc m:val="subSup"/>
                        <m:ctrlPr>
                          <a:rPr lang="zh-TW" altLang="zh-TW" sz="1800" i="1">
                            <a:solidFill>
                              <a:schemeClr val="bg1"/>
                            </a:solidFill>
                            <a:latin typeface="Cambria Math" panose="02040503050406030204" pitchFamily="18" charset="0"/>
                            <a:ea typeface="Cambria Math" panose="02040503050406030204" pitchFamily="18" charset="0"/>
                            <a:cs typeface="Helvetica" panose="020B0604020202020204" pitchFamily="34" charset="0"/>
                          </a:rPr>
                        </m:ctrlPr>
                      </m:naryPr>
                      <m:sub>
                        <m:r>
                          <a:rPr lang="en-US" altLang="zh-TW" sz="1800" i="1">
                            <a:solidFill>
                              <a:schemeClr val="bg1"/>
                            </a:solidFill>
                            <a:latin typeface="Cambria Math" panose="02040503050406030204" pitchFamily="18" charset="0"/>
                            <a:ea typeface="標楷體" panose="03000509000000000000" pitchFamily="65" charset="-120"/>
                            <a:cs typeface="Helvetica" panose="020B0604020202020204" pitchFamily="34" charset="0"/>
                          </a:rPr>
                          <m:t>𝑖</m:t>
                        </m:r>
                        <m:r>
                          <a:rPr lang="en-US" altLang="zh-TW" sz="1800" i="1">
                            <a:solidFill>
                              <a:schemeClr val="bg1"/>
                            </a:solidFill>
                            <a:latin typeface="Cambria Math" panose="02040503050406030204" pitchFamily="18" charset="0"/>
                            <a:ea typeface="標楷體" panose="03000509000000000000" pitchFamily="65" charset="-120"/>
                            <a:cs typeface="Helvetica" panose="020B0604020202020204" pitchFamily="34" charset="0"/>
                          </a:rPr>
                          <m:t>=1</m:t>
                        </m:r>
                      </m:sub>
                      <m:sup>
                        <m:r>
                          <a:rPr lang="en-US" altLang="zh-TW" sz="1800" i="1">
                            <a:solidFill>
                              <a:schemeClr val="bg1"/>
                            </a:solidFill>
                            <a:latin typeface="Cambria Math" panose="02040503050406030204" pitchFamily="18" charset="0"/>
                            <a:ea typeface="標楷體" panose="03000509000000000000" pitchFamily="65" charset="-120"/>
                            <a:cs typeface="Helvetica" panose="020B0604020202020204" pitchFamily="34" charset="0"/>
                          </a:rPr>
                          <m:t>𝑋</m:t>
                        </m:r>
                        <m:r>
                          <a:rPr lang="en-US" altLang="zh-TW" sz="1800" i="1">
                            <a:solidFill>
                              <a:schemeClr val="bg1"/>
                            </a:solidFill>
                            <a:latin typeface="Cambria Math" panose="02040503050406030204" pitchFamily="18" charset="0"/>
                            <a:ea typeface="標楷體" panose="03000509000000000000" pitchFamily="65" charset="-120"/>
                            <a:cs typeface="Helvetica" panose="020B0604020202020204" pitchFamily="34" charset="0"/>
                          </a:rPr>
                          <m:t>−</m:t>
                        </m:r>
                        <m:r>
                          <a:rPr lang="en-US" altLang="zh-TW" sz="1800" i="1">
                            <a:solidFill>
                              <a:schemeClr val="bg1"/>
                            </a:solidFill>
                            <a:latin typeface="Cambria Math" panose="02040503050406030204" pitchFamily="18" charset="0"/>
                            <a:ea typeface="標楷體" panose="03000509000000000000" pitchFamily="65" charset="-120"/>
                            <a:cs typeface="Helvetica" panose="020B0604020202020204" pitchFamily="34" charset="0"/>
                          </a:rPr>
                          <m:t>𝐸</m:t>
                        </m:r>
                        <m:r>
                          <a:rPr lang="en-US" altLang="zh-TW" sz="1800" i="1">
                            <a:solidFill>
                              <a:schemeClr val="bg1"/>
                            </a:solidFill>
                            <a:latin typeface="Cambria Math" panose="02040503050406030204" pitchFamily="18" charset="0"/>
                            <a:ea typeface="標楷體" panose="03000509000000000000" pitchFamily="65" charset="-120"/>
                            <a:cs typeface="Helvetica" panose="020B0604020202020204" pitchFamily="34" charset="0"/>
                          </a:rPr>
                          <m:t> </m:t>
                        </m:r>
                      </m:sup>
                      <m:e>
                        <m:sSub>
                          <m:sSubPr>
                            <m:ctrlPr>
                              <a:rPr lang="zh-TW" altLang="zh-TW" sz="1800" b="1" i="1">
                                <a:solidFill>
                                  <a:schemeClr val="bg1"/>
                                </a:solidFill>
                                <a:latin typeface="Cambria Math" panose="02040503050406030204" pitchFamily="18" charset="0"/>
                                <a:ea typeface="Cambria Math" panose="02040503050406030204" pitchFamily="18" charset="0"/>
                                <a:cs typeface="Helvetica" panose="020B0604020202020204" pitchFamily="34" charset="0"/>
                              </a:rPr>
                            </m:ctrlPr>
                          </m:sSubPr>
                          <m:e>
                            <m:acc>
                              <m:accPr>
                                <m:chr m:val="̂"/>
                                <m:ctrlPr>
                                  <a:rPr lang="zh-TW" altLang="zh-TW" sz="1800" b="1" i="1">
                                    <a:solidFill>
                                      <a:schemeClr val="bg1"/>
                                    </a:solidFill>
                                    <a:latin typeface="Cambria Math" panose="02040503050406030204" pitchFamily="18" charset="0"/>
                                    <a:ea typeface="Cambria Math" panose="02040503050406030204" pitchFamily="18" charset="0"/>
                                    <a:cs typeface="Helvetica" panose="020B0604020202020204" pitchFamily="34" charset="0"/>
                                  </a:rPr>
                                </m:ctrlPr>
                              </m:accPr>
                              <m:e>
                                <m:r>
                                  <a:rPr lang="en-US" altLang="zh-TW" sz="1800" b="1" i="1">
                                    <a:solidFill>
                                      <a:schemeClr val="bg1"/>
                                    </a:solidFill>
                                    <a:latin typeface="Cambria Math" panose="02040503050406030204" pitchFamily="18" charset="0"/>
                                    <a:ea typeface="標楷體" panose="03000509000000000000" pitchFamily="65" charset="-120"/>
                                    <a:cs typeface="Helvetica" panose="020B0604020202020204" pitchFamily="34" charset="0"/>
                                  </a:rPr>
                                  <m:t>𝒗</m:t>
                                </m:r>
                              </m:e>
                            </m:acc>
                          </m:e>
                          <m:sub>
                            <m:r>
                              <a:rPr lang="en-US" altLang="zh-TW" sz="1800" i="1">
                                <a:solidFill>
                                  <a:schemeClr val="bg1"/>
                                </a:solidFill>
                                <a:latin typeface="Cambria Math" panose="02040503050406030204" pitchFamily="18" charset="0"/>
                                <a:ea typeface="標楷體" panose="03000509000000000000" pitchFamily="65" charset="-120"/>
                                <a:cs typeface="Helvetica" panose="020B0604020202020204" pitchFamily="34" charset="0"/>
                              </a:rPr>
                              <m:t>𝑖</m:t>
                            </m:r>
                          </m:sub>
                        </m:sSub>
                        <m:r>
                          <a:rPr lang="en-US" altLang="zh-TW" sz="1800" b="1" i="1">
                            <a:solidFill>
                              <a:schemeClr val="bg1"/>
                            </a:solidFill>
                            <a:latin typeface="Cambria Math" panose="02040503050406030204" pitchFamily="18" charset="0"/>
                            <a:ea typeface="標楷體" panose="03000509000000000000" pitchFamily="65" charset="-120"/>
                            <a:cs typeface="Helvetica" panose="020B0604020202020204" pitchFamily="34" charset="0"/>
                          </a:rPr>
                          <m:t>=</m:t>
                        </m:r>
                        <m:d>
                          <m:dPr>
                            <m:begChr m:val="["/>
                            <m:endChr m:val="]"/>
                            <m:ctrlPr>
                              <a:rPr lang="zh-TW" altLang="zh-TW" sz="1800" i="1">
                                <a:solidFill>
                                  <a:schemeClr val="bg1"/>
                                </a:solidFill>
                                <a:latin typeface="Cambria Math" panose="02040503050406030204" pitchFamily="18" charset="0"/>
                                <a:ea typeface="Cambria Math" panose="02040503050406030204" pitchFamily="18" charset="0"/>
                                <a:cs typeface="Helvetica" panose="020B0604020202020204" pitchFamily="34" charset="0"/>
                              </a:rPr>
                            </m:ctrlPr>
                          </m:dPr>
                          <m:e>
                            <m:sSub>
                              <m:sSubPr>
                                <m:ctrlPr>
                                  <a:rPr lang="zh-TW" altLang="zh-TW" sz="1800" i="1">
                                    <a:solidFill>
                                      <a:schemeClr val="bg1"/>
                                    </a:solidFill>
                                    <a:latin typeface="Cambria Math" panose="02040503050406030204" pitchFamily="18" charset="0"/>
                                    <a:ea typeface="Cambria Math" panose="02040503050406030204" pitchFamily="18" charset="0"/>
                                    <a:cs typeface="Helvetica" panose="020B0604020202020204" pitchFamily="34" charset="0"/>
                                  </a:rPr>
                                </m:ctrlPr>
                              </m:sSubPr>
                              <m:e>
                                <m:r>
                                  <a:rPr lang="en-US" altLang="zh-TW" sz="1800" i="1">
                                    <a:solidFill>
                                      <a:schemeClr val="bg1"/>
                                    </a:solidFill>
                                    <a:latin typeface="Cambria Math" panose="02040503050406030204" pitchFamily="18" charset="0"/>
                                    <a:ea typeface="標楷體" panose="03000509000000000000" pitchFamily="65" charset="-120"/>
                                    <a:cs typeface="Helvetica" panose="020B0604020202020204" pitchFamily="34" charset="0"/>
                                  </a:rPr>
                                  <m:t>𝑏</m:t>
                                </m:r>
                              </m:e>
                              <m:sub>
                                <m:r>
                                  <a:rPr lang="en-US" altLang="zh-TW" sz="1800" i="1">
                                    <a:solidFill>
                                      <a:schemeClr val="bg1"/>
                                    </a:solidFill>
                                    <a:latin typeface="Cambria Math" panose="02040503050406030204" pitchFamily="18" charset="0"/>
                                    <a:ea typeface="標楷體" panose="03000509000000000000" pitchFamily="65" charset="-120"/>
                                    <a:cs typeface="Helvetica" panose="020B0604020202020204" pitchFamily="34" charset="0"/>
                                  </a:rPr>
                                  <m:t>1</m:t>
                                </m:r>
                              </m:sub>
                            </m:sSub>
                            <m:r>
                              <a:rPr lang="en-US" altLang="zh-TW" sz="1800" i="1">
                                <a:solidFill>
                                  <a:schemeClr val="bg1"/>
                                </a:solidFill>
                                <a:latin typeface="Cambria Math" panose="02040503050406030204" pitchFamily="18" charset="0"/>
                                <a:ea typeface="標楷體" panose="03000509000000000000" pitchFamily="65" charset="-120"/>
                                <a:cs typeface="Helvetica" panose="020B0604020202020204" pitchFamily="34" charset="0"/>
                              </a:rPr>
                              <m:t>,</m:t>
                            </m:r>
                            <m:sSub>
                              <m:sSubPr>
                                <m:ctrlPr>
                                  <a:rPr lang="zh-TW" altLang="zh-TW" sz="1800" i="1">
                                    <a:solidFill>
                                      <a:schemeClr val="bg1"/>
                                    </a:solidFill>
                                    <a:latin typeface="Cambria Math" panose="02040503050406030204" pitchFamily="18" charset="0"/>
                                    <a:ea typeface="Cambria Math" panose="02040503050406030204" pitchFamily="18" charset="0"/>
                                    <a:cs typeface="Helvetica" panose="020B0604020202020204" pitchFamily="34" charset="0"/>
                                  </a:rPr>
                                </m:ctrlPr>
                              </m:sSubPr>
                              <m:e>
                                <m:r>
                                  <a:rPr lang="en-US" altLang="zh-TW" sz="1800" i="1">
                                    <a:solidFill>
                                      <a:schemeClr val="bg1"/>
                                    </a:solidFill>
                                    <a:latin typeface="Cambria Math" panose="02040503050406030204" pitchFamily="18" charset="0"/>
                                    <a:ea typeface="標楷體" panose="03000509000000000000" pitchFamily="65" charset="-120"/>
                                    <a:cs typeface="Helvetica" panose="020B0604020202020204" pitchFamily="34" charset="0"/>
                                  </a:rPr>
                                  <m:t>𝑏</m:t>
                                </m:r>
                              </m:e>
                              <m:sub>
                                <m:r>
                                  <a:rPr lang="en-US" altLang="zh-TW" sz="1800" i="1">
                                    <a:solidFill>
                                      <a:schemeClr val="bg1"/>
                                    </a:solidFill>
                                    <a:latin typeface="Cambria Math" panose="02040503050406030204" pitchFamily="18" charset="0"/>
                                    <a:ea typeface="標楷體" panose="03000509000000000000" pitchFamily="65" charset="-120"/>
                                    <a:cs typeface="Helvetica" panose="020B0604020202020204" pitchFamily="34" charset="0"/>
                                  </a:rPr>
                                  <m:t>2</m:t>
                                </m:r>
                              </m:sub>
                            </m:sSub>
                            <m:r>
                              <a:rPr lang="en-US" altLang="zh-TW" sz="1800" i="1">
                                <a:solidFill>
                                  <a:schemeClr val="bg1"/>
                                </a:solidFill>
                                <a:latin typeface="Cambria Math" panose="02040503050406030204" pitchFamily="18" charset="0"/>
                                <a:ea typeface="標楷體" panose="03000509000000000000" pitchFamily="65" charset="-120"/>
                                <a:cs typeface="Helvetica" panose="020B0604020202020204" pitchFamily="34" charset="0"/>
                              </a:rPr>
                              <m:t>,…,</m:t>
                            </m:r>
                            <m:sSub>
                              <m:sSubPr>
                                <m:ctrlPr>
                                  <a:rPr lang="zh-TW" altLang="zh-TW" sz="1800" i="1">
                                    <a:solidFill>
                                      <a:schemeClr val="bg1"/>
                                    </a:solidFill>
                                    <a:latin typeface="Cambria Math" panose="02040503050406030204" pitchFamily="18" charset="0"/>
                                    <a:ea typeface="Cambria Math" panose="02040503050406030204" pitchFamily="18" charset="0"/>
                                    <a:cs typeface="Helvetica" panose="020B0604020202020204" pitchFamily="34" charset="0"/>
                                  </a:rPr>
                                </m:ctrlPr>
                              </m:sSubPr>
                              <m:e>
                                <m:r>
                                  <a:rPr lang="en-US" altLang="zh-TW" sz="1800" i="1">
                                    <a:solidFill>
                                      <a:schemeClr val="bg1"/>
                                    </a:solidFill>
                                    <a:latin typeface="Cambria Math" panose="02040503050406030204" pitchFamily="18" charset="0"/>
                                    <a:ea typeface="標楷體" panose="03000509000000000000" pitchFamily="65" charset="-120"/>
                                    <a:cs typeface="Helvetica" panose="020B0604020202020204" pitchFamily="34" charset="0"/>
                                  </a:rPr>
                                  <m:t>𝑏</m:t>
                                </m:r>
                              </m:e>
                              <m:sub>
                                <m:r>
                                  <a:rPr lang="en-US" altLang="zh-TW" sz="1800" i="1">
                                    <a:solidFill>
                                      <a:schemeClr val="bg1"/>
                                    </a:solidFill>
                                    <a:latin typeface="Cambria Math" panose="02040503050406030204" pitchFamily="18" charset="0"/>
                                    <a:ea typeface="標楷體" panose="03000509000000000000" pitchFamily="65" charset="-120"/>
                                    <a:cs typeface="Helvetica" panose="020B0604020202020204" pitchFamily="34" charset="0"/>
                                  </a:rPr>
                                  <m:t>𝑁</m:t>
                                </m:r>
                              </m:sub>
                            </m:sSub>
                          </m:e>
                        </m:d>
                      </m:e>
                    </m:nary>
                  </m:oMath>
                </a14:m>
                <a:endParaRPr lang="en-US" altLang="zh-TW" sz="1800" dirty="0">
                  <a:solidFill>
                    <a:schemeClr val="bg1"/>
                  </a:solidFill>
                  <a:latin typeface="微軟正黑體" panose="020B0604030504040204" pitchFamily="34" charset="-120"/>
                  <a:ea typeface="標楷體" panose="03000509000000000000" pitchFamily="65" charset="-120"/>
                  <a:cs typeface="Helvetica" panose="020B0604020202020204" pitchFamily="34" charset="0"/>
                </a:endParaRPr>
              </a:p>
              <a:p>
                <a:pPr algn="l">
                  <a:lnSpc>
                    <a:spcPct val="150000"/>
                  </a:lnSpc>
                </a:pPr>
                <a:r>
                  <a:rPr lang="zh-TW" altLang="en-US" sz="1800" dirty="0">
                    <a:solidFill>
                      <a:schemeClr val="bg1"/>
                    </a:solidFill>
                    <a:latin typeface="微軟正黑體" panose="020B0604030504040204" pitchFamily="34" charset="-120"/>
                    <a:ea typeface="微軟正黑體" panose="020B0604030504040204" pitchFamily="34" charset="-120"/>
                  </a:rPr>
                  <a:t>其倒數峰值即為</a:t>
                </a:r>
                <a:r>
                  <a:rPr lang="zh-TW" altLang="en-US" sz="1800" b="1" dirty="0">
                    <a:solidFill>
                      <a:srgbClr val="FFABAB"/>
                    </a:solidFill>
                    <a:latin typeface="微軟正黑體" panose="020B0604030504040204" pitchFamily="34" charset="-120"/>
                    <a:ea typeface="微軟正黑體" panose="020B0604030504040204" pitchFamily="34" charset="-120"/>
                  </a:rPr>
                  <a:t>呼吸頻率 </a:t>
                </a:r>
                <a14:m>
                  <m:oMath xmlns:m="http://schemas.openxmlformats.org/officeDocument/2006/math">
                    <m:sSub>
                      <m:sSubPr>
                        <m:ctrlPr>
                          <a:rPr lang="zh-TW" altLang="zh-TW" sz="1800" b="1" i="1">
                            <a:solidFill>
                              <a:srgbClr val="FFABAB"/>
                            </a:solidFill>
                            <a:latin typeface="Cambria Math" panose="02040503050406030204" pitchFamily="18" charset="0"/>
                          </a:rPr>
                        </m:ctrlPr>
                      </m:sSubPr>
                      <m:e>
                        <m:r>
                          <a:rPr lang="en-US" altLang="zh-TW" sz="1800" b="1" i="1">
                            <a:solidFill>
                              <a:srgbClr val="FFABAB"/>
                            </a:solidFill>
                            <a:latin typeface="Cambria Math" panose="02040503050406030204" pitchFamily="18" charset="0"/>
                          </a:rPr>
                          <m:t>𝑭</m:t>
                        </m:r>
                      </m:e>
                      <m:sub>
                        <m:acc>
                          <m:accPr>
                            <m:chr m:val="̂"/>
                            <m:ctrlPr>
                              <a:rPr lang="zh-TW" altLang="zh-TW" sz="1800" b="1" i="1">
                                <a:solidFill>
                                  <a:srgbClr val="FFABAB"/>
                                </a:solidFill>
                                <a:latin typeface="Cambria Math" panose="02040503050406030204" pitchFamily="18" charset="0"/>
                              </a:rPr>
                            </m:ctrlPr>
                          </m:accPr>
                          <m:e>
                            <m:r>
                              <a:rPr lang="en-US" altLang="zh-TW" sz="1800" b="1" i="1">
                                <a:solidFill>
                                  <a:srgbClr val="FFABAB"/>
                                </a:solidFill>
                                <a:latin typeface="Cambria Math" panose="02040503050406030204" pitchFamily="18" charset="0"/>
                              </a:rPr>
                              <m:t>𝒋</m:t>
                            </m:r>
                            <m:r>
                              <a:rPr lang="zh-TW" altLang="en-US" sz="1800" b="1" i="1">
                                <a:solidFill>
                                  <a:srgbClr val="FFABAB"/>
                                </a:solidFill>
                                <a:latin typeface="Cambria Math" panose="02040503050406030204" pitchFamily="18" charset="0"/>
                              </a:rPr>
                              <m:t> </m:t>
                            </m:r>
                          </m:e>
                        </m:acc>
                      </m:sub>
                    </m:sSub>
                    <m:r>
                      <a:rPr lang="zh-TW" altLang="en-US" sz="1800" i="1">
                        <a:solidFill>
                          <a:schemeClr val="bg1"/>
                        </a:solidFill>
                        <a:latin typeface="Cambria Math" panose="02040503050406030204" pitchFamily="18" charset="0"/>
                      </a:rPr>
                      <m:t> </m:t>
                    </m:r>
                    <m:r>
                      <a:rPr lang="zh-TW" altLang="en-US" sz="1800" i="1" smtClean="0">
                        <a:solidFill>
                          <a:schemeClr val="bg1"/>
                        </a:solidFill>
                        <a:latin typeface="Cambria Math" panose="02040503050406030204" pitchFamily="18" charset="0"/>
                      </a:rPr>
                      <m:t>，</m:t>
                    </m:r>
                    <m:r>
                      <a:rPr lang="zh-TW" altLang="en-US" sz="1800" i="1">
                        <a:solidFill>
                          <a:schemeClr val="bg1"/>
                        </a:solidFill>
                        <a:latin typeface="Cambria Math" panose="02040503050406030204" pitchFamily="18" charset="0"/>
                      </a:rPr>
                      <m:t> </m:t>
                    </m:r>
                    <m:acc>
                      <m:accPr>
                        <m:chr m:val="̂"/>
                        <m:ctrlPr>
                          <a:rPr lang="zh-TW" altLang="zh-TW" sz="1800" i="1">
                            <a:solidFill>
                              <a:schemeClr val="bg1"/>
                            </a:solidFill>
                            <a:latin typeface="Cambria Math" panose="02040503050406030204" pitchFamily="18" charset="0"/>
                          </a:rPr>
                        </m:ctrlPr>
                      </m:accPr>
                      <m:e>
                        <m:r>
                          <a:rPr lang="en-US" altLang="zh-TW" sz="1800" i="1">
                            <a:solidFill>
                              <a:schemeClr val="bg1"/>
                            </a:solidFill>
                            <a:latin typeface="Cambria Math" panose="02040503050406030204" pitchFamily="18" charset="0"/>
                          </a:rPr>
                          <m:t>𝑗</m:t>
                        </m:r>
                      </m:e>
                    </m:acc>
                    <m:r>
                      <a:rPr lang="en-US" altLang="zh-TW" sz="1800" i="1">
                        <a:solidFill>
                          <a:schemeClr val="bg1"/>
                        </a:solidFill>
                        <a:latin typeface="Cambria Math" panose="02040503050406030204" pitchFamily="18" charset="0"/>
                      </a:rPr>
                      <m:t>=</m:t>
                    </m:r>
                    <m:r>
                      <a:rPr lang="en-US" altLang="zh-TW" sz="1800" i="1">
                        <a:solidFill>
                          <a:schemeClr val="bg1"/>
                        </a:solidFill>
                        <a:latin typeface="Cambria Math" panose="02040503050406030204" pitchFamily="18" charset="0"/>
                      </a:rPr>
                      <m:t>𝑎𝑟𝑔</m:t>
                    </m:r>
                    <m:func>
                      <m:funcPr>
                        <m:ctrlPr>
                          <a:rPr lang="zh-TW" altLang="zh-TW" sz="1800" i="1">
                            <a:solidFill>
                              <a:schemeClr val="bg1"/>
                            </a:solidFill>
                            <a:latin typeface="Cambria Math" panose="02040503050406030204" pitchFamily="18" charset="0"/>
                          </a:rPr>
                        </m:ctrlPr>
                      </m:funcPr>
                      <m:fName>
                        <m:limLow>
                          <m:limLowPr>
                            <m:ctrlPr>
                              <a:rPr lang="zh-TW" altLang="zh-TW" sz="1800" i="1">
                                <a:solidFill>
                                  <a:schemeClr val="bg1"/>
                                </a:solidFill>
                                <a:latin typeface="Cambria Math" panose="02040503050406030204" pitchFamily="18" charset="0"/>
                              </a:rPr>
                            </m:ctrlPr>
                          </m:limLowPr>
                          <m:e>
                            <m:r>
                              <m:rPr>
                                <m:sty m:val="p"/>
                              </m:rPr>
                              <a:rPr lang="en-US" altLang="zh-TW" sz="1800">
                                <a:solidFill>
                                  <a:schemeClr val="bg1"/>
                                </a:solidFill>
                                <a:latin typeface="Cambria Math" panose="02040503050406030204" pitchFamily="18" charset="0"/>
                              </a:rPr>
                              <m:t>max</m:t>
                            </m:r>
                          </m:e>
                          <m:lim>
                            <m:r>
                              <a:rPr lang="en-US" altLang="zh-TW" sz="1800" i="1">
                                <a:solidFill>
                                  <a:schemeClr val="bg1"/>
                                </a:solidFill>
                                <a:latin typeface="Cambria Math" panose="02040503050406030204" pitchFamily="18" charset="0"/>
                              </a:rPr>
                              <m:t>𝑗</m:t>
                            </m:r>
                            <m:r>
                              <a:rPr lang="en-US" altLang="zh-TW" sz="1800" i="1">
                                <a:solidFill>
                                  <a:schemeClr val="bg1"/>
                                </a:solidFill>
                                <a:latin typeface="Cambria Math" panose="02040503050406030204" pitchFamily="18" charset="0"/>
                              </a:rPr>
                              <m:t>=1,…,</m:t>
                            </m:r>
                            <m:r>
                              <a:rPr lang="en-US" altLang="zh-TW" sz="1800" i="1">
                                <a:solidFill>
                                  <a:schemeClr val="bg1"/>
                                </a:solidFill>
                                <a:latin typeface="Cambria Math" panose="02040503050406030204" pitchFamily="18" charset="0"/>
                              </a:rPr>
                              <m:t>𝑁</m:t>
                            </m:r>
                          </m:lim>
                        </m:limLow>
                      </m:fName>
                      <m:e>
                        <m:f>
                          <m:fPr>
                            <m:ctrlPr>
                              <a:rPr lang="zh-TW" altLang="zh-TW" sz="1800" i="1">
                                <a:solidFill>
                                  <a:schemeClr val="bg1"/>
                                </a:solidFill>
                                <a:latin typeface="Cambria Math" panose="02040503050406030204" pitchFamily="18" charset="0"/>
                              </a:rPr>
                            </m:ctrlPr>
                          </m:fPr>
                          <m:num>
                            <m:r>
                              <a:rPr lang="en-US" altLang="zh-TW" sz="1800" i="1">
                                <a:solidFill>
                                  <a:schemeClr val="bg1"/>
                                </a:solidFill>
                                <a:latin typeface="Cambria Math" panose="02040503050406030204" pitchFamily="18" charset="0"/>
                              </a:rPr>
                              <m:t>1</m:t>
                            </m:r>
                          </m:num>
                          <m:den>
                            <m:sSub>
                              <m:sSubPr>
                                <m:ctrlPr>
                                  <a:rPr lang="zh-TW" altLang="zh-TW" sz="1800" i="1">
                                    <a:solidFill>
                                      <a:schemeClr val="bg1"/>
                                    </a:solidFill>
                                    <a:latin typeface="Cambria Math" panose="02040503050406030204" pitchFamily="18" charset="0"/>
                                  </a:rPr>
                                </m:ctrlPr>
                              </m:sSubPr>
                              <m:e>
                                <m:r>
                                  <a:rPr lang="en-US" altLang="zh-TW" sz="1800" i="1">
                                    <a:solidFill>
                                      <a:schemeClr val="bg1"/>
                                    </a:solidFill>
                                    <a:latin typeface="Cambria Math" panose="02040503050406030204" pitchFamily="18" charset="0"/>
                                  </a:rPr>
                                  <m:t>𝑏</m:t>
                                </m:r>
                              </m:e>
                              <m:sub>
                                <m:r>
                                  <a:rPr lang="en-US" altLang="zh-TW" sz="1800" i="1">
                                    <a:solidFill>
                                      <a:schemeClr val="bg1"/>
                                    </a:solidFill>
                                    <a:latin typeface="Cambria Math" panose="02040503050406030204" pitchFamily="18" charset="0"/>
                                  </a:rPr>
                                  <m:t>𝑗</m:t>
                                </m:r>
                              </m:sub>
                            </m:sSub>
                          </m:den>
                        </m:f>
                      </m:e>
                    </m:func>
                  </m:oMath>
                </a14:m>
                <a:endParaRPr lang="zh-TW" altLang="en-US" dirty="0">
                  <a:latin typeface="微軟正黑體" panose="020B0604030504040204" pitchFamily="34" charset="-120"/>
                  <a:ea typeface="微軟正黑體" panose="020B0604030504040204" pitchFamily="34" charset="-120"/>
                </a:endParaRPr>
              </a:p>
            </p:txBody>
          </p:sp>
        </mc:Choice>
        <mc:Fallback xmlns="">
          <p:sp>
            <p:nvSpPr>
              <p:cNvPr id="9" name="內容版面配置區 2">
                <a:extLst>
                  <a:ext uri="{FF2B5EF4-FFF2-40B4-BE49-F238E27FC236}">
                    <a16:creationId xmlns:a16="http://schemas.microsoft.com/office/drawing/2014/main" id="{43556B19-B84D-4E51-9610-92258BC2311D}"/>
                  </a:ext>
                </a:extLst>
              </p:cNvPr>
              <p:cNvSpPr txBox="1">
                <a:spLocks noRot="1" noChangeAspect="1" noMove="1" noResize="1" noEditPoints="1" noAdjustHandles="1" noChangeArrowheads="1" noChangeShapeType="1" noTextEdit="1"/>
              </p:cNvSpPr>
              <p:nvPr/>
            </p:nvSpPr>
            <p:spPr>
              <a:xfrm>
                <a:off x="2161578" y="1765624"/>
                <a:ext cx="9101088" cy="2641761"/>
              </a:xfrm>
              <a:prstGeom prst="rect">
                <a:avLst/>
              </a:prstGeom>
              <a:blipFill>
                <a:blip r:embed="rId5"/>
                <a:stretch>
                  <a:fillRect l="-603"/>
                </a:stretch>
              </a:blipFill>
            </p:spPr>
            <p:txBody>
              <a:bodyPr/>
              <a:lstStyle/>
              <a:p>
                <a:r>
                  <a:rPr lang="zh-TW" altLang="en-US">
                    <a:noFill/>
                  </a:rPr>
                  <a:t> </a:t>
                </a:r>
              </a:p>
            </p:txBody>
          </p:sp>
        </mc:Fallback>
      </mc:AlternateContent>
      <p:pic>
        <p:nvPicPr>
          <p:cNvPr id="10" name="圖片 9">
            <a:extLst>
              <a:ext uri="{FF2B5EF4-FFF2-40B4-BE49-F238E27FC236}">
                <a16:creationId xmlns:a16="http://schemas.microsoft.com/office/drawing/2014/main" id="{C4408F2D-B266-4653-89EC-396B986CCCBE}"/>
              </a:ext>
            </a:extLst>
          </p:cNvPr>
          <p:cNvPicPr>
            <a:picLocks noChangeAspect="1"/>
          </p:cNvPicPr>
          <p:nvPr/>
        </p:nvPicPr>
        <p:blipFill rotWithShape="1">
          <a:blip r:embed="rId6"/>
          <a:srcRect r="505"/>
          <a:stretch/>
        </p:blipFill>
        <p:spPr>
          <a:xfrm>
            <a:off x="2200880" y="3874973"/>
            <a:ext cx="7829542" cy="22530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橢圓 1">
            <a:extLst>
              <a:ext uri="{FF2B5EF4-FFF2-40B4-BE49-F238E27FC236}">
                <a16:creationId xmlns:a16="http://schemas.microsoft.com/office/drawing/2014/main" id="{3BF95041-F977-44E0-AAE4-985E89EF0207}"/>
              </a:ext>
            </a:extLst>
          </p:cNvPr>
          <p:cNvSpPr/>
          <p:nvPr/>
        </p:nvSpPr>
        <p:spPr>
          <a:xfrm>
            <a:off x="5384800" y="5499100"/>
            <a:ext cx="469900" cy="52068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D5764791-F642-4B77-B456-B805A7D6FD63}"/>
                  </a:ext>
                </a:extLst>
              </p:cNvPr>
              <p:cNvSpPr txBox="1"/>
              <p:nvPr/>
            </p:nvSpPr>
            <p:spPr>
              <a:xfrm>
                <a:off x="6115651" y="4940626"/>
                <a:ext cx="2364686" cy="395621"/>
              </a:xfrm>
              <a:prstGeom prst="rect">
                <a:avLst/>
              </a:prstGeom>
              <a:noFill/>
            </p:spPr>
            <p:txBody>
              <a:bodyPr wrap="none" rtlCol="0">
                <a:spAutoFit/>
              </a:bodyPr>
              <a:lstStyle/>
              <a:p>
                <a:r>
                  <a:rPr lang="zh-TW" altLang="en-US" b="1" dirty="0">
                    <a:solidFill>
                      <a:srgbClr val="FF0000"/>
                    </a:solidFill>
                    <a:latin typeface="微軟正黑體" panose="020B0604030504040204" pitchFamily="34" charset="-120"/>
                    <a:ea typeface="微軟正黑體" panose="020B0604030504040204" pitchFamily="34" charset="-120"/>
                  </a:rPr>
                  <a:t>最大離散頻率位置 </a:t>
                </a:r>
                <a14:m>
                  <m:oMath xmlns:m="http://schemas.openxmlformats.org/officeDocument/2006/math">
                    <m:sSub>
                      <m:sSubPr>
                        <m:ctrlPr>
                          <a:rPr lang="zh-TW" altLang="zh-TW" b="1" i="1" smtClean="0">
                            <a:solidFill>
                              <a:srgbClr val="FF0000"/>
                            </a:solidFill>
                            <a:latin typeface="Cambria Math" panose="02040503050406030204" pitchFamily="18" charset="0"/>
                          </a:rPr>
                        </m:ctrlPr>
                      </m:sSubPr>
                      <m:e>
                        <m:r>
                          <a:rPr lang="en-US" altLang="zh-TW" b="1" i="1">
                            <a:solidFill>
                              <a:srgbClr val="FF0000"/>
                            </a:solidFill>
                            <a:latin typeface="Cambria Math" panose="02040503050406030204" pitchFamily="18" charset="0"/>
                          </a:rPr>
                          <m:t>𝑭</m:t>
                        </m:r>
                      </m:e>
                      <m:sub>
                        <m:acc>
                          <m:accPr>
                            <m:chr m:val="̂"/>
                            <m:ctrlPr>
                              <a:rPr lang="zh-TW" altLang="zh-TW" b="1" i="1">
                                <a:solidFill>
                                  <a:srgbClr val="FF0000"/>
                                </a:solidFill>
                                <a:latin typeface="Cambria Math" panose="02040503050406030204" pitchFamily="18" charset="0"/>
                              </a:rPr>
                            </m:ctrlPr>
                          </m:accPr>
                          <m:e>
                            <m:r>
                              <a:rPr lang="en-US" altLang="zh-TW" b="1" i="1">
                                <a:solidFill>
                                  <a:srgbClr val="FF0000"/>
                                </a:solidFill>
                                <a:latin typeface="Cambria Math" panose="02040503050406030204" pitchFamily="18" charset="0"/>
                              </a:rPr>
                              <m:t>𝒋</m:t>
                            </m:r>
                          </m:e>
                        </m:acc>
                      </m:sub>
                    </m:sSub>
                  </m:oMath>
                </a14:m>
                <a:r>
                  <a:rPr lang="zh-TW" altLang="en-US" b="1" dirty="0">
                    <a:solidFill>
                      <a:srgbClr val="FF0000"/>
                    </a:solidFill>
                  </a:rPr>
                  <a:t> </a:t>
                </a:r>
                <a:endParaRPr lang="zh-TW" altLang="en-US" b="1" dirty="0"/>
              </a:p>
            </p:txBody>
          </p:sp>
        </mc:Choice>
        <mc:Fallback xmlns="">
          <p:sp>
            <p:nvSpPr>
              <p:cNvPr id="3" name="文字方塊 2">
                <a:extLst>
                  <a:ext uri="{FF2B5EF4-FFF2-40B4-BE49-F238E27FC236}">
                    <a16:creationId xmlns:a16="http://schemas.microsoft.com/office/drawing/2014/main" id="{D5764791-F642-4B77-B456-B805A7D6FD63}"/>
                  </a:ext>
                </a:extLst>
              </p:cNvPr>
              <p:cNvSpPr txBox="1">
                <a:spLocks noRot="1" noChangeAspect="1" noMove="1" noResize="1" noEditPoints="1" noAdjustHandles="1" noChangeArrowheads="1" noChangeShapeType="1" noTextEdit="1"/>
              </p:cNvSpPr>
              <p:nvPr/>
            </p:nvSpPr>
            <p:spPr>
              <a:xfrm>
                <a:off x="6115651" y="4940626"/>
                <a:ext cx="2364686" cy="395621"/>
              </a:xfrm>
              <a:prstGeom prst="rect">
                <a:avLst/>
              </a:prstGeom>
              <a:blipFill>
                <a:blip r:embed="rId7"/>
                <a:stretch>
                  <a:fillRect l="-2062" t="-7692" r="-3608" b="-1692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2020A43-D874-4C4F-A397-190396F3B14F}"/>
                  </a:ext>
                </a:extLst>
              </p:cNvPr>
              <p:cNvSpPr/>
              <p:nvPr/>
            </p:nvSpPr>
            <p:spPr>
              <a:xfrm>
                <a:off x="8824009" y="3084920"/>
                <a:ext cx="2260427" cy="547266"/>
              </a:xfrm>
              <a:prstGeom prst="rect">
                <a:avLst/>
              </a:prstGeom>
            </p:spPr>
            <p:txBody>
              <a:bodyPr wrap="none">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zh-TW" altLang="zh-TW" b="1" i="1" smtClean="0">
                              <a:solidFill>
                                <a:srgbClr val="FFABAB"/>
                              </a:solidFill>
                              <a:latin typeface="Cambria Math" panose="02040503050406030204" pitchFamily="18" charset="0"/>
                            </a:rPr>
                          </m:ctrlPr>
                        </m:sSubPr>
                        <m:e>
                          <m:r>
                            <a:rPr lang="en-US" altLang="zh-TW" b="1" i="1">
                              <a:solidFill>
                                <a:srgbClr val="FFABAB"/>
                              </a:solidFill>
                              <a:latin typeface="Cambria Math" panose="02040503050406030204" pitchFamily="18" charset="0"/>
                            </a:rPr>
                            <m:t>𝑭</m:t>
                          </m:r>
                        </m:e>
                        <m:sub>
                          <m:acc>
                            <m:accPr>
                              <m:chr m:val="̂"/>
                              <m:ctrlPr>
                                <a:rPr lang="en-US" altLang="zh-TW" b="1" i="1" smtClean="0">
                                  <a:solidFill>
                                    <a:srgbClr val="FFABAB"/>
                                  </a:solidFill>
                                  <a:latin typeface="Cambria Math" panose="02040503050406030204" pitchFamily="18" charset="0"/>
                                </a:rPr>
                              </m:ctrlPr>
                            </m:accPr>
                            <m:e>
                              <m:r>
                                <a:rPr lang="en-US" altLang="zh-TW" b="1" i="1" smtClean="0">
                                  <a:solidFill>
                                    <a:srgbClr val="FFABAB"/>
                                  </a:solidFill>
                                  <a:latin typeface="Cambria Math" panose="02040503050406030204" pitchFamily="18" charset="0"/>
                                </a:rPr>
                                <m:t>𝒋</m:t>
                              </m:r>
                            </m:e>
                          </m:acc>
                        </m:sub>
                      </m:sSub>
                      <m:r>
                        <a:rPr lang="en-US" altLang="zh-TW" b="1" i="1">
                          <a:solidFill>
                            <a:srgbClr val="FFABAB"/>
                          </a:solidFill>
                          <a:latin typeface="Cambria Math" panose="02040503050406030204" pitchFamily="18" charset="0"/>
                        </a:rPr>
                        <m:t>=(</m:t>
                      </m:r>
                      <m:acc>
                        <m:accPr>
                          <m:chr m:val="̂"/>
                          <m:ctrlPr>
                            <a:rPr lang="en-US" altLang="zh-TW" b="1" i="1" smtClean="0">
                              <a:solidFill>
                                <a:srgbClr val="FFABAB"/>
                              </a:solidFill>
                              <a:latin typeface="Cambria Math" panose="02040503050406030204" pitchFamily="18" charset="0"/>
                            </a:rPr>
                          </m:ctrlPr>
                        </m:accPr>
                        <m:e>
                          <m:r>
                            <a:rPr lang="en-US" altLang="zh-TW" b="1" i="1" smtClean="0">
                              <a:solidFill>
                                <a:srgbClr val="FFABAB"/>
                              </a:solidFill>
                              <a:latin typeface="Cambria Math" panose="02040503050406030204" pitchFamily="18" charset="0"/>
                            </a:rPr>
                            <m:t>𝒋</m:t>
                          </m:r>
                        </m:e>
                      </m:acc>
                      <m:r>
                        <a:rPr lang="en-US" altLang="zh-TW" b="1" i="1">
                          <a:solidFill>
                            <a:srgbClr val="FFABAB"/>
                          </a:solidFill>
                          <a:latin typeface="Cambria Math" panose="02040503050406030204" pitchFamily="18" charset="0"/>
                        </a:rPr>
                        <m:t>−</m:t>
                      </m:r>
                      <m:r>
                        <a:rPr lang="en-US" altLang="zh-TW" b="1" i="1">
                          <a:solidFill>
                            <a:srgbClr val="FFABAB"/>
                          </a:solidFill>
                          <a:latin typeface="Cambria Math" panose="02040503050406030204" pitchFamily="18" charset="0"/>
                        </a:rPr>
                        <m:t>𝟏</m:t>
                      </m:r>
                      <m:r>
                        <a:rPr lang="en-US" altLang="zh-TW" b="1" i="1">
                          <a:solidFill>
                            <a:srgbClr val="FFABAB"/>
                          </a:solidFill>
                          <a:latin typeface="Cambria Math" panose="02040503050406030204" pitchFamily="18" charset="0"/>
                        </a:rPr>
                        <m:t>)×</m:t>
                      </m:r>
                      <m:sSub>
                        <m:sSubPr>
                          <m:ctrlPr>
                            <a:rPr lang="zh-TW" altLang="zh-TW" b="1" i="1">
                              <a:solidFill>
                                <a:srgbClr val="FFABAB"/>
                              </a:solidFill>
                              <a:latin typeface="Cambria Math" panose="02040503050406030204" pitchFamily="18" charset="0"/>
                            </a:rPr>
                          </m:ctrlPr>
                        </m:sSubPr>
                        <m:e>
                          <m:r>
                            <a:rPr lang="en-US" altLang="zh-TW" b="1" i="1">
                              <a:solidFill>
                                <a:srgbClr val="FFABAB"/>
                              </a:solidFill>
                              <a:latin typeface="Cambria Math" panose="02040503050406030204" pitchFamily="18" charset="0"/>
                            </a:rPr>
                            <m:t>𝑭</m:t>
                          </m:r>
                        </m:e>
                        <m:sub>
                          <m:r>
                            <a:rPr lang="en-US" altLang="zh-TW" b="1" i="1">
                              <a:solidFill>
                                <a:srgbClr val="FFABAB"/>
                              </a:solidFill>
                              <a:latin typeface="Cambria Math" panose="02040503050406030204" pitchFamily="18" charset="0"/>
                            </a:rPr>
                            <m:t>𝒔</m:t>
                          </m:r>
                        </m:sub>
                      </m:sSub>
                      <m:r>
                        <a:rPr lang="en-US" altLang="zh-TW" b="1" i="1">
                          <a:solidFill>
                            <a:srgbClr val="FFABAB"/>
                          </a:solidFill>
                          <a:latin typeface="Cambria Math" panose="02040503050406030204" pitchFamily="18" charset="0"/>
                        </a:rPr>
                        <m:t>/</m:t>
                      </m:r>
                      <m:r>
                        <a:rPr lang="en-US" altLang="zh-TW" b="1" i="1">
                          <a:solidFill>
                            <a:srgbClr val="FFABAB"/>
                          </a:solidFill>
                          <a:latin typeface="Cambria Math" panose="02040503050406030204" pitchFamily="18" charset="0"/>
                        </a:rPr>
                        <m:t>𝑵</m:t>
                      </m:r>
                    </m:oMath>
                  </m:oMathPara>
                </a14:m>
                <a:endParaRPr lang="en-US" altLang="zh-TW" b="1" dirty="0">
                  <a:solidFill>
                    <a:srgbClr val="FFFF99"/>
                  </a:solidFill>
                  <a:latin typeface="微軟正黑體" panose="020B0604030504040204" pitchFamily="34" charset="-120"/>
                  <a:ea typeface="微軟正黑體" panose="020B0604030504040204" pitchFamily="34" charset="-120"/>
                </a:endParaRPr>
              </a:p>
            </p:txBody>
          </p:sp>
        </mc:Choice>
        <mc:Fallback xmlns="">
          <p:sp>
            <p:nvSpPr>
              <p:cNvPr id="4" name="矩形 3">
                <a:extLst>
                  <a:ext uri="{FF2B5EF4-FFF2-40B4-BE49-F238E27FC236}">
                    <a16:creationId xmlns:a16="http://schemas.microsoft.com/office/drawing/2014/main" id="{C2020A43-D874-4C4F-A397-190396F3B14F}"/>
                  </a:ext>
                </a:extLst>
              </p:cNvPr>
              <p:cNvSpPr>
                <a:spLocks noRot="1" noChangeAspect="1" noMove="1" noResize="1" noEditPoints="1" noAdjustHandles="1" noChangeArrowheads="1" noChangeShapeType="1" noTextEdit="1"/>
              </p:cNvSpPr>
              <p:nvPr/>
            </p:nvSpPr>
            <p:spPr>
              <a:xfrm>
                <a:off x="8824009" y="3084920"/>
                <a:ext cx="2260427" cy="547266"/>
              </a:xfrm>
              <a:prstGeom prst="rect">
                <a:avLst/>
              </a:prstGeom>
              <a:blipFill>
                <a:blip r:embed="rId8"/>
                <a:stretch>
                  <a:fillRect/>
                </a:stretch>
              </a:blipFill>
            </p:spPr>
            <p:txBody>
              <a:bodyPr/>
              <a:lstStyle/>
              <a:p>
                <a:r>
                  <a:rPr lang="zh-TW" altLang="en-US">
                    <a:noFill/>
                  </a:rPr>
                  <a:t> </a:t>
                </a:r>
              </a:p>
            </p:txBody>
          </p:sp>
        </mc:Fallback>
      </mc:AlternateContent>
      <p:sp>
        <p:nvSpPr>
          <p:cNvPr id="23" name="語音泡泡: 橢圓形 22">
            <a:extLst>
              <a:ext uri="{FF2B5EF4-FFF2-40B4-BE49-F238E27FC236}">
                <a16:creationId xmlns:a16="http://schemas.microsoft.com/office/drawing/2014/main" id="{D4819C4F-5BF4-4745-AC6F-915EC289FD38}"/>
              </a:ext>
            </a:extLst>
          </p:cNvPr>
          <p:cNvSpPr/>
          <p:nvPr/>
        </p:nvSpPr>
        <p:spPr>
          <a:xfrm rot="21379753">
            <a:off x="8064599" y="2944279"/>
            <a:ext cx="831476" cy="389465"/>
          </a:xfrm>
          <a:prstGeom prst="wedgeEllipseCallout">
            <a:avLst>
              <a:gd name="adj1" fmla="val 43022"/>
              <a:gd name="adj2" fmla="val 55811"/>
            </a:avLst>
          </a:prstGeom>
          <a:solidFill>
            <a:srgbClr val="F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b="1" dirty="0">
                <a:solidFill>
                  <a:schemeClr val="bg1"/>
                </a:solidFill>
                <a:latin typeface="Segoe Print" panose="02000600000000000000" pitchFamily="2" charset="0"/>
                <a:ea typeface="SentyTEA 新蒂下午茶体" panose="03000600000000000000" pitchFamily="66" charset="-120"/>
              </a:rPr>
              <a:t>FFT</a:t>
            </a:r>
            <a:endParaRPr lang="zh-TW" altLang="en-US" sz="1600" b="1" dirty="0">
              <a:solidFill>
                <a:schemeClr val="bg1"/>
              </a:solidFill>
              <a:latin typeface="Segoe Print" panose="02000600000000000000" pitchFamily="2" charset="0"/>
              <a:ea typeface="SentyTEA 新蒂下午茶体" panose="03000600000000000000" pitchFamily="66" charset="-120"/>
            </a:endParaRPr>
          </a:p>
        </p:txBody>
      </p:sp>
      <p:sp>
        <p:nvSpPr>
          <p:cNvPr id="11" name="文本框 3">
            <a:extLst>
              <a:ext uri="{FF2B5EF4-FFF2-40B4-BE49-F238E27FC236}">
                <a16:creationId xmlns:a16="http://schemas.microsoft.com/office/drawing/2014/main" id="{BFFB170F-C550-4D36-97D1-A093868DA536}"/>
              </a:ext>
            </a:extLst>
          </p:cNvPr>
          <p:cNvSpPr txBox="1"/>
          <p:nvPr/>
        </p:nvSpPr>
        <p:spPr>
          <a:xfrm rot="158974">
            <a:off x="2813170" y="958740"/>
            <a:ext cx="3594866" cy="553998"/>
          </a:xfrm>
          <a:prstGeom prst="rect">
            <a:avLst/>
          </a:prstGeom>
          <a:noFill/>
        </p:spPr>
        <p:txBody>
          <a:bodyPr wrap="square" rtlCol="0">
            <a:spAutoFit/>
          </a:bodyPr>
          <a:lstStyle/>
          <a:p>
            <a:r>
              <a:rPr lang="en-US" altLang="zh-TW" sz="3000" b="1" dirty="0">
                <a:solidFill>
                  <a:srgbClr val="FFFF99"/>
                </a:solidFill>
                <a:latin typeface="Segoe Print" panose="02000600000000000000" pitchFamily="2" charset="0"/>
                <a:ea typeface="SentyTEA 新蒂下午茶体" panose="03000600000000000000" pitchFamily="66" charset="-120"/>
              </a:rPr>
              <a:t>MUSIC Algorithm</a:t>
            </a:r>
            <a:endParaRPr lang="zh-TW" altLang="en-US" sz="3000" b="1" dirty="0">
              <a:solidFill>
                <a:srgbClr val="FFFF99"/>
              </a:solidFill>
              <a:latin typeface="Segoe Print" panose="02000600000000000000" pitchFamily="2" charset="0"/>
              <a:ea typeface="SentyTEA 新蒂下午茶体" panose="03000600000000000000" pitchFamily="66" charset="-120"/>
            </a:endParaRPr>
          </a:p>
        </p:txBody>
      </p:sp>
    </p:spTree>
    <p:extLst>
      <p:ext uri="{BB962C8B-B14F-4D97-AF65-F5344CB8AC3E}">
        <p14:creationId xmlns:p14="http://schemas.microsoft.com/office/powerpoint/2010/main" val="25564856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3">
            <a:extLst>
              <a:ext uri="{FF2B5EF4-FFF2-40B4-BE49-F238E27FC236}">
                <a16:creationId xmlns:a16="http://schemas.microsoft.com/office/drawing/2014/main" id="{E945A1D4-CA7B-4CF7-910B-70086A13A817}"/>
              </a:ext>
            </a:extLst>
          </p:cNvPr>
          <p:cNvPicPr>
            <a:picLocks noChangeAspect="1"/>
          </p:cNvPicPr>
          <p:nvPr/>
        </p:nvPicPr>
        <p:blipFill>
          <a:blip r:embed="rId3">
            <a:clrChange>
              <a:clrFrom>
                <a:srgbClr val="254326"/>
              </a:clrFrom>
              <a:clrTo>
                <a:srgbClr val="254326">
                  <a:alpha val="0"/>
                </a:srgbClr>
              </a:clrTo>
            </a:clrChange>
            <a:duotone>
              <a:prstClr val="black"/>
              <a:schemeClr val="accent3">
                <a:tint val="45000"/>
                <a:satMod val="400000"/>
              </a:schemeClr>
            </a:duotone>
            <a:lum bright="-20000" contrast="-40000"/>
          </a:blip>
          <a:stretch>
            <a:fillRect/>
          </a:stretch>
        </p:blipFill>
        <p:spPr>
          <a:xfrm>
            <a:off x="1245570" y="459100"/>
            <a:ext cx="9615465" cy="3838846"/>
          </a:xfrm>
          <a:prstGeom prst="rect">
            <a:avLst/>
          </a:prstGeom>
        </p:spPr>
      </p:pic>
      <p:sp>
        <p:nvSpPr>
          <p:cNvPr id="23" name="文本框 6">
            <a:extLst>
              <a:ext uri="{FF2B5EF4-FFF2-40B4-BE49-F238E27FC236}">
                <a16:creationId xmlns:a16="http://schemas.microsoft.com/office/drawing/2014/main" id="{24972874-893F-478F-8EF7-90ACC0CE8C1B}"/>
              </a:ext>
            </a:extLst>
          </p:cNvPr>
          <p:cNvSpPr txBox="1"/>
          <p:nvPr/>
        </p:nvSpPr>
        <p:spPr>
          <a:xfrm>
            <a:off x="1504950" y="1181100"/>
            <a:ext cx="2952750" cy="4708981"/>
          </a:xfrm>
          <a:prstGeom prst="rect">
            <a:avLst/>
          </a:prstGeom>
          <a:noFill/>
        </p:spPr>
        <p:txBody>
          <a:bodyPr wrap="square" rtlCol="0">
            <a:spAutoFit/>
          </a:bodyPr>
          <a:lstStyle/>
          <a:p>
            <a:r>
              <a:rPr lang="en-US" altLang="zh-CN" sz="30000" dirty="0">
                <a:solidFill>
                  <a:schemeClr val="bg1"/>
                </a:solidFill>
                <a:latin typeface="Segoe Script" panose="020B0504020000000003" pitchFamily="34" charset="0"/>
              </a:rPr>
              <a:t>4</a:t>
            </a:r>
            <a:endParaRPr lang="zh-CN" altLang="en-US" sz="30000" dirty="0">
              <a:solidFill>
                <a:schemeClr val="bg1"/>
              </a:solidFill>
              <a:latin typeface="Segoe Script" panose="020B0504020000000003" pitchFamily="34" charset="0"/>
            </a:endParaRPr>
          </a:p>
        </p:txBody>
      </p:sp>
      <p:sp>
        <p:nvSpPr>
          <p:cNvPr id="24" name="文本框 7">
            <a:extLst>
              <a:ext uri="{FF2B5EF4-FFF2-40B4-BE49-F238E27FC236}">
                <a16:creationId xmlns:a16="http://schemas.microsoft.com/office/drawing/2014/main" id="{BF046A1A-F694-434D-A6C3-324D7C646F1D}"/>
              </a:ext>
            </a:extLst>
          </p:cNvPr>
          <p:cNvSpPr txBox="1"/>
          <p:nvPr/>
        </p:nvSpPr>
        <p:spPr>
          <a:xfrm>
            <a:off x="4292600" y="2643038"/>
            <a:ext cx="7135586" cy="1785104"/>
          </a:xfrm>
          <a:prstGeom prst="rect">
            <a:avLst/>
          </a:prstGeom>
          <a:noFill/>
        </p:spPr>
        <p:txBody>
          <a:bodyPr wrap="square" rtlCol="0">
            <a:spAutoFit/>
          </a:bodyPr>
          <a:lstStyle/>
          <a:p>
            <a:r>
              <a:rPr lang="zh-TW" altLang="en-US" sz="6600" b="1" dirty="0">
                <a:solidFill>
                  <a:schemeClr val="bg1"/>
                </a:solidFill>
                <a:latin typeface="SentyTEA 新蒂下午茶体" panose="03000600000000000000" pitchFamily="66" charset="-120"/>
                <a:ea typeface="SentyTEA 新蒂下午茶体" panose="03000600000000000000" pitchFamily="66" charset="-120"/>
              </a:rPr>
              <a:t>實驗討論</a:t>
            </a:r>
            <a:endParaRPr lang="en-US" altLang="zh-TW" sz="4400" b="1" dirty="0">
              <a:solidFill>
                <a:schemeClr val="bg1"/>
              </a:solidFill>
              <a:latin typeface="Segoe Script" panose="020B0504020000000003" pitchFamily="34" charset="0"/>
              <a:ea typeface="SentyTEA 新蒂下午茶体" panose="03000600000000000000" pitchFamily="66" charset="-120"/>
            </a:endParaRPr>
          </a:p>
          <a:p>
            <a:r>
              <a:rPr lang="en-US" altLang="zh-TW" sz="4400" b="1" dirty="0">
                <a:solidFill>
                  <a:schemeClr val="bg1"/>
                </a:solidFill>
                <a:latin typeface="Segoe Script" panose="020B0504020000000003" pitchFamily="34" charset="0"/>
              </a:rPr>
              <a:t>Experiment Discussion</a:t>
            </a:r>
            <a:endParaRPr lang="zh-CN" altLang="en-US" sz="4400" b="1" dirty="0">
              <a:solidFill>
                <a:schemeClr val="bg1"/>
              </a:solidFill>
              <a:latin typeface="Segoe Script" panose="020B0504020000000003" pitchFamily="34" charset="0"/>
            </a:endParaRPr>
          </a:p>
        </p:txBody>
      </p:sp>
    </p:spTree>
    <p:extLst>
      <p:ext uri="{BB962C8B-B14F-4D97-AF65-F5344CB8AC3E}">
        <p14:creationId xmlns:p14="http://schemas.microsoft.com/office/powerpoint/2010/main" val="2266419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3">
            <a:extLst>
              <a:ext uri="{FF2B5EF4-FFF2-40B4-BE49-F238E27FC236}">
                <a16:creationId xmlns:a16="http://schemas.microsoft.com/office/drawing/2014/main" id="{E945A1D4-CA7B-4CF7-910B-70086A13A817}"/>
              </a:ext>
            </a:extLst>
          </p:cNvPr>
          <p:cNvPicPr>
            <a:picLocks noChangeAspect="1"/>
          </p:cNvPicPr>
          <p:nvPr/>
        </p:nvPicPr>
        <p:blipFill>
          <a:blip r:embed="rId3">
            <a:clrChange>
              <a:clrFrom>
                <a:srgbClr val="254326"/>
              </a:clrFrom>
              <a:clrTo>
                <a:srgbClr val="254326">
                  <a:alpha val="0"/>
                </a:srgbClr>
              </a:clrTo>
            </a:clrChange>
            <a:duotone>
              <a:prstClr val="black"/>
              <a:schemeClr val="accent3">
                <a:tint val="45000"/>
                <a:satMod val="400000"/>
              </a:schemeClr>
            </a:duotone>
            <a:lum bright="-20000" contrast="-40000"/>
          </a:blip>
          <a:stretch>
            <a:fillRect/>
          </a:stretch>
        </p:blipFill>
        <p:spPr>
          <a:xfrm>
            <a:off x="1245570" y="459100"/>
            <a:ext cx="9615465" cy="3838846"/>
          </a:xfrm>
          <a:prstGeom prst="rect">
            <a:avLst/>
          </a:prstGeom>
        </p:spPr>
      </p:pic>
      <p:sp>
        <p:nvSpPr>
          <p:cNvPr id="23" name="文本框 6">
            <a:extLst>
              <a:ext uri="{FF2B5EF4-FFF2-40B4-BE49-F238E27FC236}">
                <a16:creationId xmlns:a16="http://schemas.microsoft.com/office/drawing/2014/main" id="{24972874-893F-478F-8EF7-90ACC0CE8C1B}"/>
              </a:ext>
            </a:extLst>
          </p:cNvPr>
          <p:cNvSpPr txBox="1"/>
          <p:nvPr/>
        </p:nvSpPr>
        <p:spPr>
          <a:xfrm>
            <a:off x="1955642" y="936010"/>
            <a:ext cx="8905393" cy="4985980"/>
          </a:xfrm>
          <a:prstGeom prst="rect">
            <a:avLst/>
          </a:prstGeom>
          <a:noFill/>
        </p:spPr>
        <p:txBody>
          <a:bodyPr wrap="square" rtlCol="0">
            <a:spAutoFit/>
          </a:bodyPr>
          <a:lstStyle/>
          <a:p>
            <a:r>
              <a:rPr lang="en-US" altLang="zh-TW" sz="4400" b="1" dirty="0">
                <a:ln w="12700">
                  <a:solidFill>
                    <a:schemeClr val="bg1">
                      <a:lumMod val="50000"/>
                    </a:schemeClr>
                  </a:solidFill>
                </a:ln>
                <a:solidFill>
                  <a:schemeClr val="bg1"/>
                </a:solidFill>
                <a:latin typeface="SentyTEA 新蒂下午茶体" panose="03000600000000000000" pitchFamily="66" charset="-120"/>
                <a:ea typeface="SentyTEA 新蒂下午茶体" panose="03000600000000000000" pitchFamily="66" charset="-120"/>
              </a:rPr>
              <a:t>                   </a:t>
            </a:r>
            <a:r>
              <a:rPr lang="zh-TW" altLang="en-US" sz="4400" b="1" dirty="0">
                <a:ln w="12700">
                  <a:solidFill>
                    <a:schemeClr val="bg1">
                      <a:lumMod val="50000"/>
                    </a:schemeClr>
                  </a:solidFill>
                </a:ln>
                <a:solidFill>
                  <a:schemeClr val="bg1"/>
                </a:solidFill>
                <a:latin typeface="SentyTEA 新蒂下午茶体" panose="03000600000000000000" pitchFamily="66" charset="-120"/>
                <a:ea typeface="SentyTEA 新蒂下午茶体" panose="03000600000000000000" pitchFamily="66" charset="-120"/>
              </a:rPr>
              <a:t>   </a:t>
            </a:r>
            <a:r>
              <a:rPr lang="zh-TW" altLang="en-US" sz="5400" b="1" dirty="0">
                <a:ln w="12700">
                  <a:solidFill>
                    <a:schemeClr val="bg1">
                      <a:lumMod val="50000"/>
                    </a:schemeClr>
                  </a:solidFill>
                </a:ln>
                <a:solidFill>
                  <a:schemeClr val="bg1"/>
                </a:solidFill>
                <a:latin typeface="SentyTEA 新蒂下午茶体" panose="03000600000000000000" pitchFamily="66" charset="-120"/>
                <a:ea typeface="SentyTEA 新蒂下午茶体" panose="03000600000000000000" pitchFamily="66" charset="-120"/>
              </a:rPr>
              <a:t>目錄</a:t>
            </a:r>
            <a:endParaRPr lang="en-US" altLang="zh-TW" sz="5400" b="1" dirty="0">
              <a:ln w="12700">
                <a:solidFill>
                  <a:schemeClr val="bg1">
                    <a:lumMod val="50000"/>
                  </a:schemeClr>
                </a:solidFill>
              </a:ln>
              <a:solidFill>
                <a:schemeClr val="bg1"/>
              </a:solidFill>
              <a:latin typeface="SentyTEA 新蒂下午茶体" panose="03000600000000000000" pitchFamily="66" charset="-120"/>
              <a:ea typeface="SentyTEA 新蒂下午茶体" panose="03000600000000000000" pitchFamily="66" charset="-120"/>
            </a:endParaRPr>
          </a:p>
          <a:p>
            <a:pPr marL="742950" indent="-742950">
              <a:buFont typeface="+mj-lt"/>
              <a:buAutoNum type="arabicPeriod"/>
            </a:pPr>
            <a:r>
              <a:rPr lang="zh-TW" altLang="en-US" sz="4400" b="1" dirty="0">
                <a:ln w="12700">
                  <a:solidFill>
                    <a:schemeClr val="bg1">
                      <a:lumMod val="50000"/>
                    </a:schemeClr>
                  </a:solidFill>
                </a:ln>
                <a:solidFill>
                  <a:schemeClr val="bg1"/>
                </a:solidFill>
                <a:latin typeface="SentyTEA 新蒂下午茶体" panose="03000600000000000000" pitchFamily="66" charset="-120"/>
                <a:ea typeface="SentyTEA 新蒂下午茶体" panose="03000600000000000000" pitchFamily="66" charset="-120"/>
              </a:rPr>
              <a:t>簡介 </a:t>
            </a:r>
            <a:r>
              <a:rPr lang="en-US" altLang="zh-TW" sz="3600" b="1" dirty="0">
                <a:ln w="12700">
                  <a:solidFill>
                    <a:schemeClr val="bg1">
                      <a:lumMod val="50000"/>
                    </a:schemeClr>
                  </a:solidFill>
                </a:ln>
                <a:solidFill>
                  <a:schemeClr val="bg1"/>
                </a:solidFill>
                <a:latin typeface="Segoe Script" panose="020B0504020000000003" pitchFamily="34" charset="0"/>
                <a:ea typeface="新蒂小丸子小学版" panose="03000600000000000000" pitchFamily="66" charset="-122"/>
              </a:rPr>
              <a:t>Introduce</a:t>
            </a:r>
            <a:endParaRPr lang="en-US" altLang="zh-CN" sz="4400" dirty="0">
              <a:ln w="12700">
                <a:solidFill>
                  <a:schemeClr val="bg1">
                    <a:lumMod val="50000"/>
                  </a:schemeClr>
                </a:solidFill>
              </a:ln>
              <a:solidFill>
                <a:schemeClr val="bg1"/>
              </a:solidFill>
              <a:latin typeface="Segoe Script" panose="020B0504020000000003" pitchFamily="34" charset="0"/>
            </a:endParaRPr>
          </a:p>
          <a:p>
            <a:pPr marL="742950" indent="-742950">
              <a:buFont typeface="+mj-lt"/>
              <a:buAutoNum type="arabicPeriod"/>
            </a:pPr>
            <a:r>
              <a:rPr lang="zh-TW" altLang="en-US" sz="4400" b="1" dirty="0">
                <a:ln w="12700">
                  <a:solidFill>
                    <a:schemeClr val="bg1">
                      <a:lumMod val="50000"/>
                    </a:schemeClr>
                  </a:solidFill>
                </a:ln>
                <a:solidFill>
                  <a:schemeClr val="bg1"/>
                </a:solidFill>
                <a:latin typeface="SentyTEA 新蒂下午茶体" panose="03000600000000000000" pitchFamily="66" charset="-120"/>
                <a:ea typeface="SentyTEA 新蒂下午茶体" panose="03000600000000000000" pitchFamily="66" charset="-120"/>
              </a:rPr>
              <a:t>系統架構</a:t>
            </a:r>
            <a:r>
              <a:rPr lang="zh-TW" altLang="en-US" sz="4400" b="1" dirty="0">
                <a:ln w="12700">
                  <a:solidFill>
                    <a:schemeClr val="bg1">
                      <a:lumMod val="50000"/>
                    </a:schemeClr>
                  </a:solidFill>
                </a:ln>
                <a:solidFill>
                  <a:schemeClr val="bg1"/>
                </a:solidFill>
                <a:latin typeface="Segoe Script" panose="020B0504020000000003" pitchFamily="34" charset="0"/>
                <a:ea typeface="SentyTEA 新蒂下午茶体" panose="03000600000000000000" pitchFamily="66" charset="-120"/>
              </a:rPr>
              <a:t> </a:t>
            </a:r>
            <a:r>
              <a:rPr lang="en-US" altLang="zh-TW" sz="3600" b="1" dirty="0">
                <a:ln w="12700">
                  <a:solidFill>
                    <a:schemeClr val="bg1">
                      <a:lumMod val="50000"/>
                    </a:schemeClr>
                  </a:solidFill>
                </a:ln>
                <a:solidFill>
                  <a:schemeClr val="bg1"/>
                </a:solidFill>
                <a:latin typeface="Segoe Script" panose="020B0504020000000003" pitchFamily="34" charset="0"/>
                <a:ea typeface="SentyTEA 新蒂下午茶体" panose="03000600000000000000" pitchFamily="66" charset="-120"/>
              </a:rPr>
              <a:t>System Structure</a:t>
            </a:r>
            <a:endParaRPr lang="en-US" altLang="zh-CN" sz="4400" dirty="0">
              <a:ln w="12700">
                <a:solidFill>
                  <a:schemeClr val="bg1">
                    <a:lumMod val="50000"/>
                  </a:schemeClr>
                </a:solidFill>
              </a:ln>
              <a:solidFill>
                <a:schemeClr val="bg1"/>
              </a:solidFill>
              <a:latin typeface="Segoe Script" panose="020B0504020000000003" pitchFamily="34" charset="0"/>
            </a:endParaRPr>
          </a:p>
          <a:p>
            <a:pPr marL="742950" indent="-742950">
              <a:buFont typeface="+mj-lt"/>
              <a:buAutoNum type="arabicPeriod"/>
            </a:pPr>
            <a:r>
              <a:rPr lang="zh-TW" altLang="en-US" sz="4400" b="1" dirty="0">
                <a:ln w="12700">
                  <a:solidFill>
                    <a:schemeClr val="bg1">
                      <a:lumMod val="50000"/>
                    </a:schemeClr>
                  </a:solidFill>
                </a:ln>
                <a:solidFill>
                  <a:schemeClr val="bg1"/>
                </a:solidFill>
                <a:latin typeface="SentyTEA 新蒂下午茶体" panose="03000600000000000000" pitchFamily="66" charset="-120"/>
                <a:ea typeface="SentyTEA 新蒂下午茶体" panose="03000600000000000000" pitchFamily="66" charset="-120"/>
              </a:rPr>
              <a:t>研究方法</a:t>
            </a:r>
            <a:r>
              <a:rPr lang="zh-TW" altLang="en-US" sz="4400" b="1" dirty="0">
                <a:ln w="12700">
                  <a:solidFill>
                    <a:schemeClr val="bg1">
                      <a:lumMod val="50000"/>
                    </a:schemeClr>
                  </a:solidFill>
                </a:ln>
                <a:solidFill>
                  <a:schemeClr val="bg1"/>
                </a:solidFill>
                <a:latin typeface="Segoe Script" panose="020B0504020000000003" pitchFamily="34" charset="0"/>
                <a:ea typeface="SentyTEA 新蒂下午茶体" panose="03000600000000000000" pitchFamily="66" charset="-120"/>
              </a:rPr>
              <a:t> </a:t>
            </a:r>
            <a:r>
              <a:rPr lang="en-US" altLang="zh-CN" sz="3600" b="1" dirty="0">
                <a:ln w="12700">
                  <a:solidFill>
                    <a:schemeClr val="bg1">
                      <a:lumMod val="50000"/>
                    </a:schemeClr>
                  </a:solidFill>
                </a:ln>
                <a:solidFill>
                  <a:schemeClr val="bg1"/>
                </a:solidFill>
                <a:latin typeface="Segoe Script" panose="020B0504020000000003" pitchFamily="34" charset="0"/>
              </a:rPr>
              <a:t>Research Methodology</a:t>
            </a:r>
            <a:endParaRPr lang="en-US" altLang="zh-CN" sz="4400" dirty="0">
              <a:ln w="12700">
                <a:solidFill>
                  <a:schemeClr val="bg1">
                    <a:lumMod val="50000"/>
                  </a:schemeClr>
                </a:solidFill>
              </a:ln>
              <a:solidFill>
                <a:schemeClr val="bg1"/>
              </a:solidFill>
              <a:latin typeface="Segoe Script" panose="020B0504020000000003" pitchFamily="34" charset="0"/>
            </a:endParaRPr>
          </a:p>
          <a:p>
            <a:pPr marL="742950" indent="-742950">
              <a:buFont typeface="+mj-lt"/>
              <a:buAutoNum type="arabicPeriod"/>
            </a:pPr>
            <a:r>
              <a:rPr lang="zh-TW" altLang="en-US" sz="4400" b="1" dirty="0">
                <a:ln w="12700">
                  <a:solidFill>
                    <a:schemeClr val="bg1">
                      <a:lumMod val="50000"/>
                    </a:schemeClr>
                  </a:solidFill>
                </a:ln>
                <a:solidFill>
                  <a:schemeClr val="bg1"/>
                </a:solidFill>
                <a:latin typeface="SentyTEA 新蒂下午茶体" panose="03000600000000000000" pitchFamily="66" charset="-120"/>
                <a:ea typeface="SentyTEA 新蒂下午茶体" panose="03000600000000000000" pitchFamily="66" charset="-120"/>
              </a:rPr>
              <a:t>實驗討論 </a:t>
            </a:r>
            <a:r>
              <a:rPr lang="en-US" altLang="zh-TW" sz="3600" b="1" dirty="0">
                <a:ln w="12700">
                  <a:solidFill>
                    <a:schemeClr val="bg1">
                      <a:lumMod val="50000"/>
                    </a:schemeClr>
                  </a:solidFill>
                </a:ln>
                <a:solidFill>
                  <a:schemeClr val="bg1"/>
                </a:solidFill>
                <a:latin typeface="Segoe Script" panose="020B0504020000000003" pitchFamily="34" charset="0"/>
              </a:rPr>
              <a:t>Experiment Discussion</a:t>
            </a:r>
          </a:p>
          <a:p>
            <a:pPr marL="742950" indent="-742950">
              <a:buFont typeface="+mj-lt"/>
              <a:buAutoNum type="arabicPeriod"/>
            </a:pPr>
            <a:r>
              <a:rPr lang="zh-TW" altLang="en-US" sz="4400" b="1" dirty="0">
                <a:ln w="12700">
                  <a:solidFill>
                    <a:schemeClr val="bg1">
                      <a:lumMod val="50000"/>
                    </a:schemeClr>
                  </a:solidFill>
                </a:ln>
                <a:solidFill>
                  <a:schemeClr val="bg1"/>
                </a:solidFill>
                <a:latin typeface="SentyTEA 新蒂下午茶体" panose="03000600000000000000" pitchFamily="66" charset="-120"/>
                <a:ea typeface="SentyTEA 新蒂下午茶体" panose="03000600000000000000" pitchFamily="66" charset="-120"/>
              </a:rPr>
              <a:t>成果展現 </a:t>
            </a:r>
            <a:r>
              <a:rPr lang="en-US" altLang="zh-TW" sz="3600" b="1" dirty="0">
                <a:ln w="12700">
                  <a:solidFill>
                    <a:schemeClr val="bg1">
                      <a:lumMod val="50000"/>
                    </a:schemeClr>
                  </a:solidFill>
                </a:ln>
                <a:solidFill>
                  <a:schemeClr val="bg1"/>
                </a:solidFill>
                <a:latin typeface="Segoe Print" panose="02000600000000000000" pitchFamily="2" charset="0"/>
                <a:ea typeface="SentyTEA 新蒂下午茶体" panose="03000600000000000000" pitchFamily="66" charset="-120"/>
              </a:rPr>
              <a:t>Demo</a:t>
            </a:r>
            <a:r>
              <a:rPr lang="en-US" altLang="zh-TW" sz="4400" b="1" dirty="0">
                <a:ln w="12700">
                  <a:solidFill>
                    <a:schemeClr val="bg1">
                      <a:lumMod val="50000"/>
                    </a:schemeClr>
                  </a:solidFill>
                </a:ln>
                <a:solidFill>
                  <a:schemeClr val="bg1"/>
                </a:solidFill>
                <a:latin typeface="SentyTEA 新蒂下午茶体" panose="03000600000000000000" pitchFamily="66" charset="-120"/>
                <a:ea typeface="SentyTEA 新蒂下午茶体" panose="03000600000000000000" pitchFamily="66" charset="-120"/>
              </a:rPr>
              <a:t> </a:t>
            </a:r>
            <a:endParaRPr lang="en-US" altLang="zh-CN" sz="4400" b="1" dirty="0">
              <a:ln w="12700">
                <a:solidFill>
                  <a:schemeClr val="bg1">
                    <a:lumMod val="50000"/>
                  </a:schemeClr>
                </a:solidFill>
              </a:ln>
              <a:solidFill>
                <a:schemeClr val="bg1"/>
              </a:solidFill>
              <a:latin typeface="Segoe Script" panose="020B0504020000000003" pitchFamily="34" charset="0"/>
            </a:endParaRPr>
          </a:p>
          <a:p>
            <a:pPr marL="742950" indent="-742950">
              <a:buFont typeface="+mj-lt"/>
              <a:buAutoNum type="arabicPeriod"/>
            </a:pPr>
            <a:r>
              <a:rPr lang="zh-TW" altLang="en-US" sz="4400" b="1" dirty="0">
                <a:ln w="12700">
                  <a:solidFill>
                    <a:schemeClr val="bg1">
                      <a:lumMod val="50000"/>
                    </a:schemeClr>
                  </a:solidFill>
                </a:ln>
                <a:solidFill>
                  <a:schemeClr val="bg1"/>
                </a:solidFill>
                <a:latin typeface="SentyTEA 新蒂下午茶体" panose="03000600000000000000" pitchFamily="66" charset="-120"/>
                <a:ea typeface="SentyTEA 新蒂下午茶体" panose="03000600000000000000" pitchFamily="66" charset="-120"/>
              </a:rPr>
              <a:t>結論 </a:t>
            </a:r>
            <a:r>
              <a:rPr lang="en-US" altLang="zh-TW" sz="3600" b="1" dirty="0">
                <a:ln w="12700">
                  <a:solidFill>
                    <a:schemeClr val="bg1">
                      <a:lumMod val="50000"/>
                    </a:schemeClr>
                  </a:solidFill>
                </a:ln>
                <a:solidFill>
                  <a:schemeClr val="bg1"/>
                </a:solidFill>
                <a:latin typeface="Segoe Print" panose="02000600000000000000" pitchFamily="2" charset="0"/>
                <a:ea typeface="SentyTEA 新蒂下午茶体" panose="03000600000000000000" pitchFamily="66" charset="-120"/>
              </a:rPr>
              <a:t>Conclusion</a:t>
            </a:r>
            <a:endParaRPr lang="zh-CN" altLang="en-US" sz="4400" b="1" dirty="0">
              <a:ln w="12700">
                <a:solidFill>
                  <a:schemeClr val="bg1">
                    <a:lumMod val="50000"/>
                  </a:schemeClr>
                </a:solidFill>
              </a:ln>
              <a:solidFill>
                <a:schemeClr val="bg1"/>
              </a:solidFill>
              <a:latin typeface="Segoe Print" panose="02000600000000000000" pitchFamily="2" charset="0"/>
              <a:ea typeface="SentyTEA 新蒂下午茶体" panose="03000600000000000000" pitchFamily="66" charset="-120"/>
            </a:endParaRPr>
          </a:p>
        </p:txBody>
      </p:sp>
    </p:spTree>
    <p:extLst>
      <p:ext uri="{BB962C8B-B14F-4D97-AF65-F5344CB8AC3E}">
        <p14:creationId xmlns:p14="http://schemas.microsoft.com/office/powerpoint/2010/main" val="47808004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2">
            <a:extLst>
              <a:ext uri="{FF2B5EF4-FFF2-40B4-BE49-F238E27FC236}">
                <a16:creationId xmlns:a16="http://schemas.microsoft.com/office/drawing/2014/main" id="{C6AD5501-D743-494B-AC11-7AE216AA9047}"/>
              </a:ext>
            </a:extLst>
          </p:cNvPr>
          <p:cNvPicPr>
            <a:picLocks noChangeAspect="1"/>
          </p:cNvPicPr>
          <p:nvPr/>
        </p:nvPicPr>
        <p:blipFill>
          <a:blip r:embed="rId3"/>
          <a:stretch>
            <a:fillRect/>
          </a:stretch>
        </p:blipFill>
        <p:spPr>
          <a:xfrm>
            <a:off x="970489" y="904644"/>
            <a:ext cx="866752" cy="1505411"/>
          </a:xfrm>
          <a:prstGeom prst="rect">
            <a:avLst/>
          </a:prstGeom>
        </p:spPr>
      </p:pic>
      <p:sp>
        <p:nvSpPr>
          <p:cNvPr id="8" name="文本框 3">
            <a:extLst>
              <a:ext uri="{FF2B5EF4-FFF2-40B4-BE49-F238E27FC236}">
                <a16:creationId xmlns:a16="http://schemas.microsoft.com/office/drawing/2014/main" id="{E3B597D8-1C31-4BCC-AC54-FD56AABCC99F}"/>
              </a:ext>
            </a:extLst>
          </p:cNvPr>
          <p:cNvSpPr txBox="1"/>
          <p:nvPr/>
        </p:nvSpPr>
        <p:spPr>
          <a:xfrm rot="412820">
            <a:off x="3311644" y="870479"/>
            <a:ext cx="1581409" cy="646331"/>
          </a:xfrm>
          <a:prstGeom prst="rect">
            <a:avLst/>
          </a:prstGeom>
          <a:noFill/>
        </p:spPr>
        <p:txBody>
          <a:bodyPr wrap="square" rtlCol="0">
            <a:spAutoFit/>
          </a:bodyPr>
          <a:lstStyle/>
          <a:p>
            <a:r>
              <a:rPr lang="zh-TW" altLang="en-US" sz="3600" b="1" dirty="0">
                <a:solidFill>
                  <a:srgbClr val="FFFF99"/>
                </a:solidFill>
                <a:latin typeface="SentyTEA 新蒂下午茶体" panose="03000600000000000000" pitchFamily="66" charset="-120"/>
                <a:ea typeface="SentyTEA 新蒂下午茶体" panose="03000600000000000000" pitchFamily="66" charset="-120"/>
              </a:rPr>
              <a:t>實驗一</a:t>
            </a:r>
          </a:p>
        </p:txBody>
      </p:sp>
      <p:pic>
        <p:nvPicPr>
          <p:cNvPr id="5" name="图片 1">
            <a:extLst>
              <a:ext uri="{FF2B5EF4-FFF2-40B4-BE49-F238E27FC236}">
                <a16:creationId xmlns:a16="http://schemas.microsoft.com/office/drawing/2014/main" id="{6DA6C1A7-65E6-4F8B-B3EE-970D60B38ECE}"/>
              </a:ext>
            </a:extLst>
          </p:cNvPr>
          <p:cNvPicPr>
            <a:picLocks noChangeAspect="1"/>
          </p:cNvPicPr>
          <p:nvPr/>
        </p:nvPicPr>
        <p:blipFill>
          <a:blip r:embed="rId4"/>
          <a:stretch>
            <a:fillRect/>
          </a:stretch>
        </p:blipFill>
        <p:spPr>
          <a:xfrm>
            <a:off x="1837243" y="729942"/>
            <a:ext cx="3389275" cy="927407"/>
          </a:xfrm>
          <a:prstGeom prst="rect">
            <a:avLst/>
          </a:prstGeom>
        </p:spPr>
      </p:pic>
      <p:sp>
        <p:nvSpPr>
          <p:cNvPr id="2" name="矩形 1">
            <a:extLst>
              <a:ext uri="{FF2B5EF4-FFF2-40B4-BE49-F238E27FC236}">
                <a16:creationId xmlns:a16="http://schemas.microsoft.com/office/drawing/2014/main" id="{3222620E-C957-4B51-B2B5-F88F09DF1BC8}"/>
              </a:ext>
            </a:extLst>
          </p:cNvPr>
          <p:cNvSpPr/>
          <p:nvPr/>
        </p:nvSpPr>
        <p:spPr>
          <a:xfrm>
            <a:off x="881589" y="2876122"/>
            <a:ext cx="4477811" cy="2677656"/>
          </a:xfrm>
          <a:prstGeom prst="rect">
            <a:avLst/>
          </a:prstGeom>
        </p:spPr>
        <p:txBody>
          <a:bodyPr wrap="square">
            <a:spAutoFit/>
          </a:bodyPr>
          <a:lstStyle/>
          <a:p>
            <a:pPr algn="just"/>
            <a:r>
              <a:rPr lang="en-US" altLang="zh-TW" sz="2000" b="1" dirty="0">
                <a:solidFill>
                  <a:srgbClr val="FFFF99"/>
                </a:solidFill>
                <a:latin typeface="微軟正黑體" panose="020B0604030504040204" pitchFamily="34" charset="-120"/>
                <a:ea typeface="微軟正黑體" panose="020B0604030504040204" pitchFamily="34" charset="-120"/>
              </a:rPr>
              <a:t>CSI</a:t>
            </a:r>
            <a:r>
              <a:rPr lang="zh-TW" altLang="en-US" sz="2000" b="1" dirty="0">
                <a:solidFill>
                  <a:srgbClr val="FFFF99"/>
                </a:solidFill>
                <a:latin typeface="微軟正黑體" panose="020B0604030504040204" pitchFamily="34" charset="-120"/>
                <a:ea typeface="微軟正黑體" panose="020B0604030504040204" pitchFamily="34" charset="-120"/>
              </a:rPr>
              <a:t> 相位變化 </a:t>
            </a:r>
            <a:r>
              <a:rPr lang="en-US" altLang="zh-TW" sz="2000" b="1" dirty="0">
                <a:solidFill>
                  <a:srgbClr val="FFFF99"/>
                </a:solidFill>
                <a:latin typeface="微軟正黑體" panose="020B0604030504040204" pitchFamily="34" charset="-120"/>
                <a:ea typeface="微軟正黑體" panose="020B0604030504040204" pitchFamily="34" charset="-120"/>
              </a:rPr>
              <a:t>= </a:t>
            </a:r>
            <a:r>
              <a:rPr lang="zh-TW" altLang="en-US" sz="2000" b="1" dirty="0">
                <a:solidFill>
                  <a:srgbClr val="FFFF99"/>
                </a:solidFill>
                <a:latin typeface="微軟正黑體" panose="020B0604030504040204" pitchFamily="34" charset="-120"/>
                <a:ea typeface="微軟正黑體" panose="020B0604030504040204" pitchFamily="34" charset="-120"/>
              </a:rPr>
              <a:t>胸腔變化</a:t>
            </a:r>
            <a:endParaRPr lang="en-US" altLang="zh-TW" sz="2000" b="1" dirty="0">
              <a:solidFill>
                <a:srgbClr val="FFFF99"/>
              </a:solidFill>
              <a:latin typeface="微軟正黑體" panose="020B0604030504040204" pitchFamily="34" charset="-120"/>
              <a:ea typeface="微軟正黑體" panose="020B0604030504040204" pitchFamily="34" charset="-120"/>
            </a:endParaRPr>
          </a:p>
          <a:p>
            <a:pPr algn="just"/>
            <a:endParaRPr lang="en-US" altLang="zh-TW" sz="2000" dirty="0">
              <a:solidFill>
                <a:schemeClr val="bg1"/>
              </a:solidFill>
              <a:latin typeface="微軟正黑體" panose="020B0604030504040204" pitchFamily="34" charset="-120"/>
              <a:ea typeface="微軟正黑體" panose="020B0604030504040204" pitchFamily="34" charset="-120"/>
            </a:endParaRPr>
          </a:p>
          <a:p>
            <a:pPr algn="just"/>
            <a:r>
              <a:rPr lang="zh-TW" altLang="en-US" dirty="0">
                <a:solidFill>
                  <a:schemeClr val="bg1"/>
                </a:solidFill>
                <a:latin typeface="微軟正黑體" panose="020B0604030504040204" pitchFamily="34" charset="-120"/>
                <a:ea typeface="微軟正黑體" panose="020B0604030504040204" pitchFamily="34" charset="-120"/>
              </a:rPr>
              <a:t>可透過觀察 </a:t>
            </a:r>
            <a:r>
              <a:rPr lang="en-US" altLang="zh-TW" dirty="0">
                <a:solidFill>
                  <a:schemeClr val="bg1"/>
                </a:solidFill>
                <a:latin typeface="微軟正黑體" panose="020B0604030504040204" pitchFamily="34" charset="-120"/>
                <a:ea typeface="微軟正黑體" panose="020B0604030504040204" pitchFamily="34" charset="-120"/>
              </a:rPr>
              <a:t>CSI</a:t>
            </a:r>
            <a:r>
              <a:rPr lang="zh-TW" altLang="en-US" dirty="0">
                <a:solidFill>
                  <a:schemeClr val="bg1"/>
                </a:solidFill>
                <a:latin typeface="微軟正黑體" panose="020B0604030504040204" pitchFamily="34" charset="-120"/>
                <a:ea typeface="微軟正黑體" panose="020B0604030504040204" pitchFamily="34" charset="-120"/>
              </a:rPr>
              <a:t> 相位變化的波峰個數</a:t>
            </a:r>
            <a:endParaRPr lang="en-US" altLang="zh-TW" dirty="0">
              <a:solidFill>
                <a:schemeClr val="bg1"/>
              </a:solidFill>
              <a:latin typeface="微軟正黑體" panose="020B0604030504040204" pitchFamily="34" charset="-120"/>
              <a:ea typeface="微軟正黑體" panose="020B0604030504040204" pitchFamily="34" charset="-120"/>
            </a:endParaRPr>
          </a:p>
          <a:p>
            <a:pPr algn="just"/>
            <a:r>
              <a:rPr lang="zh-TW" altLang="en-US" dirty="0">
                <a:solidFill>
                  <a:schemeClr val="bg1"/>
                </a:solidFill>
                <a:latin typeface="微軟正黑體" panose="020B0604030504040204" pitchFamily="34" charset="-120"/>
                <a:ea typeface="微軟正黑體" panose="020B0604030504040204" pitchFamily="34" charset="-120"/>
              </a:rPr>
              <a:t>計算呼吸頻率 </a:t>
            </a:r>
            <a:r>
              <a:rPr lang="en-US" altLang="zh-TW" dirty="0">
                <a:solidFill>
                  <a:schemeClr val="bg1"/>
                </a:solidFill>
                <a:latin typeface="微軟正黑體" panose="020B0604030504040204" pitchFamily="34" charset="-120"/>
                <a:ea typeface="微軟正黑體" panose="020B0604030504040204" pitchFamily="34" charset="-120"/>
              </a:rPr>
              <a:t>(</a:t>
            </a:r>
            <a:r>
              <a:rPr lang="zh-TW" altLang="en-US" dirty="0">
                <a:solidFill>
                  <a:schemeClr val="bg1"/>
                </a:solidFill>
                <a:latin typeface="微軟正黑體" panose="020B0604030504040204" pitchFamily="34" charset="-120"/>
                <a:ea typeface="微軟正黑體" panose="020B0604030504040204" pitchFamily="34" charset="-120"/>
              </a:rPr>
              <a:t>圖中波峰數</a:t>
            </a:r>
            <a:r>
              <a:rPr lang="en-US" altLang="zh-TW" dirty="0">
                <a:solidFill>
                  <a:schemeClr val="bg1"/>
                </a:solidFill>
                <a:latin typeface="微軟正黑體" panose="020B0604030504040204" pitchFamily="34" charset="-120"/>
                <a:ea typeface="微軟正黑體" panose="020B0604030504040204" pitchFamily="34" charset="-120"/>
              </a:rPr>
              <a:t>=24)</a:t>
            </a:r>
          </a:p>
          <a:p>
            <a:pPr algn="just"/>
            <a:endParaRPr lang="en-US" altLang="zh-TW" dirty="0">
              <a:solidFill>
                <a:schemeClr val="bg1"/>
              </a:solidFill>
              <a:latin typeface="微軟正黑體" panose="020B0604030504040204" pitchFamily="34" charset="-120"/>
              <a:ea typeface="微軟正黑體" panose="020B0604030504040204" pitchFamily="34" charset="-120"/>
            </a:endParaRPr>
          </a:p>
          <a:p>
            <a:pPr algn="just"/>
            <a:r>
              <a:rPr lang="zh-TW" altLang="en-US" dirty="0">
                <a:solidFill>
                  <a:schemeClr val="bg1"/>
                </a:solidFill>
                <a:latin typeface="微軟正黑體" panose="020B0604030504040204" pitchFamily="34" charset="-120"/>
                <a:ea typeface="微軟正黑體" panose="020B0604030504040204" pitchFamily="34" charset="-120"/>
              </a:rPr>
              <a:t>以 </a:t>
            </a:r>
            <a:r>
              <a:rPr lang="en-US" altLang="zh-TW" dirty="0">
                <a:solidFill>
                  <a:schemeClr val="bg1"/>
                </a:solidFill>
                <a:latin typeface="微軟正黑體" panose="020B0604030504040204" pitchFamily="34" charset="-120"/>
                <a:ea typeface="微軟正黑體" panose="020B0604030504040204" pitchFamily="34" charset="-120"/>
              </a:rPr>
              <a:t>MUSIC</a:t>
            </a:r>
            <a:r>
              <a:rPr lang="zh-TW" altLang="en-US" dirty="0">
                <a:solidFill>
                  <a:schemeClr val="bg1"/>
                </a:solidFill>
                <a:latin typeface="微軟正黑體" panose="020B0604030504040204" pitchFamily="34" charset="-120"/>
                <a:ea typeface="微軟正黑體" panose="020B0604030504040204" pitchFamily="34" charset="-120"/>
              </a:rPr>
              <a:t>演算法 </a:t>
            </a:r>
            <a:r>
              <a:rPr lang="en-US" altLang="zh-TW" dirty="0">
                <a:solidFill>
                  <a:schemeClr val="bg1"/>
                </a:solidFill>
                <a:latin typeface="微軟正黑體" panose="020B0604030504040204" pitchFamily="34" charset="-120"/>
                <a:ea typeface="微軟正黑體" panose="020B0604030504040204" pitchFamily="34" charset="-120"/>
              </a:rPr>
              <a:t>+</a:t>
            </a:r>
            <a:r>
              <a:rPr lang="zh-TW" altLang="en-US" dirty="0">
                <a:solidFill>
                  <a:schemeClr val="bg1"/>
                </a:solidFill>
                <a:latin typeface="微軟正黑體" panose="020B0604030504040204" pitchFamily="34" charset="-120"/>
                <a:ea typeface="微軟正黑體" panose="020B0604030504040204" pitchFamily="34" charset="-120"/>
              </a:rPr>
              <a:t> </a:t>
            </a:r>
            <a:r>
              <a:rPr lang="en-US" altLang="zh-TW" dirty="0">
                <a:solidFill>
                  <a:schemeClr val="bg1"/>
                </a:solidFill>
                <a:latin typeface="微軟正黑體" panose="020B0604030504040204" pitchFamily="34" charset="-120"/>
                <a:ea typeface="微軟正黑體" panose="020B0604030504040204" pitchFamily="34" charset="-120"/>
              </a:rPr>
              <a:t>FFT</a:t>
            </a:r>
            <a:r>
              <a:rPr lang="zh-TW" altLang="en-US" dirty="0">
                <a:solidFill>
                  <a:schemeClr val="bg1"/>
                </a:solidFill>
                <a:latin typeface="微軟正黑體" panose="020B0604030504040204" pitchFamily="34" charset="-120"/>
                <a:ea typeface="微軟正黑體" panose="020B0604030504040204" pitchFamily="34" charset="-120"/>
              </a:rPr>
              <a:t> 估算結果為 </a:t>
            </a:r>
            <a:r>
              <a:rPr lang="en-US" altLang="zh-TW" dirty="0">
                <a:solidFill>
                  <a:schemeClr val="bg1"/>
                </a:solidFill>
                <a:latin typeface="微軟正黑體" panose="020B0604030504040204" pitchFamily="34" charset="-120"/>
                <a:ea typeface="微軟正黑體" panose="020B0604030504040204" pitchFamily="34" charset="-120"/>
              </a:rPr>
              <a:t>0.4 Hz</a:t>
            </a:r>
          </a:p>
          <a:p>
            <a:pPr algn="just"/>
            <a:endParaRPr lang="en-US" altLang="zh-TW" sz="2000" dirty="0">
              <a:solidFill>
                <a:schemeClr val="bg1"/>
              </a:solidFill>
              <a:latin typeface="微軟正黑體" panose="020B0604030504040204" pitchFamily="34" charset="-120"/>
              <a:ea typeface="微軟正黑體" panose="020B0604030504040204" pitchFamily="34" charset="-120"/>
            </a:endParaRPr>
          </a:p>
          <a:p>
            <a:pPr algn="just"/>
            <a:r>
              <a:rPr lang="en-US" altLang="zh-TW" dirty="0">
                <a:solidFill>
                  <a:schemeClr val="bg1"/>
                </a:solidFill>
                <a:latin typeface="微軟正黑體" panose="020B0604030504040204" pitchFamily="34" charset="-120"/>
                <a:ea typeface="微軟正黑體" panose="020B0604030504040204" pitchFamily="34" charset="-120"/>
              </a:rPr>
              <a:t>( </a:t>
            </a:r>
            <a:r>
              <a:rPr lang="zh-TW" altLang="en-US" dirty="0">
                <a:solidFill>
                  <a:schemeClr val="bg1"/>
                </a:solidFill>
                <a:latin typeface="微軟正黑體" panose="020B0604030504040204" pitchFamily="34" charset="-120"/>
                <a:ea typeface="微軟正黑體" panose="020B0604030504040204" pitchFamily="34" charset="-120"/>
              </a:rPr>
              <a:t>波峰左右起伏相對不明顯的波峰是心臟跳動造成的現象 </a:t>
            </a:r>
            <a:r>
              <a:rPr lang="en-US" altLang="zh-TW" dirty="0">
                <a:solidFill>
                  <a:schemeClr val="bg1"/>
                </a:solidFill>
                <a:latin typeface="微軟正黑體" panose="020B0604030504040204" pitchFamily="34" charset="-120"/>
                <a:ea typeface="微軟正黑體" panose="020B0604030504040204" pitchFamily="34" charset="-120"/>
              </a:rPr>
              <a:t>)</a:t>
            </a:r>
            <a:endParaRPr lang="zh-TW" altLang="en-US" dirty="0">
              <a:solidFill>
                <a:schemeClr val="bg1"/>
              </a:solidFill>
              <a:latin typeface="微軟正黑體" panose="020B0604030504040204" pitchFamily="34" charset="-120"/>
              <a:ea typeface="微軟正黑體" panose="020B0604030504040204" pitchFamily="34" charset="-120"/>
            </a:endParaRPr>
          </a:p>
        </p:txBody>
      </p:sp>
      <p:pic>
        <p:nvPicPr>
          <p:cNvPr id="3" name="圖片 2">
            <a:extLst>
              <a:ext uri="{FF2B5EF4-FFF2-40B4-BE49-F238E27FC236}">
                <a16:creationId xmlns:a16="http://schemas.microsoft.com/office/drawing/2014/main" id="{387D2A74-7630-4B56-BEC0-8CB925951AFF}"/>
              </a:ext>
            </a:extLst>
          </p:cNvPr>
          <p:cNvPicPr>
            <a:picLocks noChangeAspect="1"/>
          </p:cNvPicPr>
          <p:nvPr/>
        </p:nvPicPr>
        <p:blipFill>
          <a:blip r:embed="rId5"/>
          <a:stretch>
            <a:fillRect/>
          </a:stretch>
        </p:blipFill>
        <p:spPr>
          <a:xfrm>
            <a:off x="5614328" y="2086504"/>
            <a:ext cx="5822281" cy="37582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矩形 3">
            <a:extLst>
              <a:ext uri="{FF2B5EF4-FFF2-40B4-BE49-F238E27FC236}">
                <a16:creationId xmlns:a16="http://schemas.microsoft.com/office/drawing/2014/main" id="{D235620F-4A5C-458A-887F-D9E6F3B962D5}"/>
              </a:ext>
            </a:extLst>
          </p:cNvPr>
          <p:cNvSpPr/>
          <p:nvPr/>
        </p:nvSpPr>
        <p:spPr>
          <a:xfrm>
            <a:off x="5614329" y="1104167"/>
            <a:ext cx="4318811" cy="400110"/>
          </a:xfrm>
          <a:prstGeom prst="rect">
            <a:avLst/>
          </a:prstGeom>
          <a:ln>
            <a:solidFill>
              <a:schemeClr val="bg1"/>
            </a:solidFill>
            <a:prstDash val="lgDash"/>
          </a:ln>
        </p:spPr>
        <p:txBody>
          <a:bodyPr wrap="none">
            <a:spAutoFit/>
          </a:bodyPr>
          <a:lstStyle/>
          <a:p>
            <a:pPr algn="just"/>
            <a:r>
              <a:rPr lang="zh-TW" altLang="en-US" sz="2000" b="1" dirty="0">
                <a:solidFill>
                  <a:srgbClr val="FFFF99"/>
                </a:solidFill>
                <a:latin typeface="微軟正黑體" panose="020B0604030504040204" pitchFamily="34" charset="-120"/>
                <a:ea typeface="微軟正黑體" panose="020B0604030504040204" pitchFamily="34" charset="-120"/>
              </a:rPr>
              <a:t>本次受試者一分鐘呼吸</a:t>
            </a:r>
            <a:r>
              <a:rPr lang="en-US" altLang="zh-TW" sz="2000" b="1" dirty="0">
                <a:solidFill>
                  <a:srgbClr val="FFFF99"/>
                </a:solidFill>
                <a:latin typeface="微軟正黑體" panose="020B0604030504040204" pitchFamily="34" charset="-120"/>
                <a:ea typeface="微軟正黑體" panose="020B0604030504040204" pitchFamily="34" charset="-120"/>
              </a:rPr>
              <a:t>24</a:t>
            </a:r>
            <a:r>
              <a:rPr lang="zh-TW" altLang="en-US" sz="2000" b="1" dirty="0">
                <a:solidFill>
                  <a:srgbClr val="FFFF99"/>
                </a:solidFill>
                <a:latin typeface="微軟正黑體" panose="020B0604030504040204" pitchFamily="34" charset="-120"/>
                <a:ea typeface="微軟正黑體" panose="020B0604030504040204" pitchFamily="34" charset="-120"/>
              </a:rPr>
              <a:t>下 </a:t>
            </a:r>
            <a:r>
              <a:rPr lang="en-US" altLang="zh-TW" sz="2000" b="1" dirty="0">
                <a:solidFill>
                  <a:srgbClr val="FFFF99"/>
                </a:solidFill>
                <a:latin typeface="微軟正黑體" panose="020B0604030504040204" pitchFamily="34" charset="-120"/>
                <a:ea typeface="微軟正黑體" panose="020B0604030504040204" pitchFamily="34" charset="-120"/>
              </a:rPr>
              <a:t>(0.4 Hz)</a:t>
            </a:r>
          </a:p>
        </p:txBody>
      </p:sp>
      <p:sp>
        <p:nvSpPr>
          <p:cNvPr id="9" name="橢圓 8">
            <a:extLst>
              <a:ext uri="{FF2B5EF4-FFF2-40B4-BE49-F238E27FC236}">
                <a16:creationId xmlns:a16="http://schemas.microsoft.com/office/drawing/2014/main" id="{31776B69-3137-488E-8745-7B13484AFDFE}"/>
              </a:ext>
            </a:extLst>
          </p:cNvPr>
          <p:cNvSpPr/>
          <p:nvPr/>
        </p:nvSpPr>
        <p:spPr>
          <a:xfrm>
            <a:off x="8045877" y="4074465"/>
            <a:ext cx="322980" cy="1588170"/>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8598672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2">
            <a:extLst>
              <a:ext uri="{FF2B5EF4-FFF2-40B4-BE49-F238E27FC236}">
                <a16:creationId xmlns:a16="http://schemas.microsoft.com/office/drawing/2014/main" id="{C6AD5501-D743-494B-AC11-7AE216AA9047}"/>
              </a:ext>
            </a:extLst>
          </p:cNvPr>
          <p:cNvPicPr>
            <a:picLocks noChangeAspect="1"/>
          </p:cNvPicPr>
          <p:nvPr/>
        </p:nvPicPr>
        <p:blipFill>
          <a:blip r:embed="rId3"/>
          <a:stretch>
            <a:fillRect/>
          </a:stretch>
        </p:blipFill>
        <p:spPr>
          <a:xfrm>
            <a:off x="970489" y="904644"/>
            <a:ext cx="866752" cy="1505411"/>
          </a:xfrm>
          <a:prstGeom prst="rect">
            <a:avLst/>
          </a:prstGeom>
        </p:spPr>
      </p:pic>
      <p:sp>
        <p:nvSpPr>
          <p:cNvPr id="8" name="文本框 3">
            <a:extLst>
              <a:ext uri="{FF2B5EF4-FFF2-40B4-BE49-F238E27FC236}">
                <a16:creationId xmlns:a16="http://schemas.microsoft.com/office/drawing/2014/main" id="{E3B597D8-1C31-4BCC-AC54-FD56AABCC99F}"/>
              </a:ext>
            </a:extLst>
          </p:cNvPr>
          <p:cNvSpPr txBox="1"/>
          <p:nvPr/>
        </p:nvSpPr>
        <p:spPr>
          <a:xfrm rot="412820">
            <a:off x="3311644" y="870479"/>
            <a:ext cx="1581409" cy="646331"/>
          </a:xfrm>
          <a:prstGeom prst="rect">
            <a:avLst/>
          </a:prstGeom>
          <a:noFill/>
        </p:spPr>
        <p:txBody>
          <a:bodyPr wrap="square" rtlCol="0">
            <a:spAutoFit/>
          </a:bodyPr>
          <a:lstStyle/>
          <a:p>
            <a:r>
              <a:rPr lang="zh-TW" altLang="en-US" sz="3600" b="1" dirty="0">
                <a:solidFill>
                  <a:srgbClr val="FFFF99"/>
                </a:solidFill>
                <a:latin typeface="SentyTEA 新蒂下午茶体" panose="03000600000000000000" pitchFamily="66" charset="-120"/>
                <a:ea typeface="SentyTEA 新蒂下午茶体" panose="03000600000000000000" pitchFamily="66" charset="-120"/>
              </a:rPr>
              <a:t>實驗二</a:t>
            </a:r>
          </a:p>
        </p:txBody>
      </p:sp>
      <p:pic>
        <p:nvPicPr>
          <p:cNvPr id="5" name="图片 1">
            <a:extLst>
              <a:ext uri="{FF2B5EF4-FFF2-40B4-BE49-F238E27FC236}">
                <a16:creationId xmlns:a16="http://schemas.microsoft.com/office/drawing/2014/main" id="{6DA6C1A7-65E6-4F8B-B3EE-970D60B38ECE}"/>
              </a:ext>
            </a:extLst>
          </p:cNvPr>
          <p:cNvPicPr>
            <a:picLocks noChangeAspect="1"/>
          </p:cNvPicPr>
          <p:nvPr/>
        </p:nvPicPr>
        <p:blipFill>
          <a:blip r:embed="rId4"/>
          <a:stretch>
            <a:fillRect/>
          </a:stretch>
        </p:blipFill>
        <p:spPr>
          <a:xfrm>
            <a:off x="1837243" y="729942"/>
            <a:ext cx="3389275" cy="927407"/>
          </a:xfrm>
          <a:prstGeom prst="rect">
            <a:avLst/>
          </a:prstGeom>
        </p:spPr>
      </p:pic>
      <p:sp>
        <p:nvSpPr>
          <p:cNvPr id="9" name="矩形 8">
            <a:extLst>
              <a:ext uri="{FF2B5EF4-FFF2-40B4-BE49-F238E27FC236}">
                <a16:creationId xmlns:a16="http://schemas.microsoft.com/office/drawing/2014/main" id="{1C8CE992-3EB9-46A9-9690-674631A812D6}"/>
              </a:ext>
            </a:extLst>
          </p:cNvPr>
          <p:cNvSpPr/>
          <p:nvPr/>
        </p:nvSpPr>
        <p:spPr>
          <a:xfrm>
            <a:off x="1183218" y="2962343"/>
            <a:ext cx="4190811" cy="2646878"/>
          </a:xfrm>
          <a:prstGeom prst="rect">
            <a:avLst/>
          </a:prstGeom>
        </p:spPr>
        <p:txBody>
          <a:bodyPr wrap="square">
            <a:spAutoFit/>
          </a:bodyPr>
          <a:lstStyle/>
          <a:p>
            <a:pPr algn="just"/>
            <a:r>
              <a:rPr lang="zh-TW" altLang="en-US" dirty="0">
                <a:solidFill>
                  <a:schemeClr val="bg1"/>
                </a:solidFill>
                <a:latin typeface="微軟正黑體" panose="020B0604030504040204" pitchFamily="34" charset="-120"/>
                <a:ea typeface="微軟正黑體" panose="020B0604030504040204" pitchFamily="34" charset="-120"/>
              </a:rPr>
              <a:t>環境本身存在背景值，而其可能影響 </a:t>
            </a:r>
            <a:r>
              <a:rPr lang="en-US" altLang="zh-TW" dirty="0">
                <a:solidFill>
                  <a:schemeClr val="bg1"/>
                </a:solidFill>
                <a:latin typeface="微軟正黑體" panose="020B0604030504040204" pitchFamily="34" charset="-120"/>
                <a:ea typeface="微軟正黑體" panose="020B0604030504040204" pitchFamily="34" charset="-120"/>
              </a:rPr>
              <a:t>MUSIC</a:t>
            </a:r>
            <a:r>
              <a:rPr lang="zh-TW" altLang="en-US" dirty="0">
                <a:solidFill>
                  <a:schemeClr val="bg1"/>
                </a:solidFill>
                <a:latin typeface="微軟正黑體" panose="020B0604030504040204" pitchFamily="34" charset="-120"/>
                <a:ea typeface="微軟正黑體" panose="020B0604030504040204" pitchFamily="34" charset="-120"/>
              </a:rPr>
              <a:t> 演算法估算出的低頻頻率主成份</a:t>
            </a:r>
            <a:endParaRPr lang="en-US" altLang="zh-TW" dirty="0">
              <a:solidFill>
                <a:schemeClr val="bg1"/>
              </a:solidFill>
              <a:latin typeface="微軟正黑體" panose="020B0604030504040204" pitchFamily="34" charset="-120"/>
              <a:ea typeface="微軟正黑體" panose="020B0604030504040204" pitchFamily="34" charset="-120"/>
            </a:endParaRPr>
          </a:p>
          <a:p>
            <a:pPr algn="just"/>
            <a:endParaRPr lang="en-US" altLang="zh-TW" dirty="0">
              <a:solidFill>
                <a:schemeClr val="bg1"/>
              </a:solidFill>
              <a:latin typeface="微軟正黑體" panose="020B0604030504040204" pitchFamily="34" charset="-120"/>
              <a:ea typeface="微軟正黑體" panose="020B0604030504040204" pitchFamily="34" charset="-120"/>
            </a:endParaRPr>
          </a:p>
          <a:p>
            <a:pPr algn="just"/>
            <a:r>
              <a:rPr lang="zh-TW" altLang="en-US" dirty="0">
                <a:solidFill>
                  <a:schemeClr val="bg1"/>
                </a:solidFill>
                <a:latin typeface="微軟正黑體" panose="020B0604030504040204" pitchFamily="34" charset="-120"/>
                <a:ea typeface="微軟正黑體" panose="020B0604030504040204" pitchFamily="34" charset="-120"/>
              </a:rPr>
              <a:t>嘗試蒐集無人情況下的環境背景值</a:t>
            </a:r>
            <a:endParaRPr lang="en-US" altLang="zh-TW" dirty="0">
              <a:solidFill>
                <a:schemeClr val="bg1"/>
              </a:solidFill>
              <a:latin typeface="微軟正黑體" panose="020B0604030504040204" pitchFamily="34" charset="-120"/>
              <a:ea typeface="微軟正黑體" panose="020B0604030504040204" pitchFamily="34" charset="-120"/>
            </a:endParaRPr>
          </a:p>
          <a:p>
            <a:pPr algn="just"/>
            <a:endParaRPr lang="en-US" altLang="zh-TW" dirty="0">
              <a:solidFill>
                <a:schemeClr val="bg1"/>
              </a:solidFill>
              <a:latin typeface="微軟正黑體" panose="020B0604030504040204" pitchFamily="34" charset="-120"/>
              <a:ea typeface="微軟正黑體" panose="020B0604030504040204" pitchFamily="34" charset="-120"/>
            </a:endParaRPr>
          </a:p>
          <a:p>
            <a:pPr algn="just"/>
            <a:r>
              <a:rPr lang="zh-TW" altLang="en-US" dirty="0">
                <a:solidFill>
                  <a:schemeClr val="bg1"/>
                </a:solidFill>
                <a:latin typeface="微軟正黑體" panose="020B0604030504040204" pitchFamily="34" charset="-120"/>
                <a:ea typeface="微軟正黑體" panose="020B0604030504040204" pitchFamily="34" charset="-120"/>
              </a:rPr>
              <a:t>但</a:t>
            </a:r>
            <a:endParaRPr lang="en-US" altLang="zh-TW" dirty="0">
              <a:solidFill>
                <a:schemeClr val="bg1"/>
              </a:solidFill>
              <a:latin typeface="微軟正黑體" panose="020B0604030504040204" pitchFamily="34" charset="-120"/>
              <a:ea typeface="微軟正黑體" panose="020B0604030504040204" pitchFamily="34" charset="-120"/>
            </a:endParaRPr>
          </a:p>
          <a:p>
            <a:pPr algn="just"/>
            <a:endParaRPr lang="en-US" altLang="zh-TW" dirty="0">
              <a:solidFill>
                <a:schemeClr val="bg1"/>
              </a:solidFill>
              <a:latin typeface="微軟正黑體" panose="020B0604030504040204" pitchFamily="34" charset="-120"/>
              <a:ea typeface="微軟正黑體" panose="020B0604030504040204" pitchFamily="34" charset="-120"/>
            </a:endParaRPr>
          </a:p>
          <a:p>
            <a:pPr algn="just"/>
            <a:r>
              <a:rPr lang="zh-TW" altLang="en-US" sz="2000" b="1" dirty="0">
                <a:solidFill>
                  <a:srgbClr val="FFFF99"/>
                </a:solidFill>
                <a:latin typeface="微軟正黑體" panose="020B0604030504040204" pitchFamily="34" charset="-120"/>
                <a:ea typeface="微軟正黑體" panose="020B0604030504040204" pitchFamily="34" charset="-120"/>
              </a:rPr>
              <a:t>無法直接將 實驗數據 扣掉 背景值 </a:t>
            </a:r>
            <a:endParaRPr lang="en-US" altLang="zh-TW" sz="2000" b="1" dirty="0">
              <a:solidFill>
                <a:srgbClr val="FFFF99"/>
              </a:solidFill>
              <a:latin typeface="微軟正黑體" panose="020B0604030504040204" pitchFamily="34" charset="-120"/>
              <a:ea typeface="微軟正黑體" panose="020B0604030504040204" pitchFamily="34" charset="-120"/>
            </a:endParaRPr>
          </a:p>
          <a:p>
            <a:pPr algn="just"/>
            <a:r>
              <a:rPr lang="zh-TW" altLang="en-US" sz="2000" b="1" dirty="0">
                <a:solidFill>
                  <a:srgbClr val="FFFF99"/>
                </a:solidFill>
                <a:latin typeface="微軟正黑體" panose="020B0604030504040204" pitchFamily="34" charset="-120"/>
                <a:ea typeface="微軟正黑體" panose="020B0604030504040204" pitchFamily="34" charset="-120"/>
              </a:rPr>
              <a:t>來減少誤差</a:t>
            </a:r>
          </a:p>
        </p:txBody>
      </p:sp>
      <p:pic>
        <p:nvPicPr>
          <p:cNvPr id="10" name="圖片 9">
            <a:extLst>
              <a:ext uri="{FF2B5EF4-FFF2-40B4-BE49-F238E27FC236}">
                <a16:creationId xmlns:a16="http://schemas.microsoft.com/office/drawing/2014/main" id="{AC3607A1-5C0C-4C3B-B4F6-F844617511A1}"/>
              </a:ext>
            </a:extLst>
          </p:cNvPr>
          <p:cNvPicPr/>
          <p:nvPr/>
        </p:nvPicPr>
        <p:blipFill>
          <a:blip r:embed="rId5"/>
          <a:stretch>
            <a:fillRect/>
          </a:stretch>
        </p:blipFill>
        <p:spPr>
          <a:xfrm>
            <a:off x="6096000" y="904644"/>
            <a:ext cx="5316222" cy="52338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77626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2">
            <a:extLst>
              <a:ext uri="{FF2B5EF4-FFF2-40B4-BE49-F238E27FC236}">
                <a16:creationId xmlns:a16="http://schemas.microsoft.com/office/drawing/2014/main" id="{C6AD5501-D743-494B-AC11-7AE216AA9047}"/>
              </a:ext>
            </a:extLst>
          </p:cNvPr>
          <p:cNvPicPr>
            <a:picLocks noChangeAspect="1"/>
          </p:cNvPicPr>
          <p:nvPr/>
        </p:nvPicPr>
        <p:blipFill>
          <a:blip r:embed="rId3"/>
          <a:stretch>
            <a:fillRect/>
          </a:stretch>
        </p:blipFill>
        <p:spPr>
          <a:xfrm>
            <a:off x="970489" y="904644"/>
            <a:ext cx="866752" cy="1505411"/>
          </a:xfrm>
          <a:prstGeom prst="rect">
            <a:avLst/>
          </a:prstGeom>
        </p:spPr>
      </p:pic>
      <p:sp>
        <p:nvSpPr>
          <p:cNvPr id="8" name="文本框 3">
            <a:extLst>
              <a:ext uri="{FF2B5EF4-FFF2-40B4-BE49-F238E27FC236}">
                <a16:creationId xmlns:a16="http://schemas.microsoft.com/office/drawing/2014/main" id="{E3B597D8-1C31-4BCC-AC54-FD56AABCC99F}"/>
              </a:ext>
            </a:extLst>
          </p:cNvPr>
          <p:cNvSpPr txBox="1"/>
          <p:nvPr/>
        </p:nvSpPr>
        <p:spPr>
          <a:xfrm rot="412820">
            <a:off x="3311644" y="870479"/>
            <a:ext cx="1581409" cy="646331"/>
          </a:xfrm>
          <a:prstGeom prst="rect">
            <a:avLst/>
          </a:prstGeom>
          <a:noFill/>
        </p:spPr>
        <p:txBody>
          <a:bodyPr wrap="square" rtlCol="0">
            <a:spAutoFit/>
          </a:bodyPr>
          <a:lstStyle/>
          <a:p>
            <a:r>
              <a:rPr lang="zh-TW" altLang="en-US" sz="3600" b="1" dirty="0">
                <a:solidFill>
                  <a:srgbClr val="FFFF99"/>
                </a:solidFill>
                <a:latin typeface="SentyTEA 新蒂下午茶体" panose="03000600000000000000" pitchFamily="66" charset="-120"/>
                <a:ea typeface="SentyTEA 新蒂下午茶体" panose="03000600000000000000" pitchFamily="66" charset="-120"/>
              </a:rPr>
              <a:t>實驗三</a:t>
            </a:r>
          </a:p>
        </p:txBody>
      </p:sp>
      <p:pic>
        <p:nvPicPr>
          <p:cNvPr id="5" name="图片 1">
            <a:extLst>
              <a:ext uri="{FF2B5EF4-FFF2-40B4-BE49-F238E27FC236}">
                <a16:creationId xmlns:a16="http://schemas.microsoft.com/office/drawing/2014/main" id="{6DA6C1A7-65E6-4F8B-B3EE-970D60B38ECE}"/>
              </a:ext>
            </a:extLst>
          </p:cNvPr>
          <p:cNvPicPr>
            <a:picLocks noChangeAspect="1"/>
          </p:cNvPicPr>
          <p:nvPr/>
        </p:nvPicPr>
        <p:blipFill>
          <a:blip r:embed="rId4"/>
          <a:stretch>
            <a:fillRect/>
          </a:stretch>
        </p:blipFill>
        <p:spPr>
          <a:xfrm>
            <a:off x="1837243" y="729942"/>
            <a:ext cx="3389275" cy="927407"/>
          </a:xfrm>
          <a:prstGeom prst="rect">
            <a:avLst/>
          </a:prstGeom>
        </p:spPr>
      </p:pic>
      <p:sp>
        <p:nvSpPr>
          <p:cNvPr id="7" name="矩形 6">
            <a:extLst>
              <a:ext uri="{FF2B5EF4-FFF2-40B4-BE49-F238E27FC236}">
                <a16:creationId xmlns:a16="http://schemas.microsoft.com/office/drawing/2014/main" id="{05D571FB-C26F-4E96-848F-7DB01D07573F}"/>
              </a:ext>
            </a:extLst>
          </p:cNvPr>
          <p:cNvSpPr/>
          <p:nvPr/>
        </p:nvSpPr>
        <p:spPr>
          <a:xfrm>
            <a:off x="2026176" y="2069406"/>
            <a:ext cx="9195335" cy="1015663"/>
          </a:xfrm>
          <a:prstGeom prst="rect">
            <a:avLst/>
          </a:prstGeom>
        </p:spPr>
        <p:txBody>
          <a:bodyPr wrap="square">
            <a:spAutoFit/>
          </a:bodyPr>
          <a:lstStyle/>
          <a:p>
            <a:r>
              <a:rPr lang="zh-TW" altLang="en-US" sz="2000" b="1" dirty="0">
                <a:solidFill>
                  <a:srgbClr val="FFFF99"/>
                </a:solidFill>
                <a:latin typeface="微軟正黑體" panose="020B0604030504040204" pitchFamily="34" charset="-120"/>
                <a:ea typeface="微軟正黑體" panose="020B0604030504040204" pitchFamily="34" charset="-120"/>
              </a:rPr>
              <a:t>不同時間，不同的呼吸快慢</a:t>
            </a:r>
          </a:p>
          <a:p>
            <a:endParaRPr lang="zh-TW" altLang="en-US" sz="2000" b="1" dirty="0">
              <a:solidFill>
                <a:srgbClr val="FFFF99"/>
              </a:solidFill>
              <a:latin typeface="微軟正黑體" panose="020B0604030504040204" pitchFamily="34" charset="-120"/>
              <a:ea typeface="微軟正黑體" panose="020B0604030504040204" pitchFamily="34" charset="-120"/>
            </a:endParaRPr>
          </a:p>
          <a:p>
            <a:r>
              <a:rPr lang="zh-TW" altLang="en-US" dirty="0">
                <a:solidFill>
                  <a:schemeClr val="bg1"/>
                </a:solidFill>
                <a:latin typeface="微軟正黑體" panose="020B0604030504040204" pitchFamily="34" charset="-120"/>
                <a:ea typeface="微軟正黑體" panose="020B0604030504040204" pitchFamily="34" charset="-120"/>
              </a:rPr>
              <a:t>透過觀察 </a:t>
            </a:r>
            <a:r>
              <a:rPr lang="en-US" altLang="zh-TW" dirty="0">
                <a:solidFill>
                  <a:schemeClr val="bg1"/>
                </a:solidFill>
                <a:latin typeface="微軟正黑體" panose="020B0604030504040204" pitchFamily="34" charset="-120"/>
                <a:ea typeface="微軟正黑體" panose="020B0604030504040204" pitchFamily="34" charset="-120"/>
              </a:rPr>
              <a:t>CSI</a:t>
            </a:r>
            <a:r>
              <a:rPr lang="zh-TW" altLang="en-US" dirty="0">
                <a:solidFill>
                  <a:schemeClr val="bg1"/>
                </a:solidFill>
                <a:latin typeface="微軟正黑體" panose="020B0604030504040204" pitchFamily="34" charset="-120"/>
                <a:ea typeface="微軟正黑體" panose="020B0604030504040204" pitchFamily="34" charset="-120"/>
              </a:rPr>
              <a:t> 相位變化</a:t>
            </a:r>
            <a:r>
              <a:rPr lang="en-US" altLang="zh-TW" dirty="0">
                <a:solidFill>
                  <a:schemeClr val="bg1"/>
                </a:solidFill>
                <a:latin typeface="微軟正黑體" panose="020B0604030504040204" pitchFamily="34" charset="-120"/>
                <a:ea typeface="微軟正黑體" panose="020B0604030504040204" pitchFamily="34" charset="-120"/>
              </a:rPr>
              <a:t>(</a:t>
            </a:r>
            <a:r>
              <a:rPr lang="zh-TW" altLang="en-US" dirty="0">
                <a:solidFill>
                  <a:schemeClr val="bg1"/>
                </a:solidFill>
                <a:latin typeface="微軟正黑體" panose="020B0604030504040204" pitchFamily="34" charset="-120"/>
                <a:ea typeface="微軟正黑體" panose="020B0604030504040204" pitchFamily="34" charset="-120"/>
              </a:rPr>
              <a:t> 波峰數 </a:t>
            </a:r>
            <a:r>
              <a:rPr lang="en-US" altLang="zh-TW" dirty="0">
                <a:solidFill>
                  <a:schemeClr val="bg1"/>
                </a:solidFill>
                <a:latin typeface="微軟正黑體" panose="020B0604030504040204" pitchFamily="34" charset="-120"/>
                <a:ea typeface="微軟正黑體" panose="020B0604030504040204" pitchFamily="34" charset="-120"/>
              </a:rPr>
              <a:t>)</a:t>
            </a:r>
            <a:r>
              <a:rPr lang="zh-TW" altLang="en-US" dirty="0">
                <a:solidFill>
                  <a:schemeClr val="bg1"/>
                </a:solidFill>
                <a:latin typeface="微軟正黑體" panose="020B0604030504040204" pitchFamily="34" charset="-120"/>
                <a:ea typeface="微軟正黑體" panose="020B0604030504040204" pitchFamily="34" charset="-120"/>
              </a:rPr>
              <a:t>來印證呼吸頻率差異</a:t>
            </a:r>
            <a:endParaRPr lang="zh-TW" altLang="en-US" sz="2000" dirty="0">
              <a:solidFill>
                <a:schemeClr val="bg1"/>
              </a:solidFill>
              <a:latin typeface="微軟正黑體" panose="020B0604030504040204" pitchFamily="34" charset="-120"/>
              <a:ea typeface="微軟正黑體" panose="020B0604030504040204" pitchFamily="34" charset="-120"/>
            </a:endParaRPr>
          </a:p>
        </p:txBody>
      </p:sp>
      <p:graphicFrame>
        <p:nvGraphicFramePr>
          <p:cNvPr id="10" name="表格 9">
            <a:extLst>
              <a:ext uri="{FF2B5EF4-FFF2-40B4-BE49-F238E27FC236}">
                <a16:creationId xmlns:a16="http://schemas.microsoft.com/office/drawing/2014/main" id="{50F020A1-19BD-4EA8-B563-E5F1AA153EDA}"/>
              </a:ext>
            </a:extLst>
          </p:cNvPr>
          <p:cNvGraphicFramePr>
            <a:graphicFrameLocks noGrp="1"/>
          </p:cNvGraphicFramePr>
          <p:nvPr>
            <p:extLst>
              <p:ext uri="{D42A27DB-BD31-4B8C-83A1-F6EECF244321}">
                <p14:modId xmlns:p14="http://schemas.microsoft.com/office/powerpoint/2010/main" val="137373508"/>
              </p:ext>
            </p:extLst>
          </p:nvPr>
        </p:nvGraphicFramePr>
        <p:xfrm>
          <a:off x="7764934" y="929013"/>
          <a:ext cx="3606799" cy="2126752"/>
        </p:xfrm>
        <a:graphic>
          <a:graphicData uri="http://schemas.openxmlformats.org/drawingml/2006/table">
            <a:tbl>
              <a:tblPr firstRow="1" firstCol="1" bandRow="1"/>
              <a:tblGrid>
                <a:gridCol w="989452">
                  <a:extLst>
                    <a:ext uri="{9D8B030D-6E8A-4147-A177-3AD203B41FA5}">
                      <a16:colId xmlns:a16="http://schemas.microsoft.com/office/drawing/2014/main" val="2308736204"/>
                    </a:ext>
                  </a:extLst>
                </a:gridCol>
                <a:gridCol w="986157">
                  <a:extLst>
                    <a:ext uri="{9D8B030D-6E8A-4147-A177-3AD203B41FA5}">
                      <a16:colId xmlns:a16="http://schemas.microsoft.com/office/drawing/2014/main" val="1111281985"/>
                    </a:ext>
                  </a:extLst>
                </a:gridCol>
                <a:gridCol w="815595">
                  <a:extLst>
                    <a:ext uri="{9D8B030D-6E8A-4147-A177-3AD203B41FA5}">
                      <a16:colId xmlns:a16="http://schemas.microsoft.com/office/drawing/2014/main" val="126721551"/>
                    </a:ext>
                  </a:extLst>
                </a:gridCol>
                <a:gridCol w="815595">
                  <a:extLst>
                    <a:ext uri="{9D8B030D-6E8A-4147-A177-3AD203B41FA5}">
                      <a16:colId xmlns:a16="http://schemas.microsoft.com/office/drawing/2014/main" val="466316471"/>
                    </a:ext>
                  </a:extLst>
                </a:gridCol>
              </a:tblGrid>
              <a:tr h="265844">
                <a:tc>
                  <a:txBody>
                    <a:bodyPr/>
                    <a:lstStyle/>
                    <a:p>
                      <a:pPr algn="ctr">
                        <a:spcAft>
                          <a:spcPts val="0"/>
                        </a:spcAft>
                      </a:pPr>
                      <a:r>
                        <a:rPr lang="zh-TW" sz="14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時間</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tx1">
                        <a:lumMod val="85000"/>
                        <a:lumOff val="15000"/>
                      </a:schemeClr>
                    </a:solidFill>
                  </a:tcPr>
                </a:tc>
                <a:tc>
                  <a:txBody>
                    <a:bodyPr/>
                    <a:lstStyle/>
                    <a:p>
                      <a:pPr algn="ctr">
                        <a:spcAft>
                          <a:spcPts val="0"/>
                        </a:spcAft>
                      </a:pPr>
                      <a:r>
                        <a:rPr lang="zh-TW" sz="14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狀態</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tx1">
                        <a:lumMod val="85000"/>
                        <a:lumOff val="15000"/>
                      </a:schemeClr>
                    </a:solidFill>
                  </a:tcPr>
                </a:tc>
                <a:tc>
                  <a:txBody>
                    <a:bodyPr/>
                    <a:lstStyle/>
                    <a:p>
                      <a:pPr algn="ctr">
                        <a:spcAft>
                          <a:spcPts val="0"/>
                        </a:spcAft>
                      </a:pPr>
                      <a:r>
                        <a:rPr lang="zh-TW" sz="14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波峰數</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tx1">
                        <a:lumMod val="85000"/>
                        <a:lumOff val="15000"/>
                      </a:schemeClr>
                    </a:solidFill>
                  </a:tcPr>
                </a:tc>
                <a:tc>
                  <a:txBody>
                    <a:bodyPr/>
                    <a:lstStyle/>
                    <a:p>
                      <a:pPr algn="ctr">
                        <a:spcAft>
                          <a:spcPts val="0"/>
                        </a:spcAft>
                      </a:pPr>
                      <a:r>
                        <a:rPr lang="zh-TW" sz="14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頻率</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2270688982"/>
                  </a:ext>
                </a:extLst>
              </a:tr>
              <a:tr h="265844">
                <a:tc>
                  <a:txBody>
                    <a:bodyPr/>
                    <a:lstStyle/>
                    <a:p>
                      <a:pPr algn="ctr">
                        <a:spcAft>
                          <a:spcPts val="0"/>
                        </a:spcAft>
                      </a:pPr>
                      <a:r>
                        <a:rPr lang="en-US" sz="14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0~30s </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tx1">
                        <a:lumMod val="65000"/>
                        <a:lumOff val="35000"/>
                      </a:schemeClr>
                    </a:solidFill>
                  </a:tcPr>
                </a:tc>
                <a:tc>
                  <a:txBody>
                    <a:bodyPr/>
                    <a:lstStyle/>
                    <a:p>
                      <a:pPr algn="ctr">
                        <a:spcAft>
                          <a:spcPts val="0"/>
                        </a:spcAft>
                      </a:pPr>
                      <a:r>
                        <a:rPr lang="zh-TW" sz="14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呼吸快</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tx1">
                        <a:lumMod val="65000"/>
                        <a:lumOff val="35000"/>
                      </a:schemeClr>
                    </a:solidFill>
                  </a:tcPr>
                </a:tc>
                <a:tc>
                  <a:txBody>
                    <a:bodyPr/>
                    <a:lstStyle/>
                    <a:p>
                      <a:pPr algn="ctr">
                        <a:spcAft>
                          <a:spcPts val="0"/>
                        </a:spcAft>
                      </a:pPr>
                      <a:r>
                        <a:rPr lang="en-US" sz="1400" kern="10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15</a:t>
                      </a:r>
                      <a:endParaRPr lang="zh-TW" sz="1600" kern="10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tx1">
                        <a:lumMod val="65000"/>
                        <a:lumOff val="35000"/>
                      </a:schemeClr>
                    </a:solidFill>
                  </a:tcPr>
                </a:tc>
                <a:tc>
                  <a:txBody>
                    <a:bodyPr/>
                    <a:lstStyle/>
                    <a:p>
                      <a:pPr algn="ctr">
                        <a:spcAft>
                          <a:spcPts val="0"/>
                        </a:spcAft>
                      </a:pPr>
                      <a:r>
                        <a:rPr lang="en-US" sz="1400" kern="10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0.5</a:t>
                      </a:r>
                      <a:endParaRPr lang="zh-TW" sz="1600" kern="10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128867671"/>
                  </a:ext>
                </a:extLst>
              </a:tr>
              <a:tr h="265844">
                <a:tc>
                  <a:txBody>
                    <a:bodyPr/>
                    <a:lstStyle/>
                    <a:p>
                      <a:pPr algn="ctr">
                        <a:spcAft>
                          <a:spcPts val="0"/>
                        </a:spcAft>
                      </a:pPr>
                      <a:r>
                        <a:rPr lang="en-US" sz="14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30~40s </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tx1">
                        <a:lumMod val="65000"/>
                        <a:lumOff val="35000"/>
                      </a:schemeClr>
                    </a:solidFill>
                  </a:tcPr>
                </a:tc>
                <a:tc>
                  <a:txBody>
                    <a:bodyPr/>
                    <a:lstStyle/>
                    <a:p>
                      <a:pPr algn="ctr">
                        <a:spcAft>
                          <a:spcPts val="0"/>
                        </a:spcAft>
                      </a:pPr>
                      <a:r>
                        <a:rPr lang="zh-TW" sz="14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憋氣</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tx1">
                        <a:lumMod val="65000"/>
                        <a:lumOff val="35000"/>
                      </a:schemeClr>
                    </a:solidFill>
                  </a:tcPr>
                </a:tc>
                <a:tc>
                  <a:txBody>
                    <a:bodyPr/>
                    <a:lstStyle/>
                    <a:p>
                      <a:pPr algn="ctr">
                        <a:spcAft>
                          <a:spcPts val="0"/>
                        </a:spcAft>
                      </a:pPr>
                      <a:r>
                        <a:rPr lang="en-US" sz="14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 </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solidFill>
                        <a:schemeClr val="bg1">
                          <a:lumMod val="85000"/>
                        </a:schemeClr>
                      </a:solidFill>
                      <a:prstDash val="solid"/>
                      <a:round/>
                      <a:headEnd type="none" w="med" len="med"/>
                      <a:tailEnd type="none" w="med" len="med"/>
                    </a:lnTlToBr>
                    <a:solidFill>
                      <a:schemeClr val="tx1">
                        <a:lumMod val="65000"/>
                        <a:lumOff val="35000"/>
                      </a:schemeClr>
                    </a:solidFill>
                  </a:tcPr>
                </a:tc>
                <a:tc>
                  <a:txBody>
                    <a:bodyPr/>
                    <a:lstStyle/>
                    <a:p>
                      <a:pPr algn="ctr">
                        <a:spcAft>
                          <a:spcPts val="0"/>
                        </a:spcAft>
                      </a:pPr>
                      <a:r>
                        <a:rPr lang="en-US" sz="14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 </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solidFill>
                        <a:schemeClr val="bg1">
                          <a:lumMod val="85000"/>
                        </a:schemeClr>
                      </a:solidFill>
                      <a:prstDash val="solid"/>
                      <a:round/>
                      <a:headEnd type="none" w="med" len="med"/>
                      <a:tailEnd type="none" w="med" len="med"/>
                    </a:lnTlToBr>
                    <a:solidFill>
                      <a:schemeClr val="tx1">
                        <a:lumMod val="65000"/>
                        <a:lumOff val="35000"/>
                      </a:schemeClr>
                    </a:solidFill>
                  </a:tcPr>
                </a:tc>
                <a:extLst>
                  <a:ext uri="{0D108BD9-81ED-4DB2-BD59-A6C34878D82A}">
                    <a16:rowId xmlns:a16="http://schemas.microsoft.com/office/drawing/2014/main" val="970303957"/>
                  </a:ext>
                </a:extLst>
              </a:tr>
              <a:tr h="265844">
                <a:tc>
                  <a:txBody>
                    <a:bodyPr/>
                    <a:lstStyle/>
                    <a:p>
                      <a:pPr algn="ctr">
                        <a:spcAft>
                          <a:spcPts val="0"/>
                        </a:spcAft>
                      </a:pPr>
                      <a:r>
                        <a:rPr lang="en-US" sz="1400" kern="10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40~60s </a:t>
                      </a:r>
                      <a:endParaRPr lang="zh-TW" sz="1600" kern="10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tx1">
                        <a:lumMod val="65000"/>
                        <a:lumOff val="35000"/>
                      </a:schemeClr>
                    </a:solidFill>
                  </a:tcPr>
                </a:tc>
                <a:tc>
                  <a:txBody>
                    <a:bodyPr/>
                    <a:lstStyle/>
                    <a:p>
                      <a:pPr algn="ctr">
                        <a:spcAft>
                          <a:spcPts val="0"/>
                        </a:spcAft>
                      </a:pPr>
                      <a:r>
                        <a:rPr lang="zh-TW" sz="14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呼吸慢</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tx1">
                        <a:lumMod val="65000"/>
                        <a:lumOff val="35000"/>
                      </a:schemeClr>
                    </a:solidFill>
                  </a:tcPr>
                </a:tc>
                <a:tc>
                  <a:txBody>
                    <a:bodyPr/>
                    <a:lstStyle/>
                    <a:p>
                      <a:pPr algn="ctr">
                        <a:spcAft>
                          <a:spcPts val="0"/>
                        </a:spcAft>
                      </a:pPr>
                      <a:r>
                        <a:rPr lang="en-US" sz="14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7 </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tx1">
                        <a:lumMod val="65000"/>
                        <a:lumOff val="35000"/>
                      </a:schemeClr>
                    </a:solidFill>
                  </a:tcPr>
                </a:tc>
                <a:tc>
                  <a:txBody>
                    <a:bodyPr/>
                    <a:lstStyle/>
                    <a:p>
                      <a:pPr algn="ctr">
                        <a:spcAft>
                          <a:spcPts val="0"/>
                        </a:spcAft>
                      </a:pPr>
                      <a:r>
                        <a:rPr lang="en-US" sz="14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0.35</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4084442067"/>
                  </a:ext>
                </a:extLst>
              </a:tr>
              <a:tr h="265844">
                <a:tc>
                  <a:txBody>
                    <a:bodyPr/>
                    <a:lstStyle/>
                    <a:p>
                      <a:pPr algn="ctr">
                        <a:spcAft>
                          <a:spcPts val="0"/>
                        </a:spcAft>
                      </a:pPr>
                      <a:r>
                        <a:rPr lang="en-US" sz="1400" kern="10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60~70s </a:t>
                      </a:r>
                      <a:endParaRPr lang="zh-TW" sz="1600" kern="10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tx1">
                        <a:lumMod val="65000"/>
                        <a:lumOff val="35000"/>
                      </a:schemeClr>
                    </a:solidFill>
                  </a:tcPr>
                </a:tc>
                <a:tc>
                  <a:txBody>
                    <a:bodyPr/>
                    <a:lstStyle/>
                    <a:p>
                      <a:pPr algn="ctr">
                        <a:spcAft>
                          <a:spcPts val="0"/>
                        </a:spcAft>
                      </a:pPr>
                      <a:r>
                        <a:rPr lang="zh-TW" sz="14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憋氣</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tx1">
                        <a:lumMod val="65000"/>
                        <a:lumOff val="35000"/>
                      </a:schemeClr>
                    </a:solidFill>
                  </a:tcPr>
                </a:tc>
                <a:tc>
                  <a:txBody>
                    <a:bodyPr/>
                    <a:lstStyle/>
                    <a:p>
                      <a:pPr algn="ctr">
                        <a:spcAft>
                          <a:spcPts val="0"/>
                        </a:spcAft>
                      </a:pPr>
                      <a:r>
                        <a:rPr lang="en-US" sz="14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 </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solidFill>
                        <a:schemeClr val="bg1">
                          <a:lumMod val="85000"/>
                        </a:schemeClr>
                      </a:solidFill>
                      <a:prstDash val="solid"/>
                      <a:round/>
                      <a:headEnd type="none" w="med" len="med"/>
                      <a:tailEnd type="none" w="med" len="med"/>
                    </a:lnTlToBr>
                    <a:solidFill>
                      <a:schemeClr val="tx1">
                        <a:lumMod val="65000"/>
                        <a:lumOff val="35000"/>
                      </a:schemeClr>
                    </a:solidFill>
                  </a:tcPr>
                </a:tc>
                <a:tc>
                  <a:txBody>
                    <a:bodyPr/>
                    <a:lstStyle/>
                    <a:p>
                      <a:pPr algn="ctr">
                        <a:spcAft>
                          <a:spcPts val="0"/>
                        </a:spcAft>
                      </a:pPr>
                      <a:r>
                        <a:rPr lang="en-US" sz="14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 </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solidFill>
                        <a:schemeClr val="bg1">
                          <a:lumMod val="85000"/>
                        </a:schemeClr>
                      </a:solidFill>
                      <a:prstDash val="solid"/>
                      <a:round/>
                      <a:headEnd type="none" w="med" len="med"/>
                      <a:tailEnd type="none" w="med" len="med"/>
                    </a:lnTlToBr>
                    <a:solidFill>
                      <a:schemeClr val="tx1">
                        <a:lumMod val="65000"/>
                        <a:lumOff val="35000"/>
                      </a:schemeClr>
                    </a:solidFill>
                  </a:tcPr>
                </a:tc>
                <a:extLst>
                  <a:ext uri="{0D108BD9-81ED-4DB2-BD59-A6C34878D82A}">
                    <a16:rowId xmlns:a16="http://schemas.microsoft.com/office/drawing/2014/main" val="2366731944"/>
                  </a:ext>
                </a:extLst>
              </a:tr>
              <a:tr h="265844">
                <a:tc>
                  <a:txBody>
                    <a:bodyPr/>
                    <a:lstStyle/>
                    <a:p>
                      <a:pPr algn="ctr">
                        <a:spcAft>
                          <a:spcPts val="0"/>
                        </a:spcAft>
                      </a:pPr>
                      <a:r>
                        <a:rPr lang="en-US" sz="1400" kern="10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70~90s </a:t>
                      </a:r>
                      <a:endParaRPr lang="zh-TW" sz="1600" kern="10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tx1">
                        <a:lumMod val="65000"/>
                        <a:lumOff val="35000"/>
                      </a:schemeClr>
                    </a:solidFill>
                  </a:tcPr>
                </a:tc>
                <a:tc>
                  <a:txBody>
                    <a:bodyPr/>
                    <a:lstStyle/>
                    <a:p>
                      <a:pPr algn="ctr">
                        <a:spcAft>
                          <a:spcPts val="0"/>
                        </a:spcAft>
                      </a:pPr>
                      <a:r>
                        <a:rPr lang="zh-TW" sz="14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呼吸快</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tx1">
                        <a:lumMod val="65000"/>
                        <a:lumOff val="35000"/>
                      </a:schemeClr>
                    </a:solidFill>
                  </a:tcPr>
                </a:tc>
                <a:tc>
                  <a:txBody>
                    <a:bodyPr/>
                    <a:lstStyle/>
                    <a:p>
                      <a:pPr algn="ctr">
                        <a:spcAft>
                          <a:spcPts val="0"/>
                        </a:spcAft>
                      </a:pPr>
                      <a:r>
                        <a:rPr lang="en-US" sz="14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10</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tx1">
                        <a:lumMod val="65000"/>
                        <a:lumOff val="35000"/>
                      </a:schemeClr>
                    </a:solidFill>
                  </a:tcPr>
                </a:tc>
                <a:tc>
                  <a:txBody>
                    <a:bodyPr/>
                    <a:lstStyle/>
                    <a:p>
                      <a:pPr algn="ctr">
                        <a:spcAft>
                          <a:spcPts val="0"/>
                        </a:spcAft>
                      </a:pPr>
                      <a:r>
                        <a:rPr lang="en-US" sz="14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0.5</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260333658"/>
                  </a:ext>
                </a:extLst>
              </a:tr>
              <a:tr h="265844">
                <a:tc>
                  <a:txBody>
                    <a:bodyPr/>
                    <a:lstStyle/>
                    <a:p>
                      <a:pPr algn="ctr">
                        <a:spcAft>
                          <a:spcPts val="0"/>
                        </a:spcAft>
                      </a:pPr>
                      <a:r>
                        <a:rPr lang="en-US" sz="1400" kern="10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90~100s </a:t>
                      </a:r>
                      <a:endParaRPr lang="zh-TW" sz="1600" kern="10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tx1">
                        <a:lumMod val="65000"/>
                        <a:lumOff val="35000"/>
                      </a:schemeClr>
                    </a:solidFill>
                  </a:tcPr>
                </a:tc>
                <a:tc>
                  <a:txBody>
                    <a:bodyPr/>
                    <a:lstStyle/>
                    <a:p>
                      <a:pPr algn="ctr">
                        <a:spcAft>
                          <a:spcPts val="0"/>
                        </a:spcAft>
                      </a:pPr>
                      <a:r>
                        <a:rPr lang="zh-TW" sz="1400" kern="10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憋氣</a:t>
                      </a:r>
                      <a:endParaRPr lang="zh-TW" sz="1600" kern="10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tx1">
                        <a:lumMod val="65000"/>
                        <a:lumOff val="35000"/>
                      </a:schemeClr>
                    </a:solidFill>
                  </a:tcPr>
                </a:tc>
                <a:tc>
                  <a:txBody>
                    <a:bodyPr/>
                    <a:lstStyle/>
                    <a:p>
                      <a:pPr algn="ctr">
                        <a:spcAft>
                          <a:spcPts val="0"/>
                        </a:spcAft>
                      </a:pPr>
                      <a:r>
                        <a:rPr lang="en-US" sz="14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 </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solidFill>
                        <a:schemeClr val="bg1">
                          <a:lumMod val="85000"/>
                        </a:schemeClr>
                      </a:solidFill>
                      <a:prstDash val="solid"/>
                      <a:round/>
                      <a:headEnd type="none" w="med" len="med"/>
                      <a:tailEnd type="none" w="med" len="med"/>
                    </a:lnTlToBr>
                    <a:solidFill>
                      <a:schemeClr val="tx1">
                        <a:lumMod val="65000"/>
                        <a:lumOff val="35000"/>
                      </a:schemeClr>
                    </a:solidFill>
                  </a:tcPr>
                </a:tc>
                <a:tc>
                  <a:txBody>
                    <a:bodyPr/>
                    <a:lstStyle/>
                    <a:p>
                      <a:pPr algn="ctr">
                        <a:spcAft>
                          <a:spcPts val="0"/>
                        </a:spcAft>
                      </a:pPr>
                      <a:r>
                        <a:rPr lang="en-US" sz="14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 </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ap="flat" cmpd="sng" algn="ctr">
                      <a:solidFill>
                        <a:schemeClr val="bg1">
                          <a:lumMod val="85000"/>
                        </a:schemeClr>
                      </a:solidFill>
                      <a:prstDash val="solid"/>
                      <a:round/>
                      <a:headEnd type="none" w="med" len="med"/>
                      <a:tailEnd type="none" w="med" len="med"/>
                    </a:lnTlToBr>
                    <a:solidFill>
                      <a:schemeClr val="tx1">
                        <a:lumMod val="65000"/>
                        <a:lumOff val="35000"/>
                      </a:schemeClr>
                    </a:solidFill>
                  </a:tcPr>
                </a:tc>
                <a:extLst>
                  <a:ext uri="{0D108BD9-81ED-4DB2-BD59-A6C34878D82A}">
                    <a16:rowId xmlns:a16="http://schemas.microsoft.com/office/drawing/2014/main" val="1695066455"/>
                  </a:ext>
                </a:extLst>
              </a:tr>
              <a:tr h="265844">
                <a:tc>
                  <a:txBody>
                    <a:bodyPr/>
                    <a:lstStyle/>
                    <a:p>
                      <a:pPr algn="ctr">
                        <a:spcAft>
                          <a:spcPts val="0"/>
                        </a:spcAft>
                      </a:pPr>
                      <a:r>
                        <a:rPr lang="en-US" sz="1400" kern="10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100~120s </a:t>
                      </a:r>
                      <a:endParaRPr lang="zh-TW" sz="1600" kern="10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tx1">
                        <a:lumMod val="65000"/>
                        <a:lumOff val="35000"/>
                      </a:schemeClr>
                    </a:solidFill>
                  </a:tcPr>
                </a:tc>
                <a:tc>
                  <a:txBody>
                    <a:bodyPr/>
                    <a:lstStyle/>
                    <a:p>
                      <a:pPr algn="ctr">
                        <a:spcAft>
                          <a:spcPts val="0"/>
                        </a:spcAft>
                      </a:pPr>
                      <a:r>
                        <a:rPr lang="zh-TW" sz="14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呼吸慢</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tx1">
                        <a:lumMod val="65000"/>
                        <a:lumOff val="35000"/>
                      </a:schemeClr>
                    </a:solidFill>
                  </a:tcPr>
                </a:tc>
                <a:tc>
                  <a:txBody>
                    <a:bodyPr/>
                    <a:lstStyle/>
                    <a:p>
                      <a:pPr algn="ctr">
                        <a:spcAft>
                          <a:spcPts val="0"/>
                        </a:spcAft>
                      </a:pPr>
                      <a:r>
                        <a:rPr lang="en-US" sz="14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8</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tx1">
                        <a:lumMod val="65000"/>
                        <a:lumOff val="35000"/>
                      </a:schemeClr>
                    </a:solidFill>
                  </a:tcPr>
                </a:tc>
                <a:tc>
                  <a:txBody>
                    <a:bodyPr/>
                    <a:lstStyle/>
                    <a:p>
                      <a:pPr algn="ctr">
                        <a:spcAft>
                          <a:spcPts val="0"/>
                        </a:spcAft>
                      </a:pPr>
                      <a:r>
                        <a:rPr lang="en-US" sz="14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rPr>
                        <a:t>0.4</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264464850"/>
                  </a:ext>
                </a:extLst>
              </a:tr>
            </a:tbl>
          </a:graphicData>
        </a:graphic>
      </p:graphicFrame>
      <p:pic>
        <p:nvPicPr>
          <p:cNvPr id="2" name="圖片 1">
            <a:extLst>
              <a:ext uri="{FF2B5EF4-FFF2-40B4-BE49-F238E27FC236}">
                <a16:creationId xmlns:a16="http://schemas.microsoft.com/office/drawing/2014/main" id="{AE6A999A-A293-4AB6-91CD-DF190DAE455B}"/>
              </a:ext>
            </a:extLst>
          </p:cNvPr>
          <p:cNvPicPr>
            <a:picLocks noChangeAspect="1"/>
          </p:cNvPicPr>
          <p:nvPr/>
        </p:nvPicPr>
        <p:blipFill>
          <a:blip r:embed="rId5"/>
          <a:stretch>
            <a:fillRect/>
          </a:stretch>
        </p:blipFill>
        <p:spPr>
          <a:xfrm>
            <a:off x="3339509" y="3467822"/>
            <a:ext cx="8032224" cy="24881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矩形 8">
            <a:extLst>
              <a:ext uri="{FF2B5EF4-FFF2-40B4-BE49-F238E27FC236}">
                <a16:creationId xmlns:a16="http://schemas.microsoft.com/office/drawing/2014/main" id="{AEF65112-4615-4733-AB93-920B56F7B95B}"/>
              </a:ext>
            </a:extLst>
          </p:cNvPr>
          <p:cNvSpPr/>
          <p:nvPr/>
        </p:nvSpPr>
        <p:spPr>
          <a:xfrm>
            <a:off x="820267" y="3851483"/>
            <a:ext cx="2905626" cy="1720856"/>
          </a:xfrm>
          <a:prstGeom prst="rect">
            <a:avLst/>
          </a:prstGeom>
        </p:spPr>
        <p:txBody>
          <a:bodyPr wrap="square">
            <a:spAutoFit/>
          </a:bodyPr>
          <a:lstStyle/>
          <a:p>
            <a:pPr>
              <a:lnSpc>
                <a:spcPct val="200000"/>
              </a:lnSpc>
            </a:pPr>
            <a:r>
              <a:rPr lang="zh-TW" altLang="en-US" b="1" dirty="0">
                <a:solidFill>
                  <a:srgbClr val="FFFF99"/>
                </a:solidFill>
                <a:latin typeface="微軟正黑體" panose="020B0604030504040204" pitchFamily="34" charset="-120"/>
                <a:ea typeface="微軟正黑體" panose="020B0604030504040204" pitchFamily="34" charset="-120"/>
              </a:rPr>
              <a:t>快 → 波峰數多</a:t>
            </a:r>
            <a:endParaRPr lang="en-US" altLang="zh-TW" b="1" dirty="0">
              <a:solidFill>
                <a:srgbClr val="FFFF99"/>
              </a:solidFill>
              <a:latin typeface="微軟正黑體" panose="020B0604030504040204" pitchFamily="34" charset="-120"/>
              <a:ea typeface="微軟正黑體" panose="020B0604030504040204" pitchFamily="34" charset="-120"/>
            </a:endParaRPr>
          </a:p>
          <a:p>
            <a:pPr>
              <a:lnSpc>
                <a:spcPct val="200000"/>
              </a:lnSpc>
            </a:pPr>
            <a:r>
              <a:rPr lang="zh-TW" altLang="en-US" b="1" dirty="0">
                <a:solidFill>
                  <a:srgbClr val="FFFF99"/>
                </a:solidFill>
                <a:latin typeface="微軟正黑體" panose="020B0604030504040204" pitchFamily="34" charset="-120"/>
                <a:ea typeface="微軟正黑體" panose="020B0604030504040204" pitchFamily="34" charset="-120"/>
              </a:rPr>
              <a:t>慢 → 波峰數少</a:t>
            </a:r>
            <a:endParaRPr lang="en-US" altLang="zh-TW" b="1" dirty="0">
              <a:solidFill>
                <a:srgbClr val="FFFF99"/>
              </a:solidFill>
              <a:latin typeface="微軟正黑體" panose="020B0604030504040204" pitchFamily="34" charset="-120"/>
              <a:ea typeface="微軟正黑體" panose="020B0604030504040204" pitchFamily="34" charset="-120"/>
            </a:endParaRPr>
          </a:p>
          <a:p>
            <a:pPr>
              <a:lnSpc>
                <a:spcPct val="200000"/>
              </a:lnSpc>
            </a:pPr>
            <a:r>
              <a:rPr lang="zh-TW" altLang="en-US" b="1" dirty="0">
                <a:solidFill>
                  <a:srgbClr val="FFFF99"/>
                </a:solidFill>
                <a:latin typeface="微軟正黑體" panose="020B0604030504040204" pitchFamily="34" charset="-120"/>
                <a:ea typeface="微軟正黑體" panose="020B0604030504040204" pitchFamily="34" charset="-120"/>
              </a:rPr>
              <a:t>憋氣 → 相位變化不大</a:t>
            </a:r>
          </a:p>
        </p:txBody>
      </p:sp>
    </p:spTree>
    <p:extLst>
      <p:ext uri="{BB962C8B-B14F-4D97-AF65-F5344CB8AC3E}">
        <p14:creationId xmlns:p14="http://schemas.microsoft.com/office/powerpoint/2010/main" val="2022122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2">
            <a:extLst>
              <a:ext uri="{FF2B5EF4-FFF2-40B4-BE49-F238E27FC236}">
                <a16:creationId xmlns:a16="http://schemas.microsoft.com/office/drawing/2014/main" id="{C6AD5501-D743-494B-AC11-7AE216AA9047}"/>
              </a:ext>
            </a:extLst>
          </p:cNvPr>
          <p:cNvPicPr>
            <a:picLocks noChangeAspect="1"/>
          </p:cNvPicPr>
          <p:nvPr/>
        </p:nvPicPr>
        <p:blipFill>
          <a:blip r:embed="rId3"/>
          <a:stretch>
            <a:fillRect/>
          </a:stretch>
        </p:blipFill>
        <p:spPr>
          <a:xfrm>
            <a:off x="970489" y="904644"/>
            <a:ext cx="866752" cy="1505411"/>
          </a:xfrm>
          <a:prstGeom prst="rect">
            <a:avLst/>
          </a:prstGeom>
        </p:spPr>
      </p:pic>
      <p:sp>
        <p:nvSpPr>
          <p:cNvPr id="8" name="文本框 3">
            <a:extLst>
              <a:ext uri="{FF2B5EF4-FFF2-40B4-BE49-F238E27FC236}">
                <a16:creationId xmlns:a16="http://schemas.microsoft.com/office/drawing/2014/main" id="{E3B597D8-1C31-4BCC-AC54-FD56AABCC99F}"/>
              </a:ext>
            </a:extLst>
          </p:cNvPr>
          <p:cNvSpPr txBox="1"/>
          <p:nvPr/>
        </p:nvSpPr>
        <p:spPr>
          <a:xfrm rot="412820">
            <a:off x="3311644" y="870479"/>
            <a:ext cx="1581409" cy="646331"/>
          </a:xfrm>
          <a:prstGeom prst="rect">
            <a:avLst/>
          </a:prstGeom>
          <a:noFill/>
        </p:spPr>
        <p:txBody>
          <a:bodyPr wrap="square" rtlCol="0">
            <a:spAutoFit/>
          </a:bodyPr>
          <a:lstStyle/>
          <a:p>
            <a:r>
              <a:rPr lang="zh-TW" altLang="en-US" sz="3600" b="1" dirty="0">
                <a:solidFill>
                  <a:srgbClr val="FFFF99"/>
                </a:solidFill>
                <a:latin typeface="SentyTEA 新蒂下午茶体" panose="03000600000000000000" pitchFamily="66" charset="-120"/>
                <a:ea typeface="SentyTEA 新蒂下午茶体" panose="03000600000000000000" pitchFamily="66" charset="-120"/>
              </a:rPr>
              <a:t>實驗四</a:t>
            </a:r>
          </a:p>
        </p:txBody>
      </p:sp>
      <p:pic>
        <p:nvPicPr>
          <p:cNvPr id="5" name="图片 1">
            <a:extLst>
              <a:ext uri="{FF2B5EF4-FFF2-40B4-BE49-F238E27FC236}">
                <a16:creationId xmlns:a16="http://schemas.microsoft.com/office/drawing/2014/main" id="{6DA6C1A7-65E6-4F8B-B3EE-970D60B38ECE}"/>
              </a:ext>
            </a:extLst>
          </p:cNvPr>
          <p:cNvPicPr>
            <a:picLocks noChangeAspect="1"/>
          </p:cNvPicPr>
          <p:nvPr/>
        </p:nvPicPr>
        <p:blipFill>
          <a:blip r:embed="rId4"/>
          <a:stretch>
            <a:fillRect/>
          </a:stretch>
        </p:blipFill>
        <p:spPr>
          <a:xfrm>
            <a:off x="1837243" y="729942"/>
            <a:ext cx="3389275" cy="927407"/>
          </a:xfrm>
          <a:prstGeom prst="rect">
            <a:avLst/>
          </a:prstGeom>
        </p:spPr>
      </p:pic>
      <p:sp>
        <p:nvSpPr>
          <p:cNvPr id="7" name="矩形 6">
            <a:extLst>
              <a:ext uri="{FF2B5EF4-FFF2-40B4-BE49-F238E27FC236}">
                <a16:creationId xmlns:a16="http://schemas.microsoft.com/office/drawing/2014/main" id="{49597925-3EB4-465D-92A2-D99AAAA45769}"/>
              </a:ext>
            </a:extLst>
          </p:cNvPr>
          <p:cNvSpPr/>
          <p:nvPr/>
        </p:nvSpPr>
        <p:spPr>
          <a:xfrm>
            <a:off x="2133600" y="1977892"/>
            <a:ext cx="9195335" cy="918585"/>
          </a:xfrm>
          <a:prstGeom prst="rect">
            <a:avLst/>
          </a:prstGeom>
        </p:spPr>
        <p:txBody>
          <a:bodyPr wrap="square">
            <a:spAutoFit/>
          </a:bodyPr>
          <a:lstStyle/>
          <a:p>
            <a:pPr>
              <a:lnSpc>
                <a:spcPct val="150000"/>
              </a:lnSpc>
            </a:pPr>
            <a:r>
              <a:rPr lang="zh-TW" altLang="en-US" sz="2000" b="1" dirty="0">
                <a:solidFill>
                  <a:srgbClr val="FFFF99"/>
                </a:solidFill>
                <a:latin typeface="微軟正黑體" panose="020B0604030504040204" pitchFamily="34" charset="-120"/>
                <a:ea typeface="微軟正黑體" panose="020B0604030504040204" pitchFamily="34" charset="-120"/>
              </a:rPr>
              <a:t>暫停呼吸的過程，其相位變化是相對平緩的</a:t>
            </a:r>
          </a:p>
          <a:p>
            <a:pPr>
              <a:lnSpc>
                <a:spcPct val="150000"/>
              </a:lnSpc>
            </a:pPr>
            <a:r>
              <a:rPr lang="zh-TW" altLang="en-US" dirty="0">
                <a:solidFill>
                  <a:schemeClr val="bg1"/>
                </a:solidFill>
                <a:latin typeface="微軟正黑體" panose="020B0604030504040204" pitchFamily="34" charset="-120"/>
                <a:ea typeface="微軟正黑體" panose="020B0604030504040204" pitchFamily="34" charset="-120"/>
              </a:rPr>
              <a:t>圈圈即為吸氣的地方</a:t>
            </a:r>
          </a:p>
        </p:txBody>
      </p:sp>
      <p:pic>
        <p:nvPicPr>
          <p:cNvPr id="9" name="圖片 8">
            <a:extLst>
              <a:ext uri="{FF2B5EF4-FFF2-40B4-BE49-F238E27FC236}">
                <a16:creationId xmlns:a16="http://schemas.microsoft.com/office/drawing/2014/main" id="{B52DCBC6-C77B-46C2-8270-E14C85D2D43B}"/>
              </a:ext>
            </a:extLst>
          </p:cNvPr>
          <p:cNvPicPr/>
          <p:nvPr/>
        </p:nvPicPr>
        <p:blipFill rotWithShape="1">
          <a:blip r:embed="rId5" cstate="print">
            <a:extLst>
              <a:ext uri="{28A0092B-C50C-407E-A947-70E740481C1C}">
                <a14:useLocalDpi xmlns:a14="http://schemas.microsoft.com/office/drawing/2010/main" val="0"/>
              </a:ext>
            </a:extLst>
          </a:blip>
          <a:srcRect t="4517"/>
          <a:stretch/>
        </p:blipFill>
        <p:spPr bwMode="auto">
          <a:xfrm>
            <a:off x="1837241" y="3314098"/>
            <a:ext cx="8767260" cy="25279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sp>
        <p:nvSpPr>
          <p:cNvPr id="10" name="矩形 9">
            <a:extLst>
              <a:ext uri="{FF2B5EF4-FFF2-40B4-BE49-F238E27FC236}">
                <a16:creationId xmlns:a16="http://schemas.microsoft.com/office/drawing/2014/main" id="{FE940C4F-1224-41F9-A97F-B7A7A308A48C}"/>
              </a:ext>
            </a:extLst>
          </p:cNvPr>
          <p:cNvSpPr/>
          <p:nvPr/>
        </p:nvSpPr>
        <p:spPr>
          <a:xfrm>
            <a:off x="5483276" y="1016000"/>
            <a:ext cx="6027612" cy="707886"/>
          </a:xfrm>
          <a:prstGeom prst="rect">
            <a:avLst/>
          </a:prstGeom>
          <a:ln>
            <a:solidFill>
              <a:schemeClr val="bg1"/>
            </a:solidFill>
            <a:prstDash val="lgDash"/>
          </a:ln>
        </p:spPr>
        <p:txBody>
          <a:bodyPr wrap="none">
            <a:spAutoFit/>
          </a:bodyPr>
          <a:lstStyle/>
          <a:p>
            <a:pPr algn="just"/>
            <a:r>
              <a:rPr lang="zh-TW" altLang="en-US" sz="2000" b="1" dirty="0">
                <a:solidFill>
                  <a:srgbClr val="FFFF99"/>
                </a:solidFill>
                <a:latin typeface="微軟正黑體" panose="020B0604030504040204" pitchFamily="34" charset="-120"/>
                <a:ea typeface="微軟正黑體" panose="020B0604030504040204" pitchFamily="34" charset="-120"/>
              </a:rPr>
              <a:t>本次受試者一分鐘呼吸</a:t>
            </a:r>
            <a:r>
              <a:rPr lang="en-US" altLang="zh-TW" sz="2000" b="1" dirty="0">
                <a:solidFill>
                  <a:srgbClr val="FFFF99"/>
                </a:solidFill>
                <a:latin typeface="微軟正黑體" panose="020B0604030504040204" pitchFamily="34" charset="-120"/>
                <a:ea typeface="微軟正黑體" panose="020B0604030504040204" pitchFamily="34" charset="-120"/>
              </a:rPr>
              <a:t>6</a:t>
            </a:r>
            <a:r>
              <a:rPr lang="zh-TW" altLang="en-US" sz="2000" b="1" dirty="0">
                <a:solidFill>
                  <a:srgbClr val="FFFF99"/>
                </a:solidFill>
                <a:latin typeface="微軟正黑體" panose="020B0604030504040204" pitchFamily="34" charset="-120"/>
                <a:ea typeface="微軟正黑體" panose="020B0604030504040204" pitchFamily="34" charset="-120"/>
              </a:rPr>
              <a:t>下，為每憋氣</a:t>
            </a:r>
            <a:r>
              <a:rPr lang="en-US" altLang="zh-TW" sz="2000" b="1" dirty="0">
                <a:solidFill>
                  <a:srgbClr val="FFFF99"/>
                </a:solidFill>
                <a:latin typeface="微軟正黑體" panose="020B0604030504040204" pitchFamily="34" charset="-120"/>
                <a:ea typeface="微軟正黑體" panose="020B0604030504040204" pitchFamily="34" charset="-120"/>
              </a:rPr>
              <a:t>10</a:t>
            </a:r>
            <a:r>
              <a:rPr lang="zh-TW" altLang="en-US" sz="2000" b="1" dirty="0">
                <a:solidFill>
                  <a:srgbClr val="FFFF99"/>
                </a:solidFill>
                <a:latin typeface="微軟正黑體" panose="020B0604030504040204" pitchFamily="34" charset="-120"/>
                <a:ea typeface="微軟正黑體" panose="020B0604030504040204" pitchFamily="34" charset="-120"/>
              </a:rPr>
              <a:t>秒呼吸一次</a:t>
            </a:r>
            <a:endParaRPr lang="en-US" altLang="zh-TW" sz="2000" b="1" dirty="0">
              <a:solidFill>
                <a:srgbClr val="FFFF99"/>
              </a:solidFill>
              <a:latin typeface="微軟正黑體" panose="020B0604030504040204" pitchFamily="34" charset="-120"/>
              <a:ea typeface="微軟正黑體" panose="020B0604030504040204" pitchFamily="34" charset="-120"/>
            </a:endParaRPr>
          </a:p>
          <a:p>
            <a:pPr algn="just"/>
            <a:r>
              <a:rPr lang="en-US" altLang="zh-TW" sz="2000" b="1" dirty="0">
                <a:solidFill>
                  <a:srgbClr val="FFFF99"/>
                </a:solidFill>
                <a:latin typeface="微軟正黑體" panose="020B0604030504040204" pitchFamily="34" charset="-120"/>
                <a:ea typeface="微軟正黑體" panose="020B0604030504040204" pitchFamily="34" charset="-120"/>
              </a:rPr>
              <a:t>                          (0.1 Hz)</a:t>
            </a:r>
          </a:p>
        </p:txBody>
      </p:sp>
      <p:sp>
        <p:nvSpPr>
          <p:cNvPr id="2" name="橢圓 1">
            <a:extLst>
              <a:ext uri="{FF2B5EF4-FFF2-40B4-BE49-F238E27FC236}">
                <a16:creationId xmlns:a16="http://schemas.microsoft.com/office/drawing/2014/main" id="{3F8E25FA-2C25-4ABB-A6F4-8D5FA790988D}"/>
              </a:ext>
            </a:extLst>
          </p:cNvPr>
          <p:cNvSpPr/>
          <p:nvPr/>
        </p:nvSpPr>
        <p:spPr>
          <a:xfrm>
            <a:off x="3832348" y="4469204"/>
            <a:ext cx="540000" cy="5400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130D66F8-7E1D-41BA-A287-0EFD46A06AAE}"/>
              </a:ext>
            </a:extLst>
          </p:cNvPr>
          <p:cNvSpPr/>
          <p:nvPr/>
        </p:nvSpPr>
        <p:spPr>
          <a:xfrm>
            <a:off x="4956518" y="4155102"/>
            <a:ext cx="540000" cy="5400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a:extLst>
              <a:ext uri="{FF2B5EF4-FFF2-40B4-BE49-F238E27FC236}">
                <a16:creationId xmlns:a16="http://schemas.microsoft.com/office/drawing/2014/main" id="{55D6DDD0-09F7-46F9-B3BC-F256A3A41B2D}"/>
              </a:ext>
            </a:extLst>
          </p:cNvPr>
          <p:cNvSpPr/>
          <p:nvPr/>
        </p:nvSpPr>
        <p:spPr>
          <a:xfrm>
            <a:off x="6116339" y="4038049"/>
            <a:ext cx="540000" cy="5400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3A436D37-2F07-403A-A2E7-54A5BC551B58}"/>
              </a:ext>
            </a:extLst>
          </p:cNvPr>
          <p:cNvSpPr/>
          <p:nvPr/>
        </p:nvSpPr>
        <p:spPr>
          <a:xfrm>
            <a:off x="7276160" y="3929204"/>
            <a:ext cx="540000" cy="5400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8844320F-AA12-4173-96BF-BAF7C9EE107F}"/>
              </a:ext>
            </a:extLst>
          </p:cNvPr>
          <p:cNvSpPr/>
          <p:nvPr/>
        </p:nvSpPr>
        <p:spPr>
          <a:xfrm>
            <a:off x="8435981" y="3766494"/>
            <a:ext cx="540000" cy="5400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4256EEA7-A797-40E1-8998-CABF69539164}"/>
              </a:ext>
            </a:extLst>
          </p:cNvPr>
          <p:cNvSpPr/>
          <p:nvPr/>
        </p:nvSpPr>
        <p:spPr>
          <a:xfrm>
            <a:off x="9505616" y="3714139"/>
            <a:ext cx="540000" cy="5400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5535745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2">
            <a:extLst>
              <a:ext uri="{FF2B5EF4-FFF2-40B4-BE49-F238E27FC236}">
                <a16:creationId xmlns:a16="http://schemas.microsoft.com/office/drawing/2014/main" id="{C6AD5501-D743-494B-AC11-7AE216AA9047}"/>
              </a:ext>
            </a:extLst>
          </p:cNvPr>
          <p:cNvPicPr>
            <a:picLocks noChangeAspect="1"/>
          </p:cNvPicPr>
          <p:nvPr/>
        </p:nvPicPr>
        <p:blipFill>
          <a:blip r:embed="rId3"/>
          <a:stretch>
            <a:fillRect/>
          </a:stretch>
        </p:blipFill>
        <p:spPr>
          <a:xfrm>
            <a:off x="970489" y="904644"/>
            <a:ext cx="866752" cy="1505411"/>
          </a:xfrm>
          <a:prstGeom prst="rect">
            <a:avLst/>
          </a:prstGeom>
        </p:spPr>
      </p:pic>
      <p:sp>
        <p:nvSpPr>
          <p:cNvPr id="8" name="文本框 3">
            <a:extLst>
              <a:ext uri="{FF2B5EF4-FFF2-40B4-BE49-F238E27FC236}">
                <a16:creationId xmlns:a16="http://schemas.microsoft.com/office/drawing/2014/main" id="{E3B597D8-1C31-4BCC-AC54-FD56AABCC99F}"/>
              </a:ext>
            </a:extLst>
          </p:cNvPr>
          <p:cNvSpPr txBox="1"/>
          <p:nvPr/>
        </p:nvSpPr>
        <p:spPr>
          <a:xfrm rot="412820">
            <a:off x="3311644" y="870479"/>
            <a:ext cx="1581409" cy="646331"/>
          </a:xfrm>
          <a:prstGeom prst="rect">
            <a:avLst/>
          </a:prstGeom>
          <a:noFill/>
        </p:spPr>
        <p:txBody>
          <a:bodyPr wrap="square" rtlCol="0">
            <a:spAutoFit/>
          </a:bodyPr>
          <a:lstStyle/>
          <a:p>
            <a:r>
              <a:rPr lang="zh-TW" altLang="en-US" sz="3600" b="1" dirty="0">
                <a:solidFill>
                  <a:srgbClr val="FFFF99"/>
                </a:solidFill>
                <a:latin typeface="SentyTEA 新蒂下午茶体" panose="03000600000000000000" pitchFamily="66" charset="-120"/>
                <a:ea typeface="SentyTEA 新蒂下午茶体" panose="03000600000000000000" pitchFamily="66" charset="-120"/>
              </a:rPr>
              <a:t>實驗五</a:t>
            </a:r>
          </a:p>
        </p:txBody>
      </p:sp>
      <p:pic>
        <p:nvPicPr>
          <p:cNvPr id="5" name="图片 1">
            <a:extLst>
              <a:ext uri="{FF2B5EF4-FFF2-40B4-BE49-F238E27FC236}">
                <a16:creationId xmlns:a16="http://schemas.microsoft.com/office/drawing/2014/main" id="{6DA6C1A7-65E6-4F8B-B3EE-970D60B38ECE}"/>
              </a:ext>
            </a:extLst>
          </p:cNvPr>
          <p:cNvPicPr>
            <a:picLocks noChangeAspect="1"/>
          </p:cNvPicPr>
          <p:nvPr/>
        </p:nvPicPr>
        <p:blipFill>
          <a:blip r:embed="rId4"/>
          <a:stretch>
            <a:fillRect/>
          </a:stretch>
        </p:blipFill>
        <p:spPr>
          <a:xfrm>
            <a:off x="1837243" y="729942"/>
            <a:ext cx="3389275" cy="927407"/>
          </a:xfrm>
          <a:prstGeom prst="rect">
            <a:avLst/>
          </a:prstGeom>
        </p:spPr>
      </p:pic>
      <p:sp>
        <p:nvSpPr>
          <p:cNvPr id="7" name="矩形 6">
            <a:extLst>
              <a:ext uri="{FF2B5EF4-FFF2-40B4-BE49-F238E27FC236}">
                <a16:creationId xmlns:a16="http://schemas.microsoft.com/office/drawing/2014/main" id="{029BFCC1-EB73-4BE4-871B-58FDE2A1408F}"/>
              </a:ext>
            </a:extLst>
          </p:cNvPr>
          <p:cNvSpPr/>
          <p:nvPr/>
        </p:nvSpPr>
        <p:spPr>
          <a:xfrm>
            <a:off x="2135644" y="1927608"/>
            <a:ext cx="7920712" cy="1015663"/>
          </a:xfrm>
          <a:prstGeom prst="rect">
            <a:avLst/>
          </a:prstGeom>
        </p:spPr>
        <p:txBody>
          <a:bodyPr wrap="square">
            <a:spAutoFit/>
          </a:bodyPr>
          <a:lstStyle/>
          <a:p>
            <a:r>
              <a:rPr lang="zh-TW" altLang="en-US" sz="2000" dirty="0">
                <a:solidFill>
                  <a:schemeClr val="bg1"/>
                </a:solidFill>
                <a:latin typeface="微軟正黑體" panose="020B0604030504040204" pitchFamily="34" charset="-120"/>
                <a:ea typeface="微軟正黑體" panose="020B0604030504040204" pitchFamily="34" charset="-120"/>
              </a:rPr>
              <a:t> </a:t>
            </a:r>
            <a:r>
              <a:rPr lang="zh-TW" altLang="en-US" dirty="0">
                <a:solidFill>
                  <a:schemeClr val="bg1"/>
                </a:solidFill>
                <a:latin typeface="微軟正黑體" panose="020B0604030504040204" pitchFamily="34" charset="-120"/>
                <a:ea typeface="微軟正黑體" panose="020B0604030504040204" pitchFamily="34" charset="-120"/>
              </a:rPr>
              <a:t>由</a:t>
            </a:r>
            <a:r>
              <a:rPr lang="en-US" altLang="zh-TW" dirty="0">
                <a:solidFill>
                  <a:schemeClr val="bg1"/>
                </a:solidFill>
                <a:latin typeface="微軟正黑體" panose="020B0604030504040204" pitchFamily="34" charset="-120"/>
                <a:ea typeface="微軟正黑體" panose="020B0604030504040204" pitchFamily="34" charset="-120"/>
              </a:rPr>
              <a:t>CSI</a:t>
            </a:r>
            <a:r>
              <a:rPr lang="zh-TW" altLang="en-US" dirty="0">
                <a:solidFill>
                  <a:schemeClr val="bg1"/>
                </a:solidFill>
                <a:latin typeface="微軟正黑體" panose="020B0604030504040204" pitchFamily="34" charset="-120"/>
                <a:ea typeface="微軟正黑體" panose="020B0604030504040204" pitchFamily="34" charset="-120"/>
              </a:rPr>
              <a:t>的相位線性轉換圖可以發現實驗過程中呼吸頻率有改變</a:t>
            </a:r>
            <a:endParaRPr lang="zh-TW" altLang="en-US" sz="2000" dirty="0">
              <a:solidFill>
                <a:schemeClr val="bg1"/>
              </a:solidFill>
              <a:latin typeface="微軟正黑體" panose="020B0604030504040204" pitchFamily="34" charset="-120"/>
              <a:ea typeface="微軟正黑體" panose="020B0604030504040204" pitchFamily="34" charset="-120"/>
            </a:endParaRPr>
          </a:p>
          <a:p>
            <a:endParaRPr lang="zh-TW" altLang="en-US" sz="2000" dirty="0">
              <a:solidFill>
                <a:schemeClr val="bg1"/>
              </a:solidFill>
              <a:latin typeface="微軟正黑體" panose="020B0604030504040204" pitchFamily="34" charset="-120"/>
              <a:ea typeface="微軟正黑體" panose="020B0604030504040204" pitchFamily="34" charset="-120"/>
            </a:endParaRPr>
          </a:p>
          <a:p>
            <a:r>
              <a:rPr lang="zh-TW" altLang="en-US" sz="2000" b="1" dirty="0">
                <a:solidFill>
                  <a:srgbClr val="FFFF99"/>
                </a:solidFill>
                <a:latin typeface="微軟正黑體" panose="020B0604030504040204" pitchFamily="34" charset="-120"/>
                <a:ea typeface="微軟正黑體" panose="020B0604030504040204" pitchFamily="34" charset="-120"/>
              </a:rPr>
              <a:t>以</a:t>
            </a:r>
            <a:r>
              <a:rPr lang="en-US" altLang="zh-TW" sz="2000" b="1" dirty="0">
                <a:solidFill>
                  <a:srgbClr val="FFFF99"/>
                </a:solidFill>
                <a:latin typeface="微軟正黑體" panose="020B0604030504040204" pitchFamily="34" charset="-120"/>
                <a:ea typeface="微軟正黑體" panose="020B0604030504040204" pitchFamily="34" charset="-120"/>
              </a:rPr>
              <a:t>MUSIC</a:t>
            </a:r>
            <a:r>
              <a:rPr lang="zh-TW" altLang="en-US" sz="2000" b="1" dirty="0">
                <a:solidFill>
                  <a:srgbClr val="FFFF99"/>
                </a:solidFill>
                <a:latin typeface="微軟正黑體" panose="020B0604030504040204" pitchFamily="34" charset="-120"/>
                <a:ea typeface="微軟正黑體" panose="020B0604030504040204" pitchFamily="34" charset="-120"/>
              </a:rPr>
              <a:t>演算法區分出不同的呼吸頻率</a:t>
            </a:r>
          </a:p>
        </p:txBody>
      </p:sp>
      <p:pic>
        <p:nvPicPr>
          <p:cNvPr id="9" name="圖片 8">
            <a:extLst>
              <a:ext uri="{FF2B5EF4-FFF2-40B4-BE49-F238E27FC236}">
                <a16:creationId xmlns:a16="http://schemas.microsoft.com/office/drawing/2014/main" id="{150105DA-A713-4DE6-839A-AD5A353DB8D1}"/>
              </a:ext>
            </a:extLst>
          </p:cNvPr>
          <p:cNvPicPr/>
          <p:nvPr/>
        </p:nvPicPr>
        <p:blipFill>
          <a:blip r:embed="rId5"/>
          <a:stretch>
            <a:fillRect/>
          </a:stretch>
        </p:blipFill>
        <p:spPr>
          <a:xfrm>
            <a:off x="784302" y="3139396"/>
            <a:ext cx="4947091" cy="28139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圖片 9">
            <a:extLst>
              <a:ext uri="{FF2B5EF4-FFF2-40B4-BE49-F238E27FC236}">
                <a16:creationId xmlns:a16="http://schemas.microsoft.com/office/drawing/2014/main" id="{3F1C1F89-2140-45B7-A3AF-C2E9E50219B4}"/>
              </a:ext>
            </a:extLst>
          </p:cNvPr>
          <p:cNvPicPr/>
          <p:nvPr/>
        </p:nvPicPr>
        <p:blipFill>
          <a:blip r:embed="rId6"/>
          <a:stretch>
            <a:fillRect/>
          </a:stretch>
        </p:blipFill>
        <p:spPr>
          <a:xfrm>
            <a:off x="5910146" y="3139396"/>
            <a:ext cx="5497552" cy="28139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矩形 10">
            <a:extLst>
              <a:ext uri="{FF2B5EF4-FFF2-40B4-BE49-F238E27FC236}">
                <a16:creationId xmlns:a16="http://schemas.microsoft.com/office/drawing/2014/main" id="{33F5E526-E9B7-4869-8621-5C0206FDE957}"/>
              </a:ext>
            </a:extLst>
          </p:cNvPr>
          <p:cNvSpPr/>
          <p:nvPr/>
        </p:nvSpPr>
        <p:spPr>
          <a:xfrm>
            <a:off x="5359604" y="941301"/>
            <a:ext cx="6123792" cy="707886"/>
          </a:xfrm>
          <a:prstGeom prst="rect">
            <a:avLst/>
          </a:prstGeom>
          <a:ln>
            <a:solidFill>
              <a:schemeClr val="bg1"/>
            </a:solidFill>
            <a:prstDash val="lgDash"/>
          </a:ln>
        </p:spPr>
        <p:txBody>
          <a:bodyPr wrap="none">
            <a:spAutoFit/>
          </a:bodyPr>
          <a:lstStyle/>
          <a:p>
            <a:pPr algn="just"/>
            <a:r>
              <a:rPr lang="zh-TW" altLang="en-US" sz="2000" b="1" dirty="0">
                <a:solidFill>
                  <a:srgbClr val="FFFF99"/>
                </a:solidFill>
                <a:latin typeface="微軟正黑體" panose="020B0604030504040204" pitchFamily="34" charset="-120"/>
                <a:ea typeface="微軟正黑體" panose="020B0604030504040204" pitchFamily="34" charset="-120"/>
              </a:rPr>
              <a:t>本次為一位受試者前</a:t>
            </a:r>
            <a:r>
              <a:rPr lang="en-US" altLang="zh-TW" sz="2000" b="1" dirty="0">
                <a:solidFill>
                  <a:srgbClr val="FFFF99"/>
                </a:solidFill>
                <a:latin typeface="微軟正黑體" panose="020B0604030504040204" pitchFamily="34" charset="-120"/>
                <a:ea typeface="微軟正黑體" panose="020B0604030504040204" pitchFamily="34" charset="-120"/>
              </a:rPr>
              <a:t>30</a:t>
            </a:r>
            <a:r>
              <a:rPr lang="zh-TW" altLang="en-US" sz="2000" b="1" dirty="0">
                <a:solidFill>
                  <a:srgbClr val="FFFF99"/>
                </a:solidFill>
                <a:latin typeface="微軟正黑體" panose="020B0604030504040204" pitchFamily="34" charset="-120"/>
                <a:ea typeface="微軟正黑體" panose="020B0604030504040204" pitchFamily="34" charset="-120"/>
              </a:rPr>
              <a:t>秒呼吸</a:t>
            </a:r>
            <a:r>
              <a:rPr lang="en-US" altLang="zh-TW" sz="2000" b="1" dirty="0">
                <a:solidFill>
                  <a:srgbClr val="FFFF99"/>
                </a:solidFill>
                <a:latin typeface="微軟正黑體" panose="020B0604030504040204" pitchFamily="34" charset="-120"/>
                <a:ea typeface="微軟正黑體" panose="020B0604030504040204" pitchFamily="34" charset="-120"/>
              </a:rPr>
              <a:t>9</a:t>
            </a:r>
            <a:r>
              <a:rPr lang="zh-TW" altLang="en-US" sz="2000" b="1" dirty="0">
                <a:solidFill>
                  <a:srgbClr val="FFFF99"/>
                </a:solidFill>
                <a:latin typeface="微軟正黑體" panose="020B0604030504040204" pitchFamily="34" charset="-120"/>
                <a:ea typeface="微軟正黑體" panose="020B0604030504040204" pitchFamily="34" charset="-120"/>
              </a:rPr>
              <a:t>下，後</a:t>
            </a:r>
            <a:r>
              <a:rPr lang="en-US" altLang="zh-TW" sz="2000" b="1" dirty="0">
                <a:solidFill>
                  <a:srgbClr val="FFFF99"/>
                </a:solidFill>
                <a:latin typeface="微軟正黑體" panose="020B0604030504040204" pitchFamily="34" charset="-120"/>
                <a:ea typeface="微軟正黑體" panose="020B0604030504040204" pitchFamily="34" charset="-120"/>
              </a:rPr>
              <a:t>30</a:t>
            </a:r>
            <a:r>
              <a:rPr lang="zh-TW" altLang="en-US" sz="2000" b="1" dirty="0">
                <a:solidFill>
                  <a:srgbClr val="FFFF99"/>
                </a:solidFill>
                <a:latin typeface="微軟正黑體" panose="020B0604030504040204" pitchFamily="34" charset="-120"/>
                <a:ea typeface="微軟正黑體" panose="020B0604030504040204" pitchFamily="34" charset="-120"/>
              </a:rPr>
              <a:t>秒呼吸</a:t>
            </a:r>
            <a:r>
              <a:rPr lang="en-US" altLang="zh-TW" sz="2000" b="1" dirty="0">
                <a:solidFill>
                  <a:srgbClr val="FFFF99"/>
                </a:solidFill>
                <a:latin typeface="微軟正黑體" panose="020B0604030504040204" pitchFamily="34" charset="-120"/>
                <a:ea typeface="微軟正黑體" panose="020B0604030504040204" pitchFamily="34" charset="-120"/>
              </a:rPr>
              <a:t>17</a:t>
            </a:r>
            <a:r>
              <a:rPr lang="zh-TW" altLang="en-US" sz="2000" b="1" dirty="0">
                <a:solidFill>
                  <a:srgbClr val="FFFF99"/>
                </a:solidFill>
                <a:latin typeface="微軟正黑體" panose="020B0604030504040204" pitchFamily="34" charset="-120"/>
                <a:ea typeface="微軟正黑體" panose="020B0604030504040204" pitchFamily="34" charset="-120"/>
              </a:rPr>
              <a:t>下</a:t>
            </a:r>
            <a:endParaRPr lang="en-US" altLang="zh-TW" sz="2000" b="1" dirty="0">
              <a:solidFill>
                <a:srgbClr val="FFFF99"/>
              </a:solidFill>
              <a:latin typeface="微軟正黑體" panose="020B0604030504040204" pitchFamily="34" charset="-120"/>
              <a:ea typeface="微軟正黑體" panose="020B0604030504040204" pitchFamily="34" charset="-120"/>
            </a:endParaRPr>
          </a:p>
          <a:p>
            <a:pPr algn="just"/>
            <a:r>
              <a:rPr lang="zh-TW" altLang="en-US" sz="2000" b="1" dirty="0">
                <a:solidFill>
                  <a:srgbClr val="FFFF99"/>
                </a:solidFill>
                <a:latin typeface="微軟正黑體" panose="020B0604030504040204" pitchFamily="34" charset="-120"/>
                <a:ea typeface="微軟正黑體" panose="020B0604030504040204" pitchFamily="34" charset="-120"/>
              </a:rPr>
              <a:t>                                        </a:t>
            </a:r>
            <a:r>
              <a:rPr lang="en-US" altLang="zh-TW" sz="2000" b="1" dirty="0">
                <a:solidFill>
                  <a:srgbClr val="FFFF99"/>
                </a:solidFill>
                <a:latin typeface="微軟正黑體" panose="020B0604030504040204" pitchFamily="34" charset="-120"/>
                <a:ea typeface="微軟正黑體" panose="020B0604030504040204" pitchFamily="34" charset="-120"/>
              </a:rPr>
              <a:t>(0.3 Hz)              (0.55 Hz)</a:t>
            </a:r>
          </a:p>
        </p:txBody>
      </p:sp>
      <p:sp>
        <p:nvSpPr>
          <p:cNvPr id="12" name="橢圓 11">
            <a:extLst>
              <a:ext uri="{FF2B5EF4-FFF2-40B4-BE49-F238E27FC236}">
                <a16:creationId xmlns:a16="http://schemas.microsoft.com/office/drawing/2014/main" id="{765D34F9-A326-4529-8EF8-D26089A6819F}"/>
              </a:ext>
            </a:extLst>
          </p:cNvPr>
          <p:cNvSpPr/>
          <p:nvPr/>
        </p:nvSpPr>
        <p:spPr>
          <a:xfrm>
            <a:off x="7656362" y="3282215"/>
            <a:ext cx="469900" cy="2429560"/>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DB42F818-735A-4D01-B630-356E0D22958F}"/>
              </a:ext>
            </a:extLst>
          </p:cNvPr>
          <p:cNvSpPr/>
          <p:nvPr/>
        </p:nvSpPr>
        <p:spPr>
          <a:xfrm>
            <a:off x="8838665" y="3531645"/>
            <a:ext cx="469900" cy="2029461"/>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0788715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2">
            <a:extLst>
              <a:ext uri="{FF2B5EF4-FFF2-40B4-BE49-F238E27FC236}">
                <a16:creationId xmlns:a16="http://schemas.microsoft.com/office/drawing/2014/main" id="{C6AD5501-D743-494B-AC11-7AE216AA9047}"/>
              </a:ext>
            </a:extLst>
          </p:cNvPr>
          <p:cNvPicPr>
            <a:picLocks noChangeAspect="1"/>
          </p:cNvPicPr>
          <p:nvPr/>
        </p:nvPicPr>
        <p:blipFill>
          <a:blip r:embed="rId3"/>
          <a:stretch>
            <a:fillRect/>
          </a:stretch>
        </p:blipFill>
        <p:spPr>
          <a:xfrm>
            <a:off x="970489" y="904644"/>
            <a:ext cx="866752" cy="1505411"/>
          </a:xfrm>
          <a:prstGeom prst="rect">
            <a:avLst/>
          </a:prstGeom>
        </p:spPr>
      </p:pic>
      <p:sp>
        <p:nvSpPr>
          <p:cNvPr id="8" name="文本框 3">
            <a:extLst>
              <a:ext uri="{FF2B5EF4-FFF2-40B4-BE49-F238E27FC236}">
                <a16:creationId xmlns:a16="http://schemas.microsoft.com/office/drawing/2014/main" id="{E3B597D8-1C31-4BCC-AC54-FD56AABCC99F}"/>
              </a:ext>
            </a:extLst>
          </p:cNvPr>
          <p:cNvSpPr txBox="1"/>
          <p:nvPr/>
        </p:nvSpPr>
        <p:spPr>
          <a:xfrm rot="412820">
            <a:off x="3311644" y="870479"/>
            <a:ext cx="1581409" cy="646331"/>
          </a:xfrm>
          <a:prstGeom prst="rect">
            <a:avLst/>
          </a:prstGeom>
          <a:noFill/>
        </p:spPr>
        <p:txBody>
          <a:bodyPr wrap="square" rtlCol="0">
            <a:spAutoFit/>
          </a:bodyPr>
          <a:lstStyle/>
          <a:p>
            <a:r>
              <a:rPr lang="zh-TW" altLang="en-US" sz="3600" b="1" dirty="0">
                <a:solidFill>
                  <a:srgbClr val="FFFF99"/>
                </a:solidFill>
                <a:latin typeface="SentyTEA 新蒂下午茶体" panose="03000600000000000000" pitchFamily="66" charset="-120"/>
                <a:ea typeface="SentyTEA 新蒂下午茶体" panose="03000600000000000000" pitchFamily="66" charset="-120"/>
              </a:rPr>
              <a:t>實驗六</a:t>
            </a:r>
          </a:p>
        </p:txBody>
      </p:sp>
      <p:pic>
        <p:nvPicPr>
          <p:cNvPr id="5" name="图片 1">
            <a:extLst>
              <a:ext uri="{FF2B5EF4-FFF2-40B4-BE49-F238E27FC236}">
                <a16:creationId xmlns:a16="http://schemas.microsoft.com/office/drawing/2014/main" id="{6DA6C1A7-65E6-4F8B-B3EE-970D60B38ECE}"/>
              </a:ext>
            </a:extLst>
          </p:cNvPr>
          <p:cNvPicPr>
            <a:picLocks noChangeAspect="1"/>
          </p:cNvPicPr>
          <p:nvPr/>
        </p:nvPicPr>
        <p:blipFill>
          <a:blip r:embed="rId4"/>
          <a:stretch>
            <a:fillRect/>
          </a:stretch>
        </p:blipFill>
        <p:spPr>
          <a:xfrm>
            <a:off x="1837243" y="729942"/>
            <a:ext cx="3389275" cy="927407"/>
          </a:xfrm>
          <a:prstGeom prst="rect">
            <a:avLst/>
          </a:prstGeom>
        </p:spPr>
      </p:pic>
      <p:sp>
        <p:nvSpPr>
          <p:cNvPr id="7" name="矩形 6">
            <a:extLst>
              <a:ext uri="{FF2B5EF4-FFF2-40B4-BE49-F238E27FC236}">
                <a16:creationId xmlns:a16="http://schemas.microsoft.com/office/drawing/2014/main" id="{947DD66F-68E3-41D1-B24C-89E2538C160D}"/>
              </a:ext>
            </a:extLst>
          </p:cNvPr>
          <p:cNvSpPr/>
          <p:nvPr/>
        </p:nvSpPr>
        <p:spPr>
          <a:xfrm>
            <a:off x="2300761" y="1955421"/>
            <a:ext cx="8051801" cy="1631216"/>
          </a:xfrm>
          <a:prstGeom prst="rect">
            <a:avLst/>
          </a:prstGeom>
        </p:spPr>
        <p:txBody>
          <a:bodyPr wrap="square">
            <a:spAutoFit/>
          </a:bodyPr>
          <a:lstStyle/>
          <a:p>
            <a:r>
              <a:rPr lang="zh-TW" altLang="en-US" dirty="0">
                <a:solidFill>
                  <a:schemeClr val="bg1"/>
                </a:solidFill>
                <a:latin typeface="微軟正黑體" panose="020B0604030504040204" pitchFamily="34" charset="-120"/>
                <a:ea typeface="微軟正黑體" panose="020B0604030504040204" pitchFamily="34" charset="-120"/>
              </a:rPr>
              <a:t>相比於實驗五，兩人皆為固定的呼吸頻率，</a:t>
            </a:r>
            <a:endParaRPr lang="en-US" altLang="zh-TW" dirty="0">
              <a:solidFill>
                <a:schemeClr val="bg1"/>
              </a:solidFill>
              <a:latin typeface="微軟正黑體" panose="020B0604030504040204" pitchFamily="34" charset="-120"/>
              <a:ea typeface="微軟正黑體" panose="020B0604030504040204" pitchFamily="34" charset="-120"/>
            </a:endParaRPr>
          </a:p>
          <a:p>
            <a:r>
              <a:rPr lang="zh-TW" altLang="en-US" dirty="0">
                <a:solidFill>
                  <a:schemeClr val="bg1"/>
                </a:solidFill>
                <a:latin typeface="微軟正黑體" panose="020B0604030504040204" pitchFamily="34" charset="-120"/>
                <a:ea typeface="微軟正黑體" panose="020B0604030504040204" pitchFamily="34" charset="-120"/>
              </a:rPr>
              <a:t>觀察</a:t>
            </a:r>
            <a:r>
              <a:rPr lang="en-US" altLang="zh-TW" dirty="0">
                <a:solidFill>
                  <a:schemeClr val="bg1"/>
                </a:solidFill>
                <a:latin typeface="微軟正黑體" panose="020B0604030504040204" pitchFamily="34" charset="-120"/>
                <a:ea typeface="微軟正黑體" panose="020B0604030504040204" pitchFamily="34" charset="-120"/>
              </a:rPr>
              <a:t>CSI</a:t>
            </a:r>
            <a:r>
              <a:rPr lang="zh-TW" altLang="en-US" dirty="0">
                <a:solidFill>
                  <a:schemeClr val="bg1"/>
                </a:solidFill>
                <a:latin typeface="微軟正黑體" panose="020B0604030504040204" pitchFamily="34" charset="-120"/>
                <a:ea typeface="微軟正黑體" panose="020B0604030504040204" pitchFamily="34" charset="-120"/>
              </a:rPr>
              <a:t>的相位線性轉換圖趨勢，可發現實驗環境相對穩定</a:t>
            </a:r>
            <a:endParaRPr lang="en-US" altLang="zh-TW" dirty="0">
              <a:solidFill>
                <a:schemeClr val="bg1"/>
              </a:solidFill>
              <a:latin typeface="微軟正黑體" panose="020B0604030504040204" pitchFamily="34" charset="-120"/>
              <a:ea typeface="微軟正黑體" panose="020B0604030504040204" pitchFamily="34" charset="-120"/>
            </a:endParaRPr>
          </a:p>
          <a:p>
            <a:endParaRPr lang="en-US" altLang="zh-TW" sz="2000" dirty="0">
              <a:solidFill>
                <a:schemeClr val="bg1"/>
              </a:solidFill>
              <a:latin typeface="微軟正黑體" panose="020B0604030504040204" pitchFamily="34" charset="-120"/>
              <a:ea typeface="微軟正黑體" panose="020B0604030504040204" pitchFamily="34" charset="-120"/>
            </a:endParaRPr>
          </a:p>
          <a:p>
            <a:r>
              <a:rPr lang="zh-TW" altLang="en-US" sz="2000" b="1" dirty="0">
                <a:solidFill>
                  <a:srgbClr val="FFFF99"/>
                </a:solidFill>
                <a:latin typeface="微軟正黑體" panose="020B0604030504040204" pitchFamily="34" charset="-120"/>
                <a:ea typeface="微軟正黑體" panose="020B0604030504040204" pitchFamily="34" charset="-120"/>
              </a:rPr>
              <a:t>透過</a:t>
            </a:r>
            <a:r>
              <a:rPr lang="en-US" altLang="zh-TW" sz="2000" b="1" dirty="0">
                <a:solidFill>
                  <a:srgbClr val="FFFF99"/>
                </a:solidFill>
                <a:latin typeface="微軟正黑體" panose="020B0604030504040204" pitchFamily="34" charset="-120"/>
                <a:ea typeface="微軟正黑體" panose="020B0604030504040204" pitchFamily="34" charset="-120"/>
              </a:rPr>
              <a:t>MUSIC</a:t>
            </a:r>
            <a:r>
              <a:rPr lang="zh-TW" altLang="en-US" sz="2000" b="1" dirty="0">
                <a:solidFill>
                  <a:srgbClr val="FFFF99"/>
                </a:solidFill>
                <a:latin typeface="微軟正黑體" panose="020B0604030504040204" pitchFamily="34" charset="-120"/>
                <a:ea typeface="微軟正黑體" panose="020B0604030504040204" pitchFamily="34" charset="-120"/>
              </a:rPr>
              <a:t>演算法區分出兩個人不同的呼吸頻率</a:t>
            </a:r>
          </a:p>
          <a:p>
            <a:endParaRPr lang="zh-TW" altLang="en-US" sz="2000" dirty="0">
              <a:solidFill>
                <a:schemeClr val="bg1"/>
              </a:solidFill>
              <a:latin typeface="微軟正黑體" panose="020B0604030504040204" pitchFamily="34" charset="-120"/>
              <a:ea typeface="微軟正黑體" panose="020B0604030504040204" pitchFamily="34" charset="-120"/>
            </a:endParaRPr>
          </a:p>
        </p:txBody>
      </p:sp>
      <p:pic>
        <p:nvPicPr>
          <p:cNvPr id="9" name="圖片 8">
            <a:extLst>
              <a:ext uri="{FF2B5EF4-FFF2-40B4-BE49-F238E27FC236}">
                <a16:creationId xmlns:a16="http://schemas.microsoft.com/office/drawing/2014/main" id="{822E2265-D549-48AD-85FD-7710C9DDFCD6}"/>
              </a:ext>
            </a:extLst>
          </p:cNvPr>
          <p:cNvPicPr/>
          <p:nvPr/>
        </p:nvPicPr>
        <p:blipFill>
          <a:blip r:embed="rId5"/>
          <a:stretch>
            <a:fillRect/>
          </a:stretch>
        </p:blipFill>
        <p:spPr>
          <a:xfrm>
            <a:off x="863065" y="3479199"/>
            <a:ext cx="5002275" cy="25604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圖片 9">
            <a:extLst>
              <a:ext uri="{FF2B5EF4-FFF2-40B4-BE49-F238E27FC236}">
                <a16:creationId xmlns:a16="http://schemas.microsoft.com/office/drawing/2014/main" id="{05327D6C-453F-4320-B3C1-40B8E1FAD13E}"/>
              </a:ext>
            </a:extLst>
          </p:cNvPr>
          <p:cNvPicPr/>
          <p:nvPr/>
        </p:nvPicPr>
        <p:blipFill rotWithShape="1">
          <a:blip r:embed="rId6" cstate="print">
            <a:extLst>
              <a:ext uri="{28A0092B-C50C-407E-A947-70E740481C1C}">
                <a14:useLocalDpi xmlns:a14="http://schemas.microsoft.com/office/drawing/2010/main" val="0"/>
              </a:ext>
            </a:extLst>
          </a:blip>
          <a:srcRect t="-242"/>
          <a:stretch/>
        </p:blipFill>
        <p:spPr bwMode="auto">
          <a:xfrm>
            <a:off x="6095999" y="3479198"/>
            <a:ext cx="5232935" cy="25604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sp>
        <p:nvSpPr>
          <p:cNvPr id="11" name="矩形 10">
            <a:extLst>
              <a:ext uri="{FF2B5EF4-FFF2-40B4-BE49-F238E27FC236}">
                <a16:creationId xmlns:a16="http://schemas.microsoft.com/office/drawing/2014/main" id="{18E4F27C-8C40-4AE0-99C7-756A46BFBC3D}"/>
              </a:ext>
            </a:extLst>
          </p:cNvPr>
          <p:cNvSpPr/>
          <p:nvPr/>
        </p:nvSpPr>
        <p:spPr>
          <a:xfrm>
            <a:off x="5333947" y="959514"/>
            <a:ext cx="6188670" cy="707886"/>
          </a:xfrm>
          <a:prstGeom prst="rect">
            <a:avLst/>
          </a:prstGeom>
          <a:ln>
            <a:solidFill>
              <a:schemeClr val="bg1"/>
            </a:solidFill>
            <a:prstDash val="lgDash"/>
          </a:ln>
        </p:spPr>
        <p:txBody>
          <a:bodyPr wrap="square">
            <a:spAutoFit/>
          </a:bodyPr>
          <a:lstStyle/>
          <a:p>
            <a:pPr algn="just"/>
            <a:r>
              <a:rPr lang="zh-TW" altLang="en-US" sz="2000" b="1" dirty="0">
                <a:solidFill>
                  <a:srgbClr val="FFFF99"/>
                </a:solidFill>
                <a:latin typeface="微軟正黑體" panose="020B0604030504040204" pitchFamily="34" charset="-120"/>
                <a:ea typeface="微軟正黑體" panose="020B0604030504040204" pitchFamily="34" charset="-120"/>
              </a:rPr>
              <a:t>本次為兩位受試者，一分鐘內，</a:t>
            </a:r>
            <a:endParaRPr lang="en-US" altLang="zh-TW" sz="2000" b="1" dirty="0">
              <a:solidFill>
                <a:srgbClr val="FFFF99"/>
              </a:solidFill>
              <a:latin typeface="微軟正黑體" panose="020B0604030504040204" pitchFamily="34" charset="-120"/>
              <a:ea typeface="微軟正黑體" panose="020B0604030504040204" pitchFamily="34" charset="-120"/>
            </a:endParaRPr>
          </a:p>
          <a:p>
            <a:pPr algn="just"/>
            <a:r>
              <a:rPr lang="zh-TW" altLang="en-US" sz="2000" b="1" dirty="0">
                <a:solidFill>
                  <a:srgbClr val="FFFF99"/>
                </a:solidFill>
                <a:latin typeface="微軟正黑體" panose="020B0604030504040204" pitchFamily="34" charset="-120"/>
                <a:ea typeface="微軟正黑體" panose="020B0604030504040204" pitchFamily="34" charset="-120"/>
              </a:rPr>
              <a:t>一個呼吸</a:t>
            </a:r>
            <a:r>
              <a:rPr lang="en-US" altLang="zh-TW" sz="2000" b="1" dirty="0">
                <a:solidFill>
                  <a:srgbClr val="FFFF99"/>
                </a:solidFill>
                <a:latin typeface="微軟正黑體" panose="020B0604030504040204" pitchFamily="34" charset="-120"/>
                <a:ea typeface="微軟正黑體" panose="020B0604030504040204" pitchFamily="34" charset="-120"/>
              </a:rPr>
              <a:t>10</a:t>
            </a:r>
            <a:r>
              <a:rPr lang="zh-TW" altLang="en-US" sz="2000" b="1" dirty="0">
                <a:solidFill>
                  <a:srgbClr val="FFFF99"/>
                </a:solidFill>
                <a:latin typeface="微軟正黑體" panose="020B0604030504040204" pitchFamily="34" charset="-120"/>
                <a:ea typeface="微軟正黑體" panose="020B0604030504040204" pitchFamily="34" charset="-120"/>
              </a:rPr>
              <a:t>下 </a:t>
            </a:r>
            <a:r>
              <a:rPr lang="en-US" altLang="zh-TW" sz="2000" b="1" dirty="0">
                <a:solidFill>
                  <a:srgbClr val="FFFF99"/>
                </a:solidFill>
                <a:latin typeface="微軟正黑體" panose="020B0604030504040204" pitchFamily="34" charset="-120"/>
                <a:ea typeface="微軟正黑體" panose="020B0604030504040204" pitchFamily="34" charset="-120"/>
              </a:rPr>
              <a:t>(0.16 Hz)</a:t>
            </a:r>
            <a:r>
              <a:rPr lang="zh-TW" altLang="en-US" sz="2000" b="1" dirty="0">
                <a:solidFill>
                  <a:srgbClr val="FFFF99"/>
                </a:solidFill>
                <a:latin typeface="微軟正黑體" panose="020B0604030504040204" pitchFamily="34" charset="-120"/>
                <a:ea typeface="微軟正黑體" panose="020B0604030504040204" pitchFamily="34" charset="-120"/>
              </a:rPr>
              <a:t>，另一個呼吸</a:t>
            </a:r>
            <a:r>
              <a:rPr lang="en-US" altLang="zh-TW" sz="2000" b="1" dirty="0">
                <a:solidFill>
                  <a:srgbClr val="FFFF99"/>
                </a:solidFill>
                <a:latin typeface="微軟正黑體" panose="020B0604030504040204" pitchFamily="34" charset="-120"/>
                <a:ea typeface="微軟正黑體" panose="020B0604030504040204" pitchFamily="34" charset="-120"/>
              </a:rPr>
              <a:t>41</a:t>
            </a:r>
            <a:r>
              <a:rPr lang="zh-TW" altLang="en-US" sz="2000" b="1" dirty="0">
                <a:solidFill>
                  <a:srgbClr val="FFFF99"/>
                </a:solidFill>
                <a:latin typeface="微軟正黑體" panose="020B0604030504040204" pitchFamily="34" charset="-120"/>
                <a:ea typeface="微軟正黑體" panose="020B0604030504040204" pitchFamily="34" charset="-120"/>
              </a:rPr>
              <a:t>下 </a:t>
            </a:r>
            <a:r>
              <a:rPr lang="en-US" altLang="zh-TW" sz="2000" b="1" dirty="0">
                <a:solidFill>
                  <a:srgbClr val="FFFF99"/>
                </a:solidFill>
                <a:latin typeface="微軟正黑體" panose="020B0604030504040204" pitchFamily="34" charset="-120"/>
                <a:ea typeface="微軟正黑體" panose="020B0604030504040204" pitchFamily="34" charset="-120"/>
              </a:rPr>
              <a:t>(0.68 Hz)</a:t>
            </a:r>
          </a:p>
        </p:txBody>
      </p:sp>
      <p:sp>
        <p:nvSpPr>
          <p:cNvPr id="12" name="橢圓 11">
            <a:extLst>
              <a:ext uri="{FF2B5EF4-FFF2-40B4-BE49-F238E27FC236}">
                <a16:creationId xmlns:a16="http://schemas.microsoft.com/office/drawing/2014/main" id="{9FEA248E-A9AD-4A7B-842B-DACE3141D644}"/>
              </a:ext>
            </a:extLst>
          </p:cNvPr>
          <p:cNvSpPr/>
          <p:nvPr/>
        </p:nvSpPr>
        <p:spPr>
          <a:xfrm>
            <a:off x="7107722" y="3705726"/>
            <a:ext cx="515486" cy="2058840"/>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096ADFDF-2739-4013-960C-FA78EAC1E44F}"/>
              </a:ext>
            </a:extLst>
          </p:cNvPr>
          <p:cNvSpPr/>
          <p:nvPr/>
        </p:nvSpPr>
        <p:spPr>
          <a:xfrm>
            <a:off x="8886791" y="3429001"/>
            <a:ext cx="603717" cy="2242648"/>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673850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3">
            <a:extLst>
              <a:ext uri="{FF2B5EF4-FFF2-40B4-BE49-F238E27FC236}">
                <a16:creationId xmlns:a16="http://schemas.microsoft.com/office/drawing/2014/main" id="{E945A1D4-CA7B-4CF7-910B-70086A13A817}"/>
              </a:ext>
            </a:extLst>
          </p:cNvPr>
          <p:cNvPicPr>
            <a:picLocks noChangeAspect="1"/>
          </p:cNvPicPr>
          <p:nvPr/>
        </p:nvPicPr>
        <p:blipFill>
          <a:blip r:embed="rId3">
            <a:clrChange>
              <a:clrFrom>
                <a:srgbClr val="254326"/>
              </a:clrFrom>
              <a:clrTo>
                <a:srgbClr val="254326">
                  <a:alpha val="0"/>
                </a:srgbClr>
              </a:clrTo>
            </a:clrChange>
            <a:duotone>
              <a:prstClr val="black"/>
              <a:schemeClr val="accent3">
                <a:tint val="45000"/>
                <a:satMod val="400000"/>
              </a:schemeClr>
            </a:duotone>
            <a:lum bright="-20000" contrast="-40000"/>
          </a:blip>
          <a:stretch>
            <a:fillRect/>
          </a:stretch>
        </p:blipFill>
        <p:spPr>
          <a:xfrm>
            <a:off x="1245570" y="459100"/>
            <a:ext cx="9615465" cy="3838846"/>
          </a:xfrm>
          <a:prstGeom prst="rect">
            <a:avLst/>
          </a:prstGeom>
        </p:spPr>
      </p:pic>
      <p:sp>
        <p:nvSpPr>
          <p:cNvPr id="23" name="文本框 6">
            <a:extLst>
              <a:ext uri="{FF2B5EF4-FFF2-40B4-BE49-F238E27FC236}">
                <a16:creationId xmlns:a16="http://schemas.microsoft.com/office/drawing/2014/main" id="{24972874-893F-478F-8EF7-90ACC0CE8C1B}"/>
              </a:ext>
            </a:extLst>
          </p:cNvPr>
          <p:cNvSpPr txBox="1"/>
          <p:nvPr/>
        </p:nvSpPr>
        <p:spPr>
          <a:xfrm>
            <a:off x="1504950" y="1181100"/>
            <a:ext cx="2952750" cy="4708981"/>
          </a:xfrm>
          <a:prstGeom prst="rect">
            <a:avLst/>
          </a:prstGeom>
          <a:noFill/>
        </p:spPr>
        <p:txBody>
          <a:bodyPr wrap="square" rtlCol="0">
            <a:spAutoFit/>
          </a:bodyPr>
          <a:lstStyle/>
          <a:p>
            <a:r>
              <a:rPr lang="en-US" altLang="zh-CN" sz="30000" dirty="0">
                <a:solidFill>
                  <a:schemeClr val="bg1"/>
                </a:solidFill>
                <a:latin typeface="Segoe Script" panose="020B0504020000000003" pitchFamily="34" charset="0"/>
              </a:rPr>
              <a:t>5</a:t>
            </a:r>
            <a:endParaRPr lang="zh-CN" altLang="en-US" sz="30000" dirty="0">
              <a:solidFill>
                <a:schemeClr val="bg1"/>
              </a:solidFill>
              <a:latin typeface="Segoe Script" panose="020B0504020000000003" pitchFamily="34" charset="0"/>
            </a:endParaRPr>
          </a:p>
        </p:txBody>
      </p:sp>
      <p:sp>
        <p:nvSpPr>
          <p:cNvPr id="24" name="文本框 7">
            <a:extLst>
              <a:ext uri="{FF2B5EF4-FFF2-40B4-BE49-F238E27FC236}">
                <a16:creationId xmlns:a16="http://schemas.microsoft.com/office/drawing/2014/main" id="{BF046A1A-F694-434D-A6C3-324D7C646F1D}"/>
              </a:ext>
            </a:extLst>
          </p:cNvPr>
          <p:cNvSpPr txBox="1"/>
          <p:nvPr/>
        </p:nvSpPr>
        <p:spPr>
          <a:xfrm>
            <a:off x="4457700" y="2643038"/>
            <a:ext cx="7135586" cy="1785104"/>
          </a:xfrm>
          <a:prstGeom prst="rect">
            <a:avLst/>
          </a:prstGeom>
          <a:noFill/>
        </p:spPr>
        <p:txBody>
          <a:bodyPr wrap="square" rtlCol="0">
            <a:spAutoFit/>
          </a:bodyPr>
          <a:lstStyle/>
          <a:p>
            <a:r>
              <a:rPr lang="zh-TW" altLang="en-US" sz="6600" b="1" dirty="0">
                <a:solidFill>
                  <a:schemeClr val="bg1"/>
                </a:solidFill>
                <a:latin typeface="SentyTEA 新蒂下午茶体" panose="03000600000000000000" pitchFamily="66" charset="-120"/>
                <a:ea typeface="SentyTEA 新蒂下午茶体" panose="03000600000000000000" pitchFamily="66" charset="-120"/>
              </a:rPr>
              <a:t>結論</a:t>
            </a:r>
            <a:endParaRPr lang="en-US" altLang="zh-TW" sz="4400" b="1" dirty="0">
              <a:solidFill>
                <a:schemeClr val="bg1"/>
              </a:solidFill>
              <a:latin typeface="Segoe Script" panose="020B0504020000000003" pitchFamily="34" charset="0"/>
              <a:ea typeface="SentyTEA 新蒂下午茶体" panose="03000600000000000000" pitchFamily="66" charset="-120"/>
            </a:endParaRPr>
          </a:p>
          <a:p>
            <a:r>
              <a:rPr lang="en-US" altLang="zh-TW" sz="4400" b="1" dirty="0">
                <a:solidFill>
                  <a:schemeClr val="bg1"/>
                </a:solidFill>
                <a:latin typeface="Segoe Script" panose="020B0504020000000003" pitchFamily="34" charset="0"/>
              </a:rPr>
              <a:t>Conclusion</a:t>
            </a:r>
            <a:endParaRPr lang="zh-CN" altLang="en-US" sz="4400" b="1" dirty="0">
              <a:solidFill>
                <a:schemeClr val="bg1"/>
              </a:solidFill>
              <a:latin typeface="Segoe Script" panose="020B0504020000000003" pitchFamily="34" charset="0"/>
            </a:endParaRPr>
          </a:p>
        </p:txBody>
      </p:sp>
    </p:spTree>
    <p:extLst>
      <p:ext uri="{BB962C8B-B14F-4D97-AF65-F5344CB8AC3E}">
        <p14:creationId xmlns:p14="http://schemas.microsoft.com/office/powerpoint/2010/main" val="30217111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2">
            <a:extLst>
              <a:ext uri="{FF2B5EF4-FFF2-40B4-BE49-F238E27FC236}">
                <a16:creationId xmlns:a16="http://schemas.microsoft.com/office/drawing/2014/main" id="{C6AD5501-D743-494B-AC11-7AE216AA9047}"/>
              </a:ext>
            </a:extLst>
          </p:cNvPr>
          <p:cNvPicPr>
            <a:picLocks noChangeAspect="1"/>
          </p:cNvPicPr>
          <p:nvPr/>
        </p:nvPicPr>
        <p:blipFill>
          <a:blip r:embed="rId3"/>
          <a:stretch>
            <a:fillRect/>
          </a:stretch>
        </p:blipFill>
        <p:spPr>
          <a:xfrm>
            <a:off x="10444689" y="901066"/>
            <a:ext cx="866752" cy="1505411"/>
          </a:xfrm>
          <a:prstGeom prst="rect">
            <a:avLst/>
          </a:prstGeom>
        </p:spPr>
      </p:pic>
      <p:sp>
        <p:nvSpPr>
          <p:cNvPr id="8" name="文本框 3">
            <a:extLst>
              <a:ext uri="{FF2B5EF4-FFF2-40B4-BE49-F238E27FC236}">
                <a16:creationId xmlns:a16="http://schemas.microsoft.com/office/drawing/2014/main" id="{E3B597D8-1C31-4BCC-AC54-FD56AABCC99F}"/>
              </a:ext>
            </a:extLst>
          </p:cNvPr>
          <p:cNvSpPr txBox="1"/>
          <p:nvPr/>
        </p:nvSpPr>
        <p:spPr>
          <a:xfrm rot="21006256">
            <a:off x="8192246" y="813394"/>
            <a:ext cx="1581409" cy="646331"/>
          </a:xfrm>
          <a:prstGeom prst="rect">
            <a:avLst/>
          </a:prstGeom>
          <a:noFill/>
        </p:spPr>
        <p:txBody>
          <a:bodyPr wrap="square" rtlCol="0">
            <a:spAutoFit/>
          </a:bodyPr>
          <a:lstStyle/>
          <a:p>
            <a:r>
              <a:rPr lang="zh-TW" altLang="en-US" sz="3600" b="1" dirty="0">
                <a:solidFill>
                  <a:srgbClr val="FFFF99"/>
                </a:solidFill>
                <a:latin typeface="SentyTEA 新蒂下午茶体" panose="03000600000000000000" pitchFamily="66" charset="-120"/>
                <a:ea typeface="SentyTEA 新蒂下午茶体" panose="03000600000000000000" pitchFamily="66" charset="-120"/>
              </a:rPr>
              <a:t>結論</a:t>
            </a:r>
          </a:p>
        </p:txBody>
      </p:sp>
      <p:pic>
        <p:nvPicPr>
          <p:cNvPr id="5" name="图片 1">
            <a:extLst>
              <a:ext uri="{FF2B5EF4-FFF2-40B4-BE49-F238E27FC236}">
                <a16:creationId xmlns:a16="http://schemas.microsoft.com/office/drawing/2014/main" id="{6DA6C1A7-65E6-4F8B-B3EE-970D60B38ECE}"/>
              </a:ext>
            </a:extLst>
          </p:cNvPr>
          <p:cNvPicPr>
            <a:picLocks noChangeAspect="1"/>
          </p:cNvPicPr>
          <p:nvPr/>
        </p:nvPicPr>
        <p:blipFill>
          <a:blip r:embed="rId4"/>
          <a:stretch>
            <a:fillRect/>
          </a:stretch>
        </p:blipFill>
        <p:spPr>
          <a:xfrm flipH="1">
            <a:off x="7721599" y="682315"/>
            <a:ext cx="2723089" cy="1022658"/>
          </a:xfrm>
          <a:prstGeom prst="rect">
            <a:avLst/>
          </a:prstGeom>
        </p:spPr>
      </p:pic>
      <p:sp>
        <p:nvSpPr>
          <p:cNvPr id="2" name="矩形 1">
            <a:extLst>
              <a:ext uri="{FF2B5EF4-FFF2-40B4-BE49-F238E27FC236}">
                <a16:creationId xmlns:a16="http://schemas.microsoft.com/office/drawing/2014/main" id="{91BFA4A4-FF45-4316-94AA-7355B568DC92}"/>
              </a:ext>
            </a:extLst>
          </p:cNvPr>
          <p:cNvSpPr/>
          <p:nvPr/>
        </p:nvSpPr>
        <p:spPr>
          <a:xfrm>
            <a:off x="2079625" y="1903753"/>
            <a:ext cx="9070975" cy="3902479"/>
          </a:xfrm>
          <a:prstGeom prst="rect">
            <a:avLst/>
          </a:prstGeom>
        </p:spPr>
        <p:txBody>
          <a:bodyPr wrap="square">
            <a:spAutoFit/>
          </a:bodyPr>
          <a:lstStyle/>
          <a:p>
            <a:pPr marL="342900" indent="-342900">
              <a:lnSpc>
                <a:spcPct val="150000"/>
              </a:lnSpc>
              <a:buFont typeface="Arial" panose="020B0604020202020204" pitchFamily="34" charset="0"/>
              <a:buChar char="•"/>
            </a:pPr>
            <a:r>
              <a:rPr lang="zh-TW" altLang="en-US" sz="2400"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本專題所</a:t>
            </a:r>
            <a:r>
              <a:rPr lang="zh-TW" altLang="zh-TW" sz="2400"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估算出來的呼吸頻率數值</a:t>
            </a:r>
            <a:r>
              <a:rPr lang="zh-TW" altLang="en-US" sz="2400"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具</a:t>
            </a:r>
            <a:r>
              <a:rPr lang="zh-TW" altLang="zh-TW" sz="2400"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有</a:t>
            </a:r>
            <a:r>
              <a:rPr lang="zh-TW" altLang="en-US" sz="2400"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一定的</a:t>
            </a:r>
            <a:r>
              <a:rPr lang="zh-TW" altLang="zh-TW" sz="2400"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準確率</a:t>
            </a:r>
            <a:endParaRPr lang="en-US" altLang="zh-TW" sz="2400"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endParaRPr>
          </a:p>
          <a:p>
            <a:pPr marL="342900" indent="-342900">
              <a:lnSpc>
                <a:spcPct val="150000"/>
              </a:lnSpc>
              <a:buFont typeface="Arial" panose="020B0604020202020204" pitchFamily="34" charset="0"/>
              <a:buChar char="•"/>
            </a:pPr>
            <a:r>
              <a:rPr lang="zh-TW" altLang="zh-TW" sz="2400"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rPr>
              <a:t>能區別出呼吸快、慢及憋氣的狀態差異</a:t>
            </a:r>
            <a:endParaRPr lang="en-US" altLang="zh-TW" sz="2400" dirty="0">
              <a:solidFill>
                <a:schemeClr val="bg1"/>
              </a:solidFill>
              <a:latin typeface="微軟正黑體" panose="020B0604030504040204" pitchFamily="34" charset="-120"/>
              <a:ea typeface="微軟正黑體" panose="020B0604030504040204" pitchFamily="34" charset="-120"/>
              <a:cs typeface="Times New Roman" panose="02020603050405020304" pitchFamily="18" charset="0"/>
            </a:endParaRPr>
          </a:p>
          <a:p>
            <a:pPr marL="342900" indent="-342900">
              <a:lnSpc>
                <a:spcPct val="150000"/>
              </a:lnSpc>
              <a:buFont typeface="Arial" panose="020B0604020202020204" pitchFamily="34" charset="0"/>
              <a:buChar char="•"/>
            </a:pPr>
            <a:r>
              <a:rPr lang="zh-TW" altLang="en-US" sz="2400" dirty="0">
                <a:solidFill>
                  <a:schemeClr val="bg1"/>
                </a:solidFill>
                <a:latin typeface="微軟正黑體" panose="020B0604030504040204" pitchFamily="34" charset="-120"/>
                <a:ea typeface="微軟正黑體" panose="020B0604030504040204" pitchFamily="34" charset="-120"/>
              </a:rPr>
              <a:t>將 </a:t>
            </a:r>
            <a:r>
              <a:rPr lang="en-US" altLang="zh-TW" sz="2400" dirty="0">
                <a:solidFill>
                  <a:schemeClr val="bg1"/>
                </a:solidFill>
                <a:latin typeface="微軟正黑體" panose="020B0604030504040204" pitchFamily="34" charset="-120"/>
                <a:ea typeface="微軟正黑體" panose="020B0604030504040204" pitchFamily="34" charset="-120"/>
              </a:rPr>
              <a:t>CSI </a:t>
            </a:r>
            <a:r>
              <a:rPr lang="zh-TW" altLang="en-US" sz="2400" dirty="0">
                <a:solidFill>
                  <a:schemeClr val="bg1"/>
                </a:solidFill>
                <a:latin typeface="微軟正黑體" panose="020B0604030504040204" pitchFamily="34" charset="-120"/>
                <a:ea typeface="微軟正黑體" panose="020B0604030504040204" pitchFamily="34" charset="-120"/>
              </a:rPr>
              <a:t>應用在呼吸頻率估算或是監控生理資訊上確實是一項值得期待的技術發展</a:t>
            </a:r>
            <a:endParaRPr lang="en-US" altLang="zh-TW" sz="2400" dirty="0">
              <a:solidFill>
                <a:schemeClr val="bg1"/>
              </a:solidFill>
              <a:latin typeface="微軟正黑體" panose="020B0604030504040204" pitchFamily="34" charset="-120"/>
              <a:ea typeface="微軟正黑體" panose="020B0604030504040204" pitchFamily="34" charset="-120"/>
            </a:endParaRPr>
          </a:p>
          <a:p>
            <a:pPr>
              <a:lnSpc>
                <a:spcPct val="150000"/>
              </a:lnSpc>
            </a:pPr>
            <a:endParaRPr lang="en-US" altLang="zh-TW" sz="2400" dirty="0">
              <a:solidFill>
                <a:schemeClr val="bg1"/>
              </a:solidFill>
              <a:latin typeface="微軟正黑體" panose="020B0604030504040204" pitchFamily="34" charset="-120"/>
              <a:ea typeface="微軟正黑體" panose="020B0604030504040204" pitchFamily="34" charset="-120"/>
            </a:endParaRPr>
          </a:p>
          <a:p>
            <a:pPr marL="342900" indent="-342900">
              <a:lnSpc>
                <a:spcPct val="150000"/>
              </a:lnSpc>
              <a:buFont typeface="Arial" panose="020B0604020202020204" pitchFamily="34" charset="0"/>
              <a:buChar char="•"/>
            </a:pPr>
            <a:r>
              <a:rPr lang="zh-TW" altLang="en-US" sz="2400" dirty="0">
                <a:solidFill>
                  <a:schemeClr val="bg1"/>
                </a:solidFill>
                <a:latin typeface="微軟正黑體" panose="020B0604030504040204" pitchFamily="34" charset="-120"/>
                <a:ea typeface="微軟正黑體" panose="020B0604030504040204" pitchFamily="34" charset="-120"/>
              </a:rPr>
              <a:t>在環境相對複雜的情境下，藉由 </a:t>
            </a:r>
            <a:r>
              <a:rPr lang="en-US" altLang="zh-TW" sz="2400" dirty="0">
                <a:solidFill>
                  <a:schemeClr val="bg1"/>
                </a:solidFill>
                <a:latin typeface="微軟正黑體" panose="020B0604030504040204" pitchFamily="34" charset="-120"/>
                <a:ea typeface="微軟正黑體" panose="020B0604030504040204" pitchFamily="34" charset="-120"/>
              </a:rPr>
              <a:t>CSI</a:t>
            </a:r>
            <a:r>
              <a:rPr lang="zh-TW" altLang="en-US" sz="2400" dirty="0">
                <a:solidFill>
                  <a:schemeClr val="bg1"/>
                </a:solidFill>
                <a:latin typeface="微軟正黑體" panose="020B0604030504040204" pitchFamily="34" charset="-120"/>
                <a:ea typeface="微軟正黑體" panose="020B0604030504040204" pitchFamily="34" charset="-120"/>
              </a:rPr>
              <a:t> 相位變化估算出的呼吸頻率會有誤差存在</a:t>
            </a:r>
          </a:p>
        </p:txBody>
      </p:sp>
      <p:sp>
        <p:nvSpPr>
          <p:cNvPr id="3" name="語音泡泡: 橢圓形 2">
            <a:extLst>
              <a:ext uri="{FF2B5EF4-FFF2-40B4-BE49-F238E27FC236}">
                <a16:creationId xmlns:a16="http://schemas.microsoft.com/office/drawing/2014/main" id="{7C423DF2-95A1-405E-BA4A-29B7AC62B67C}"/>
              </a:ext>
            </a:extLst>
          </p:cNvPr>
          <p:cNvSpPr/>
          <p:nvPr/>
        </p:nvSpPr>
        <p:spPr>
          <a:xfrm>
            <a:off x="880559" y="1136559"/>
            <a:ext cx="1366311" cy="767194"/>
          </a:xfrm>
          <a:prstGeom prst="wedgeEllipseCallout">
            <a:avLst>
              <a:gd name="adj1" fmla="val 43022"/>
              <a:gd name="adj2" fmla="val 55811"/>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200" b="1" dirty="0">
                <a:solidFill>
                  <a:schemeClr val="tx1">
                    <a:lumMod val="65000"/>
                    <a:lumOff val="35000"/>
                  </a:schemeClr>
                </a:solidFill>
                <a:latin typeface="SentyTEA 新蒂下午茶体" panose="03000600000000000000" pitchFamily="66" charset="-120"/>
                <a:ea typeface="SentyTEA 新蒂下午茶体" panose="03000600000000000000" pitchFamily="66" charset="-120"/>
              </a:rPr>
              <a:t>優點</a:t>
            </a:r>
          </a:p>
        </p:txBody>
      </p:sp>
      <p:sp>
        <p:nvSpPr>
          <p:cNvPr id="12" name="語音泡泡: 橢圓形 11">
            <a:extLst>
              <a:ext uri="{FF2B5EF4-FFF2-40B4-BE49-F238E27FC236}">
                <a16:creationId xmlns:a16="http://schemas.microsoft.com/office/drawing/2014/main" id="{6672C2A0-EF35-418F-A46A-4BDC318B9EE9}"/>
              </a:ext>
            </a:extLst>
          </p:cNvPr>
          <p:cNvSpPr/>
          <p:nvPr/>
        </p:nvSpPr>
        <p:spPr>
          <a:xfrm>
            <a:off x="880559" y="4006759"/>
            <a:ext cx="1366311" cy="767194"/>
          </a:xfrm>
          <a:prstGeom prst="wedgeEllipseCallout">
            <a:avLst>
              <a:gd name="adj1" fmla="val 43022"/>
              <a:gd name="adj2" fmla="val 55811"/>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200" b="1" dirty="0">
                <a:solidFill>
                  <a:schemeClr val="tx1">
                    <a:lumMod val="65000"/>
                    <a:lumOff val="35000"/>
                  </a:schemeClr>
                </a:solidFill>
                <a:latin typeface="SentyTEA 新蒂下午茶体" panose="03000600000000000000" pitchFamily="66" charset="-120"/>
                <a:ea typeface="SentyTEA 新蒂下午茶体" panose="03000600000000000000" pitchFamily="66" charset="-120"/>
              </a:rPr>
              <a:t>缺點</a:t>
            </a:r>
          </a:p>
        </p:txBody>
      </p:sp>
    </p:spTree>
    <p:extLst>
      <p:ext uri="{BB962C8B-B14F-4D97-AF65-F5344CB8AC3E}">
        <p14:creationId xmlns:p14="http://schemas.microsoft.com/office/powerpoint/2010/main" val="10520168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4F41C49-16CF-42AC-B9C1-F5AAE84AFCB4}"/>
              </a:ext>
            </a:extLst>
          </p:cNvPr>
          <p:cNvSpPr>
            <a:spLocks noGrp="1"/>
          </p:cNvSpPr>
          <p:nvPr>
            <p:ph type="title"/>
          </p:nvPr>
        </p:nvSpPr>
        <p:spPr>
          <a:xfrm>
            <a:off x="838200" y="668030"/>
            <a:ext cx="10515600" cy="1022658"/>
          </a:xfrm>
        </p:spPr>
        <p:txBody>
          <a:bodyPr/>
          <a:lstStyle/>
          <a:p>
            <a:r>
              <a:rPr lang="zh-TW" altLang="en-US" b="1" dirty="0">
                <a:solidFill>
                  <a:schemeClr val="bg1"/>
                </a:solidFill>
                <a:latin typeface="SentyTEA 新蒂下午茶体" panose="03000600000000000000" pitchFamily="66" charset="-120"/>
                <a:ea typeface="SentyTEA 新蒂下午茶体" panose="03000600000000000000" pitchFamily="66" charset="-120"/>
              </a:rPr>
              <a:t>系統待優化的部分</a:t>
            </a:r>
          </a:p>
        </p:txBody>
      </p:sp>
      <p:sp>
        <p:nvSpPr>
          <p:cNvPr id="3" name="內容版面配置區 2">
            <a:extLst>
              <a:ext uri="{FF2B5EF4-FFF2-40B4-BE49-F238E27FC236}">
                <a16:creationId xmlns:a16="http://schemas.microsoft.com/office/drawing/2014/main" id="{04D89561-5D9E-4CAC-932A-9B567AAFC30D}"/>
              </a:ext>
            </a:extLst>
          </p:cNvPr>
          <p:cNvSpPr>
            <a:spLocks noGrp="1"/>
          </p:cNvSpPr>
          <p:nvPr>
            <p:ph idx="1"/>
          </p:nvPr>
        </p:nvSpPr>
        <p:spPr>
          <a:xfrm>
            <a:off x="880559" y="1740158"/>
            <a:ext cx="9564130" cy="4351338"/>
          </a:xfrm>
        </p:spPr>
        <p:txBody>
          <a:bodyPr>
            <a:normAutofit/>
          </a:bodyPr>
          <a:lstStyle/>
          <a:p>
            <a:pPr marL="457200" indent="-457200">
              <a:lnSpc>
                <a:spcPct val="150000"/>
              </a:lnSpc>
              <a:buFont typeface="+mj-lt"/>
              <a:buAutoNum type="arabicPeriod"/>
            </a:pPr>
            <a:r>
              <a:rPr lang="zh-TW" altLang="en-US" sz="2000" b="1" dirty="0">
                <a:solidFill>
                  <a:schemeClr val="bg1"/>
                </a:solidFill>
                <a:latin typeface="Microsoft JhengHei Light" panose="020B0304030504040204" pitchFamily="34" charset="-120"/>
                <a:ea typeface="Microsoft JhengHei Light" panose="020B0304030504040204" pitchFamily="34" charset="-120"/>
              </a:rPr>
              <a:t>以</a:t>
            </a:r>
            <a:r>
              <a:rPr lang="en-US" altLang="zh-TW" sz="2000" b="1" dirty="0">
                <a:solidFill>
                  <a:schemeClr val="bg1"/>
                </a:solidFill>
                <a:latin typeface="Microsoft JhengHei Light" panose="020B0304030504040204" pitchFamily="34" charset="-120"/>
                <a:ea typeface="Microsoft JhengHei Light" panose="020B0304030504040204" pitchFamily="34" charset="-120"/>
              </a:rPr>
              <a:t>intel </a:t>
            </a:r>
            <a:r>
              <a:rPr lang="en-US" altLang="zh-TW" sz="2000" b="1" dirty="0" err="1">
                <a:solidFill>
                  <a:schemeClr val="bg1"/>
                </a:solidFill>
                <a:latin typeface="Microsoft JhengHei Light" panose="020B0304030504040204" pitchFamily="34" charset="-120"/>
                <a:ea typeface="Microsoft JhengHei Light" panose="020B0304030504040204" pitchFamily="34" charset="-120"/>
              </a:rPr>
              <a:t>wifi</a:t>
            </a:r>
            <a:r>
              <a:rPr lang="en-US" altLang="zh-TW" sz="2000" b="1" dirty="0">
                <a:solidFill>
                  <a:schemeClr val="bg1"/>
                </a:solidFill>
                <a:latin typeface="Microsoft JhengHei Light" panose="020B0304030504040204" pitchFamily="34" charset="-120"/>
                <a:ea typeface="Microsoft JhengHei Light" panose="020B0304030504040204" pitchFamily="34" charset="-120"/>
              </a:rPr>
              <a:t> link 5300</a:t>
            </a:r>
            <a:r>
              <a:rPr lang="zh-TW" altLang="en-US" sz="2000" b="1" dirty="0">
                <a:solidFill>
                  <a:schemeClr val="bg1"/>
                </a:solidFill>
                <a:latin typeface="Microsoft JhengHei Light" panose="020B0304030504040204" pitchFamily="34" charset="-120"/>
                <a:ea typeface="Microsoft JhengHei Light" panose="020B0304030504040204" pitchFamily="34" charset="-120"/>
              </a:rPr>
              <a:t>搭配</a:t>
            </a:r>
            <a:r>
              <a:rPr lang="en-US" altLang="zh-TW" sz="2000" b="1" dirty="0">
                <a:solidFill>
                  <a:schemeClr val="bg1"/>
                </a:solidFill>
                <a:latin typeface="Microsoft JhengHei Light" panose="020B0304030504040204" pitchFamily="34" charset="-120"/>
                <a:ea typeface="Microsoft JhengHei Light" panose="020B0304030504040204" pitchFamily="34" charset="-120"/>
              </a:rPr>
              <a:t>Linux 802.11n CSI TOOL</a:t>
            </a:r>
            <a:r>
              <a:rPr lang="zh-TW" altLang="en-US" sz="2000" b="1" dirty="0">
                <a:solidFill>
                  <a:schemeClr val="bg1"/>
                </a:solidFill>
                <a:latin typeface="Microsoft JhengHei Light" panose="020B0304030504040204" pitchFamily="34" charset="-120"/>
                <a:ea typeface="Microsoft JhengHei Light" panose="020B0304030504040204" pitchFamily="34" charset="-120"/>
              </a:rPr>
              <a:t>的收發系統可能不太穩定      </a:t>
            </a:r>
            <a:r>
              <a:rPr lang="en-US" altLang="zh-TW" sz="2000" b="1" dirty="0">
                <a:solidFill>
                  <a:schemeClr val="bg1"/>
                </a:solidFill>
                <a:latin typeface="Microsoft JhengHei Light" panose="020B0304030504040204" pitchFamily="34" charset="-120"/>
                <a:ea typeface="Microsoft JhengHei Light" panose="020B0304030504040204" pitchFamily="34" charset="-120"/>
              </a:rPr>
              <a:t>(</a:t>
            </a:r>
            <a:r>
              <a:rPr lang="zh-TW" altLang="en-US" sz="2000" b="1" dirty="0">
                <a:solidFill>
                  <a:schemeClr val="bg1"/>
                </a:solidFill>
                <a:latin typeface="Microsoft JhengHei Light" panose="020B0304030504040204" pitchFamily="34" charset="-120"/>
                <a:ea typeface="Microsoft JhengHei Light" panose="020B0304030504040204" pitchFamily="34" charset="-120"/>
              </a:rPr>
              <a:t>有試過</a:t>
            </a:r>
            <a:r>
              <a:rPr lang="en-US" altLang="zh-TW" sz="2000" b="1" dirty="0">
                <a:solidFill>
                  <a:schemeClr val="bg1"/>
                </a:solidFill>
                <a:latin typeface="Microsoft JhengHei Light" panose="020B0304030504040204" pitchFamily="34" charset="-120"/>
                <a:ea typeface="Microsoft JhengHei Light" panose="020B0304030504040204" pitchFamily="34" charset="-120"/>
              </a:rPr>
              <a:t>ubuntu 14.04</a:t>
            </a:r>
            <a:r>
              <a:rPr lang="zh-TW" altLang="en-US" sz="2000" b="1" dirty="0">
                <a:solidFill>
                  <a:schemeClr val="bg1"/>
                </a:solidFill>
                <a:latin typeface="Microsoft JhengHei Light" panose="020B0304030504040204" pitchFamily="34" charset="-120"/>
                <a:ea typeface="Microsoft JhengHei Light" panose="020B0304030504040204" pitchFamily="34" charset="-120"/>
              </a:rPr>
              <a:t> </a:t>
            </a:r>
            <a:r>
              <a:rPr lang="en-US" altLang="zh-TW" sz="2000" b="1" dirty="0">
                <a:solidFill>
                  <a:schemeClr val="bg1"/>
                </a:solidFill>
                <a:latin typeface="Microsoft JhengHei Light" panose="020B0304030504040204" pitchFamily="34" charset="-120"/>
                <a:ea typeface="Microsoft JhengHei Light" panose="020B0304030504040204" pitchFamily="34" charset="-120"/>
              </a:rPr>
              <a:t>16.04</a:t>
            </a:r>
            <a:r>
              <a:rPr lang="zh-TW" altLang="en-US" sz="2000" b="1" dirty="0">
                <a:solidFill>
                  <a:schemeClr val="bg1"/>
                </a:solidFill>
                <a:latin typeface="Microsoft JhengHei Light" panose="020B0304030504040204" pitchFamily="34" charset="-120"/>
                <a:ea typeface="Microsoft JhengHei Light" panose="020B0304030504040204" pitchFamily="34" charset="-120"/>
              </a:rPr>
              <a:t>兩種版本</a:t>
            </a:r>
            <a:r>
              <a:rPr lang="en-US" altLang="zh-TW" sz="2000" b="1" dirty="0">
                <a:solidFill>
                  <a:schemeClr val="bg1"/>
                </a:solidFill>
                <a:latin typeface="Microsoft JhengHei Light" panose="020B0304030504040204" pitchFamily="34" charset="-120"/>
                <a:ea typeface="Microsoft JhengHei Light" panose="020B0304030504040204" pitchFamily="34" charset="-120"/>
              </a:rPr>
              <a:t>)</a:t>
            </a:r>
          </a:p>
          <a:p>
            <a:pPr marL="457200" indent="-457200">
              <a:lnSpc>
                <a:spcPct val="150000"/>
              </a:lnSpc>
              <a:buFont typeface="+mj-lt"/>
              <a:buAutoNum type="arabicPeriod"/>
            </a:pPr>
            <a:r>
              <a:rPr lang="zh-TW" altLang="en-US" sz="2000" b="1" dirty="0">
                <a:solidFill>
                  <a:schemeClr val="bg1"/>
                </a:solidFill>
                <a:latin typeface="Microsoft JhengHei Light" panose="020B0304030504040204" pitchFamily="34" charset="-120"/>
                <a:ea typeface="Microsoft JhengHei Light" panose="020B0304030504040204" pitchFamily="34" charset="-120"/>
              </a:rPr>
              <a:t>我們先前的實驗測量距離大概都在</a:t>
            </a:r>
            <a:r>
              <a:rPr lang="en-US" altLang="zh-TW" sz="2000" b="1" dirty="0">
                <a:solidFill>
                  <a:schemeClr val="bg1"/>
                </a:solidFill>
                <a:latin typeface="Microsoft JhengHei Light" panose="020B0304030504040204" pitchFamily="34" charset="-120"/>
                <a:ea typeface="Microsoft JhengHei Light" panose="020B0304030504040204" pitchFamily="34" charset="-120"/>
              </a:rPr>
              <a:t>1</a:t>
            </a:r>
            <a:r>
              <a:rPr lang="zh-TW" altLang="en-US" sz="2000" b="1" dirty="0">
                <a:solidFill>
                  <a:schemeClr val="bg1"/>
                </a:solidFill>
                <a:latin typeface="Microsoft JhengHei Light" panose="020B0304030504040204" pitchFamily="34" charset="-120"/>
                <a:ea typeface="Microsoft JhengHei Light" panose="020B0304030504040204" pitchFamily="34" charset="-120"/>
              </a:rPr>
              <a:t>公尺範圍，距離增加可能會導致實驗誤差，或是需要考量更多環境因素</a:t>
            </a:r>
            <a:endParaRPr lang="en-US" altLang="zh-TW" sz="2000" b="1" dirty="0">
              <a:solidFill>
                <a:schemeClr val="bg1"/>
              </a:solidFill>
              <a:latin typeface="Microsoft JhengHei Light" panose="020B0304030504040204" pitchFamily="34" charset="-120"/>
              <a:ea typeface="Microsoft JhengHei Light" panose="020B0304030504040204" pitchFamily="34" charset="-120"/>
            </a:endParaRPr>
          </a:p>
          <a:p>
            <a:pPr marL="457200" indent="-457200">
              <a:lnSpc>
                <a:spcPct val="150000"/>
              </a:lnSpc>
              <a:buFont typeface="+mj-lt"/>
              <a:buAutoNum type="arabicPeriod"/>
            </a:pPr>
            <a:r>
              <a:rPr lang="zh-TW" altLang="en-US" sz="2000" b="1" dirty="0">
                <a:solidFill>
                  <a:schemeClr val="bg1"/>
                </a:solidFill>
                <a:latin typeface="Microsoft JhengHei Light" panose="020B0304030504040204" pitchFamily="34" charset="-120"/>
                <a:ea typeface="Microsoft JhengHei Light" panose="020B0304030504040204" pitchFamily="34" charset="-120"/>
              </a:rPr>
              <a:t>我們把純收發和實時化的發射接收程式一起執行才能達成實時化</a:t>
            </a:r>
            <a:r>
              <a:rPr lang="en-US" altLang="zh-TW" sz="2000" b="1" dirty="0">
                <a:solidFill>
                  <a:schemeClr val="bg1"/>
                </a:solidFill>
                <a:latin typeface="Microsoft JhengHei Light" panose="020B0304030504040204" pitchFamily="34" charset="-120"/>
                <a:ea typeface="Microsoft JhengHei Light" panose="020B0304030504040204" pitchFamily="34" charset="-120"/>
              </a:rPr>
              <a:t>(?)</a:t>
            </a:r>
          </a:p>
          <a:p>
            <a:pPr marL="457200" indent="-457200">
              <a:lnSpc>
                <a:spcPct val="150000"/>
              </a:lnSpc>
              <a:buFont typeface="+mj-lt"/>
              <a:buAutoNum type="arabicPeriod"/>
            </a:pPr>
            <a:r>
              <a:rPr lang="en-US" altLang="zh-TW" sz="2000" b="1" dirty="0">
                <a:solidFill>
                  <a:schemeClr val="bg1"/>
                </a:solidFill>
                <a:latin typeface="Microsoft JhengHei Light" panose="020B0304030504040204" pitchFamily="34" charset="-120"/>
                <a:ea typeface="Microsoft JhengHei Light" panose="020B0304030504040204" pitchFamily="34" charset="-120"/>
              </a:rPr>
              <a:t>APP</a:t>
            </a:r>
            <a:r>
              <a:rPr lang="zh-TW" altLang="en-US" sz="2000" b="1" dirty="0">
                <a:solidFill>
                  <a:schemeClr val="bg1"/>
                </a:solidFill>
                <a:latin typeface="Microsoft JhengHei Light" panose="020B0304030504040204" pitchFamily="34" charset="-120"/>
                <a:ea typeface="Microsoft JhengHei Light" panose="020B0304030504040204" pitchFamily="34" charset="-120"/>
              </a:rPr>
              <a:t>和</a:t>
            </a:r>
            <a:r>
              <a:rPr lang="en-US" altLang="zh-TW" sz="2000" b="1" dirty="0" err="1">
                <a:solidFill>
                  <a:schemeClr val="bg1"/>
                </a:solidFill>
                <a:latin typeface="Microsoft JhengHei Light" panose="020B0304030504040204" pitchFamily="34" charset="-120"/>
                <a:ea typeface="Microsoft JhengHei Light" panose="020B0304030504040204" pitchFamily="34" charset="-120"/>
              </a:rPr>
              <a:t>Matlab</a:t>
            </a:r>
            <a:r>
              <a:rPr lang="zh-TW" altLang="en-US" sz="2000" b="1" dirty="0">
                <a:solidFill>
                  <a:schemeClr val="bg1"/>
                </a:solidFill>
                <a:latin typeface="Microsoft JhengHei Light" panose="020B0304030504040204" pitchFamily="34" charset="-120"/>
                <a:ea typeface="Microsoft JhengHei Light" panose="020B0304030504040204" pitchFamily="34" charset="-120"/>
              </a:rPr>
              <a:t>要同時執行，才能同步時間                                                      </a:t>
            </a:r>
            <a:r>
              <a:rPr lang="en-US" altLang="zh-TW" sz="2000" b="1" dirty="0">
                <a:solidFill>
                  <a:schemeClr val="bg1"/>
                </a:solidFill>
                <a:latin typeface="Microsoft JhengHei Light" panose="020B0304030504040204" pitchFamily="34" charset="-120"/>
                <a:ea typeface="Microsoft JhengHei Light" panose="020B0304030504040204" pitchFamily="34" charset="-120"/>
              </a:rPr>
              <a:t>(APP</a:t>
            </a:r>
            <a:r>
              <a:rPr lang="zh-TW" altLang="en-US" sz="2000" b="1" dirty="0">
                <a:solidFill>
                  <a:schemeClr val="bg1"/>
                </a:solidFill>
                <a:latin typeface="Microsoft JhengHei Light" panose="020B0304030504040204" pitchFamily="34" charset="-120"/>
                <a:ea typeface="Microsoft JhengHei Light" panose="020B0304030504040204" pitchFamily="34" charset="-120"/>
              </a:rPr>
              <a:t>以開始連線後每分鐘抓一次，</a:t>
            </a:r>
            <a:r>
              <a:rPr lang="en-US" altLang="zh-TW" sz="2000" b="1" dirty="0" err="1">
                <a:solidFill>
                  <a:schemeClr val="bg1"/>
                </a:solidFill>
                <a:latin typeface="Microsoft JhengHei Light" panose="020B0304030504040204" pitchFamily="34" charset="-120"/>
                <a:ea typeface="Microsoft JhengHei Light" panose="020B0304030504040204" pitchFamily="34" charset="-120"/>
              </a:rPr>
              <a:t>Matlab</a:t>
            </a:r>
            <a:r>
              <a:rPr lang="zh-TW" altLang="en-US" sz="2000" b="1" dirty="0">
                <a:solidFill>
                  <a:schemeClr val="bg1"/>
                </a:solidFill>
                <a:latin typeface="Microsoft JhengHei Light" panose="020B0304030504040204" pitchFamily="34" charset="-120"/>
                <a:ea typeface="Microsoft JhengHei Light" panose="020B0304030504040204" pitchFamily="34" charset="-120"/>
              </a:rPr>
              <a:t>以每</a:t>
            </a:r>
            <a:r>
              <a:rPr lang="en-US" altLang="zh-TW" sz="2000" b="1" dirty="0">
                <a:solidFill>
                  <a:schemeClr val="bg1"/>
                </a:solidFill>
                <a:latin typeface="Microsoft JhengHei Light" panose="020B0304030504040204" pitchFamily="34" charset="-120"/>
                <a:ea typeface="Microsoft JhengHei Light" panose="020B0304030504040204" pitchFamily="34" charset="-120"/>
              </a:rPr>
              <a:t>600</a:t>
            </a:r>
            <a:r>
              <a:rPr lang="zh-TW" altLang="en-US" sz="2000" b="1" dirty="0">
                <a:solidFill>
                  <a:schemeClr val="bg1"/>
                </a:solidFill>
                <a:latin typeface="Microsoft JhengHei Light" panose="020B0304030504040204" pitchFamily="34" charset="-120"/>
                <a:ea typeface="Microsoft JhengHei Light" panose="020B0304030504040204" pitchFamily="34" charset="-120"/>
              </a:rPr>
              <a:t>個封包</a:t>
            </a:r>
            <a:r>
              <a:rPr lang="en-US" altLang="zh-TW" sz="2000" b="1" dirty="0">
                <a:solidFill>
                  <a:schemeClr val="bg1"/>
                </a:solidFill>
                <a:latin typeface="Microsoft JhengHei Light" panose="020B0304030504040204" pitchFamily="34" charset="-120"/>
                <a:ea typeface="Microsoft JhengHei Light" panose="020B0304030504040204" pitchFamily="34" charset="-120"/>
              </a:rPr>
              <a:t>(1 min)</a:t>
            </a:r>
            <a:r>
              <a:rPr lang="zh-TW" altLang="en-US" sz="2000" b="1" dirty="0">
                <a:solidFill>
                  <a:schemeClr val="bg1"/>
                </a:solidFill>
                <a:latin typeface="Microsoft JhengHei Light" panose="020B0304030504040204" pitchFamily="34" charset="-120"/>
                <a:ea typeface="Microsoft JhengHei Light" panose="020B0304030504040204" pitchFamily="34" charset="-120"/>
              </a:rPr>
              <a:t>就計算一次</a:t>
            </a:r>
            <a:r>
              <a:rPr lang="en-US" altLang="zh-TW" sz="2000" b="1" dirty="0">
                <a:solidFill>
                  <a:schemeClr val="bg1"/>
                </a:solidFill>
                <a:latin typeface="Microsoft JhengHei Light" panose="020B0304030504040204" pitchFamily="34" charset="-120"/>
                <a:ea typeface="Microsoft JhengHei Light" panose="020B0304030504040204" pitchFamily="34" charset="-120"/>
              </a:rPr>
              <a:t>)</a:t>
            </a:r>
          </a:p>
          <a:p>
            <a:pPr marL="457200" indent="-457200">
              <a:lnSpc>
                <a:spcPct val="150000"/>
              </a:lnSpc>
              <a:buFont typeface="+mj-lt"/>
              <a:buAutoNum type="arabicPeriod"/>
            </a:pPr>
            <a:r>
              <a:rPr lang="zh-TW" altLang="en-US" sz="2000" b="1" dirty="0">
                <a:solidFill>
                  <a:srgbClr val="FFFF99"/>
                </a:solidFill>
                <a:latin typeface="Microsoft JhengHei Light" panose="020B0304030504040204" pitchFamily="34" charset="-120"/>
                <a:ea typeface="Microsoft JhengHei Light" panose="020B0304030504040204" pitchFamily="34" charset="-120"/>
              </a:rPr>
              <a:t>原定期望：以呼吸頻率的變化，進一步對睡眠分析做研究</a:t>
            </a:r>
            <a:endParaRPr lang="en-US" altLang="zh-TW" sz="2000" b="1" dirty="0">
              <a:solidFill>
                <a:srgbClr val="FFFF99"/>
              </a:solidFill>
              <a:latin typeface="Microsoft JhengHei Light" panose="020B0304030504040204" pitchFamily="34" charset="-120"/>
              <a:ea typeface="Microsoft JhengHei Light" panose="020B0304030504040204" pitchFamily="34" charset="-120"/>
            </a:endParaRPr>
          </a:p>
          <a:p>
            <a:pPr marL="0" indent="0">
              <a:lnSpc>
                <a:spcPct val="150000"/>
              </a:lnSpc>
              <a:buNone/>
            </a:pPr>
            <a:endParaRPr lang="en-US" altLang="zh-TW" sz="2000" dirty="0">
              <a:solidFill>
                <a:schemeClr val="bg1"/>
              </a:solidFill>
              <a:latin typeface="Microsoft JhengHei Light" panose="020B0304030504040204" pitchFamily="34" charset="-120"/>
              <a:ea typeface="Microsoft JhengHei Light" panose="020B0304030504040204" pitchFamily="34" charset="-120"/>
            </a:endParaRPr>
          </a:p>
          <a:p>
            <a:endParaRPr lang="en-US" altLang="zh-TW" sz="2400" dirty="0">
              <a:solidFill>
                <a:schemeClr val="bg1"/>
              </a:solidFill>
              <a:latin typeface="Microsoft JhengHei Light" panose="020B0304030504040204" pitchFamily="34" charset="-120"/>
              <a:ea typeface="Microsoft JhengHei Light" panose="020B0304030504040204" pitchFamily="34" charset="-120"/>
            </a:endParaRPr>
          </a:p>
          <a:p>
            <a:endParaRPr lang="en-US" altLang="zh-TW" sz="2400" dirty="0">
              <a:solidFill>
                <a:schemeClr val="bg1"/>
              </a:solidFill>
              <a:latin typeface="Microsoft JhengHei Light" panose="020B0304030504040204" pitchFamily="34" charset="-120"/>
              <a:ea typeface="Microsoft JhengHei Light" panose="020B0304030504040204" pitchFamily="34" charset="-120"/>
            </a:endParaRPr>
          </a:p>
          <a:p>
            <a:endParaRPr lang="zh-TW" altLang="en-US" sz="2400" dirty="0">
              <a:solidFill>
                <a:schemeClr val="bg1"/>
              </a:solidFill>
              <a:latin typeface="Microsoft JhengHei Light" panose="020B0304030504040204" pitchFamily="34" charset="-120"/>
              <a:ea typeface="Microsoft JhengHei Light" panose="020B0304030504040204" pitchFamily="34" charset="-120"/>
            </a:endParaRPr>
          </a:p>
        </p:txBody>
      </p:sp>
      <p:pic>
        <p:nvPicPr>
          <p:cNvPr id="4" name="图片 2">
            <a:extLst>
              <a:ext uri="{FF2B5EF4-FFF2-40B4-BE49-F238E27FC236}">
                <a16:creationId xmlns:a16="http://schemas.microsoft.com/office/drawing/2014/main" id="{E896D108-A13B-4550-8D45-6EF35F2FA8D8}"/>
              </a:ext>
            </a:extLst>
          </p:cNvPr>
          <p:cNvPicPr>
            <a:picLocks noChangeAspect="1"/>
          </p:cNvPicPr>
          <p:nvPr/>
        </p:nvPicPr>
        <p:blipFill>
          <a:blip r:embed="rId2"/>
          <a:stretch>
            <a:fillRect/>
          </a:stretch>
        </p:blipFill>
        <p:spPr>
          <a:xfrm>
            <a:off x="10444689" y="901066"/>
            <a:ext cx="866752" cy="1505411"/>
          </a:xfrm>
          <a:prstGeom prst="rect">
            <a:avLst/>
          </a:prstGeom>
        </p:spPr>
      </p:pic>
      <p:sp>
        <p:nvSpPr>
          <p:cNvPr id="5" name="文本框 3">
            <a:extLst>
              <a:ext uri="{FF2B5EF4-FFF2-40B4-BE49-F238E27FC236}">
                <a16:creationId xmlns:a16="http://schemas.microsoft.com/office/drawing/2014/main" id="{5285A885-C357-4E99-8E16-E2B9AA4FCCF3}"/>
              </a:ext>
            </a:extLst>
          </p:cNvPr>
          <p:cNvSpPr txBox="1"/>
          <p:nvPr/>
        </p:nvSpPr>
        <p:spPr>
          <a:xfrm rot="21006256">
            <a:off x="8192246" y="813394"/>
            <a:ext cx="1581409" cy="646331"/>
          </a:xfrm>
          <a:prstGeom prst="rect">
            <a:avLst/>
          </a:prstGeom>
          <a:noFill/>
        </p:spPr>
        <p:txBody>
          <a:bodyPr wrap="square" rtlCol="0">
            <a:spAutoFit/>
          </a:bodyPr>
          <a:lstStyle/>
          <a:p>
            <a:r>
              <a:rPr lang="zh-TW" altLang="en-US" sz="3600" b="1" dirty="0">
                <a:solidFill>
                  <a:srgbClr val="FFFF99"/>
                </a:solidFill>
                <a:latin typeface="SentyTEA 新蒂下午茶体" panose="03000600000000000000" pitchFamily="66" charset="-120"/>
                <a:ea typeface="SentyTEA 新蒂下午茶体" panose="03000600000000000000" pitchFamily="66" charset="-120"/>
              </a:rPr>
              <a:t>結論</a:t>
            </a:r>
          </a:p>
        </p:txBody>
      </p:sp>
      <p:pic>
        <p:nvPicPr>
          <p:cNvPr id="6" name="图片 1">
            <a:extLst>
              <a:ext uri="{FF2B5EF4-FFF2-40B4-BE49-F238E27FC236}">
                <a16:creationId xmlns:a16="http://schemas.microsoft.com/office/drawing/2014/main" id="{3B122034-D31A-4133-B0C0-AE2E6AC5CE6A}"/>
              </a:ext>
            </a:extLst>
          </p:cNvPr>
          <p:cNvPicPr>
            <a:picLocks noChangeAspect="1"/>
          </p:cNvPicPr>
          <p:nvPr/>
        </p:nvPicPr>
        <p:blipFill>
          <a:blip r:embed="rId3"/>
          <a:stretch>
            <a:fillRect/>
          </a:stretch>
        </p:blipFill>
        <p:spPr>
          <a:xfrm flipH="1">
            <a:off x="7721599" y="682315"/>
            <a:ext cx="2723089" cy="1022658"/>
          </a:xfrm>
          <a:prstGeom prst="rect">
            <a:avLst/>
          </a:prstGeom>
        </p:spPr>
      </p:pic>
    </p:spTree>
    <p:extLst>
      <p:ext uri="{BB962C8B-B14F-4D97-AF65-F5344CB8AC3E}">
        <p14:creationId xmlns:p14="http://schemas.microsoft.com/office/powerpoint/2010/main" val="39397787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04D89561-5D9E-4CAC-932A-9B567AAFC30D}"/>
              </a:ext>
            </a:extLst>
          </p:cNvPr>
          <p:cNvSpPr>
            <a:spLocks noGrp="1"/>
          </p:cNvSpPr>
          <p:nvPr>
            <p:ph idx="1"/>
          </p:nvPr>
        </p:nvSpPr>
        <p:spPr>
          <a:xfrm>
            <a:off x="1013002" y="805827"/>
            <a:ext cx="9564130" cy="5493371"/>
          </a:xfrm>
        </p:spPr>
        <p:txBody>
          <a:bodyPr>
            <a:normAutofit fontScale="85000" lnSpcReduction="20000"/>
          </a:bodyPr>
          <a:lstStyle/>
          <a:p>
            <a:pPr marL="0" indent="0">
              <a:lnSpc>
                <a:spcPct val="150000"/>
              </a:lnSpc>
              <a:buNone/>
            </a:pPr>
            <a:r>
              <a:rPr lang="zh-TW" altLang="en-US" sz="2300" b="1" dirty="0">
                <a:solidFill>
                  <a:schemeClr val="bg1"/>
                </a:solidFill>
                <a:latin typeface="Microsoft JhengHei Light" panose="020B0304030504040204" pitchFamily="34" charset="-120"/>
                <a:ea typeface="Microsoft JhengHei Light" panose="020B0304030504040204" pitchFamily="34" charset="-120"/>
              </a:rPr>
              <a:t>純收發的程式：</a:t>
            </a:r>
          </a:p>
          <a:p>
            <a:pPr marL="0" indent="0">
              <a:lnSpc>
                <a:spcPct val="150000"/>
              </a:lnSpc>
              <a:buNone/>
            </a:pPr>
            <a:r>
              <a:rPr lang="zh-TW" altLang="en-US" sz="2300" b="1" dirty="0">
                <a:solidFill>
                  <a:schemeClr val="bg1"/>
                </a:solidFill>
                <a:latin typeface="Microsoft JhengHei Light" panose="020B0304030504040204" pitchFamily="34" charset="-120"/>
                <a:ea typeface="Microsoft JhengHei Light" panose="020B0304030504040204" pitchFamily="34" charset="-120"/>
              </a:rPr>
              <a:t>   執行完後會將</a:t>
            </a:r>
            <a:r>
              <a:rPr lang="en-US" altLang="zh-TW" sz="2300" b="1" dirty="0">
                <a:solidFill>
                  <a:schemeClr val="bg1"/>
                </a:solidFill>
                <a:latin typeface="Microsoft JhengHei Light" panose="020B0304030504040204" pitchFamily="34" charset="-120"/>
                <a:ea typeface="Microsoft JhengHei Light" panose="020B0304030504040204" pitchFamily="34" charset="-120"/>
              </a:rPr>
              <a:t>CSI</a:t>
            </a:r>
            <a:r>
              <a:rPr lang="zh-TW" altLang="en-US" sz="2300" b="1" dirty="0">
                <a:solidFill>
                  <a:schemeClr val="bg1"/>
                </a:solidFill>
                <a:latin typeface="Microsoft JhengHei Light" panose="020B0304030504040204" pitchFamily="34" charset="-120"/>
                <a:ea typeface="Microsoft JhengHei Light" panose="020B0304030504040204" pitchFamily="34" charset="-120"/>
              </a:rPr>
              <a:t>封包存成</a:t>
            </a:r>
            <a:r>
              <a:rPr lang="en-US" altLang="zh-TW" sz="2300" b="1" dirty="0">
                <a:solidFill>
                  <a:schemeClr val="bg1"/>
                </a:solidFill>
                <a:latin typeface="Microsoft JhengHei Light" panose="020B0304030504040204" pitchFamily="34" charset="-120"/>
                <a:ea typeface="Microsoft JhengHei Light" panose="020B0304030504040204" pitchFamily="34" charset="-120"/>
              </a:rPr>
              <a:t>.</a:t>
            </a:r>
            <a:r>
              <a:rPr lang="en-US" altLang="zh-TW" sz="2300" b="1" dirty="0" err="1">
                <a:solidFill>
                  <a:schemeClr val="bg1"/>
                </a:solidFill>
                <a:latin typeface="Microsoft JhengHei Light" panose="020B0304030504040204" pitchFamily="34" charset="-120"/>
                <a:ea typeface="Microsoft JhengHei Light" panose="020B0304030504040204" pitchFamily="34" charset="-120"/>
              </a:rPr>
              <a:t>dat</a:t>
            </a:r>
            <a:r>
              <a:rPr lang="zh-TW" altLang="en-US" sz="2300" b="1" dirty="0">
                <a:solidFill>
                  <a:schemeClr val="bg1"/>
                </a:solidFill>
                <a:latin typeface="Microsoft JhengHei Light" panose="020B0304030504040204" pitchFamily="34" charset="-120"/>
                <a:ea typeface="Microsoft JhengHei Light" panose="020B0304030504040204" pitchFamily="34" charset="-120"/>
              </a:rPr>
              <a:t>檔 </a:t>
            </a:r>
            <a:r>
              <a:rPr lang="en-US" altLang="zh-TW" sz="2300" b="1" dirty="0">
                <a:solidFill>
                  <a:schemeClr val="bg1"/>
                </a:solidFill>
                <a:latin typeface="Microsoft JhengHei Light" panose="020B0304030504040204" pitchFamily="34" charset="-120"/>
                <a:ea typeface="Microsoft JhengHei Light" panose="020B0304030504040204" pitchFamily="34" charset="-120"/>
              </a:rPr>
              <a:t>(</a:t>
            </a:r>
            <a:r>
              <a:rPr lang="zh-TW" altLang="en-US" sz="2300" b="1" dirty="0">
                <a:solidFill>
                  <a:schemeClr val="bg1"/>
                </a:solidFill>
                <a:latin typeface="Microsoft JhengHei Light" panose="020B0304030504040204" pitchFamily="34" charset="-120"/>
                <a:ea typeface="Microsoft JhengHei Light" panose="020B0304030504040204" pitchFamily="34" charset="-120"/>
              </a:rPr>
              <a:t>在</a:t>
            </a:r>
            <a:r>
              <a:rPr lang="en-US" altLang="zh-TW" sz="2300" b="1" dirty="0">
                <a:solidFill>
                  <a:schemeClr val="bg1"/>
                </a:solidFill>
                <a:latin typeface="Microsoft JhengHei Light" panose="020B0304030504040204" pitchFamily="34" charset="-120"/>
                <a:ea typeface="Microsoft JhengHei Light" panose="020B0304030504040204" pitchFamily="34" charset="-120"/>
              </a:rPr>
              <a:t>ryan_receive.sh</a:t>
            </a:r>
            <a:r>
              <a:rPr lang="zh-TW" altLang="en-US" sz="2300" b="1" dirty="0">
                <a:solidFill>
                  <a:schemeClr val="bg1"/>
                </a:solidFill>
                <a:latin typeface="Microsoft JhengHei Light" panose="020B0304030504040204" pitchFamily="34" charset="-120"/>
                <a:ea typeface="Microsoft JhengHei Light" panose="020B0304030504040204" pitchFamily="34" charset="-120"/>
              </a:rPr>
              <a:t>中改檔名</a:t>
            </a:r>
            <a:r>
              <a:rPr lang="en-US" altLang="zh-TW" sz="2300" b="1" dirty="0">
                <a:solidFill>
                  <a:schemeClr val="bg1"/>
                </a:solidFill>
                <a:latin typeface="Microsoft JhengHei Light" panose="020B0304030504040204" pitchFamily="34" charset="-120"/>
                <a:ea typeface="Microsoft JhengHei Light" panose="020B0304030504040204" pitchFamily="34" charset="-120"/>
              </a:rPr>
              <a:t>)</a:t>
            </a:r>
            <a:endParaRPr lang="zh-TW" altLang="en-US" sz="2300" b="1" dirty="0">
              <a:solidFill>
                <a:schemeClr val="bg1"/>
              </a:solidFill>
              <a:latin typeface="Microsoft JhengHei Light" panose="020B0304030504040204" pitchFamily="34" charset="-120"/>
              <a:ea typeface="Microsoft JhengHei Light" panose="020B0304030504040204" pitchFamily="34" charset="-120"/>
            </a:endParaRPr>
          </a:p>
          <a:p>
            <a:pPr marL="0" indent="0">
              <a:lnSpc>
                <a:spcPct val="150000"/>
              </a:lnSpc>
              <a:buNone/>
            </a:pPr>
            <a:r>
              <a:rPr lang="zh-TW" altLang="en-US" sz="2300" b="1" dirty="0">
                <a:solidFill>
                  <a:schemeClr val="bg1"/>
                </a:solidFill>
                <a:latin typeface="Microsoft JhengHei Light" panose="020B0304030504040204" pitchFamily="34" charset="-120"/>
                <a:ea typeface="Microsoft JhengHei Light" panose="020B0304030504040204" pitchFamily="34" charset="-120"/>
              </a:rPr>
              <a:t>   存在 </a:t>
            </a:r>
            <a:r>
              <a:rPr lang="en-US" altLang="zh-TW" sz="2300" b="1" dirty="0">
                <a:solidFill>
                  <a:schemeClr val="bg1"/>
                </a:solidFill>
                <a:latin typeface="Microsoft JhengHei Light" panose="020B0304030504040204" pitchFamily="34" charset="-120"/>
                <a:ea typeface="Microsoft JhengHei Light" panose="020B0304030504040204" pitchFamily="34" charset="-120"/>
              </a:rPr>
              <a:t>~\linux-80211n-csitool-supplementary\</a:t>
            </a:r>
            <a:r>
              <a:rPr lang="en-US" altLang="zh-TW" sz="2300" b="1" dirty="0" err="1">
                <a:solidFill>
                  <a:schemeClr val="bg1"/>
                </a:solidFill>
                <a:latin typeface="Microsoft JhengHei Light" panose="020B0304030504040204" pitchFamily="34" charset="-120"/>
                <a:ea typeface="Microsoft JhengHei Light" panose="020B0304030504040204" pitchFamily="34" charset="-120"/>
              </a:rPr>
              <a:t>netlink</a:t>
            </a:r>
            <a:endParaRPr lang="en-US" altLang="zh-TW" sz="2300" b="1" dirty="0">
              <a:solidFill>
                <a:schemeClr val="bg1"/>
              </a:solidFill>
              <a:latin typeface="Microsoft JhengHei Light" panose="020B0304030504040204" pitchFamily="34" charset="-120"/>
              <a:ea typeface="Microsoft JhengHei Light" panose="020B0304030504040204" pitchFamily="34" charset="-120"/>
            </a:endParaRPr>
          </a:p>
          <a:p>
            <a:pPr marL="0" indent="0">
              <a:lnSpc>
                <a:spcPct val="150000"/>
              </a:lnSpc>
              <a:buNone/>
            </a:pPr>
            <a:r>
              <a:rPr lang="zh-TW" altLang="en-US" sz="2300" b="1" dirty="0">
                <a:solidFill>
                  <a:schemeClr val="bg1"/>
                </a:solidFill>
                <a:latin typeface="Microsoft JhengHei Light" panose="020B0304030504040204" pitchFamily="34" charset="-120"/>
                <a:ea typeface="Microsoft JhengHei Light" panose="020B0304030504040204" pitchFamily="34" charset="-120"/>
              </a:rPr>
              <a:t>   需要將檔案移到</a:t>
            </a:r>
            <a:r>
              <a:rPr lang="en-US" altLang="zh-TW" sz="2300" b="1" dirty="0">
                <a:solidFill>
                  <a:schemeClr val="bg1"/>
                </a:solidFill>
                <a:latin typeface="Microsoft JhengHei Light" panose="020B0304030504040204" pitchFamily="34" charset="-120"/>
                <a:ea typeface="Microsoft JhengHei Light" panose="020B0304030504040204" pitchFamily="34" charset="-120"/>
              </a:rPr>
              <a:t>~\linux-80211n-csitool-supplementary\</a:t>
            </a:r>
            <a:r>
              <a:rPr lang="en-US" altLang="zh-TW" sz="2300" b="1" dirty="0" err="1">
                <a:solidFill>
                  <a:schemeClr val="bg1"/>
                </a:solidFill>
                <a:latin typeface="Microsoft JhengHei Light" panose="020B0304030504040204" pitchFamily="34" charset="-120"/>
                <a:ea typeface="Microsoft JhengHei Light" panose="020B0304030504040204" pitchFamily="34" charset="-120"/>
              </a:rPr>
              <a:t>matlab</a:t>
            </a:r>
            <a:endParaRPr lang="en-US" altLang="zh-TW" sz="2300" b="1" dirty="0">
              <a:solidFill>
                <a:schemeClr val="bg1"/>
              </a:solidFill>
              <a:latin typeface="Microsoft JhengHei Light" panose="020B0304030504040204" pitchFamily="34" charset="-120"/>
              <a:ea typeface="Microsoft JhengHei Light" panose="020B0304030504040204" pitchFamily="34" charset="-120"/>
            </a:endParaRPr>
          </a:p>
          <a:p>
            <a:pPr marL="0" indent="0">
              <a:lnSpc>
                <a:spcPct val="150000"/>
              </a:lnSpc>
              <a:buNone/>
            </a:pPr>
            <a:r>
              <a:rPr lang="zh-TW" altLang="en-US" sz="2300" b="1" dirty="0">
                <a:solidFill>
                  <a:schemeClr val="bg1"/>
                </a:solidFill>
                <a:latin typeface="Microsoft JhengHei Light" panose="020B0304030504040204" pitchFamily="34" charset="-120"/>
                <a:ea typeface="Microsoft JhengHei Light" panose="020B0304030504040204" pitchFamily="34" charset="-120"/>
              </a:rPr>
              <a:t>   執行 </a:t>
            </a:r>
            <a:r>
              <a:rPr lang="en-US" altLang="zh-TW" sz="2300" b="1" dirty="0" err="1">
                <a:solidFill>
                  <a:schemeClr val="bg1"/>
                </a:solidFill>
                <a:latin typeface="Microsoft JhengHei Light" panose="020B0304030504040204" pitchFamily="34" charset="-120"/>
                <a:ea typeface="Microsoft JhengHei Light" panose="020B0304030504040204" pitchFamily="34" charset="-120"/>
              </a:rPr>
              <a:t>new_lineartransform_with_music.m</a:t>
            </a:r>
            <a:r>
              <a:rPr lang="en-US" altLang="zh-TW" sz="2300" b="1" dirty="0">
                <a:solidFill>
                  <a:schemeClr val="bg1"/>
                </a:solidFill>
                <a:latin typeface="Microsoft JhengHei Light" panose="020B0304030504040204" pitchFamily="34" charset="-120"/>
                <a:ea typeface="Microsoft JhengHei Light" panose="020B0304030504040204" pitchFamily="34" charset="-120"/>
              </a:rPr>
              <a:t> </a:t>
            </a:r>
            <a:r>
              <a:rPr lang="zh-TW" altLang="en-US" sz="2300" b="1" dirty="0">
                <a:solidFill>
                  <a:schemeClr val="bg1"/>
                </a:solidFill>
                <a:latin typeface="Microsoft JhengHei Light" panose="020B0304030504040204" pitchFamily="34" charset="-120"/>
                <a:ea typeface="Microsoft JhengHei Light" panose="020B0304030504040204" pitchFamily="34" charset="-120"/>
              </a:rPr>
              <a:t>可看到計算結果</a:t>
            </a:r>
          </a:p>
          <a:p>
            <a:pPr marL="0" indent="0">
              <a:lnSpc>
                <a:spcPct val="150000"/>
              </a:lnSpc>
              <a:buNone/>
            </a:pPr>
            <a:endParaRPr lang="zh-TW" altLang="en-US" sz="2300" b="1" dirty="0">
              <a:solidFill>
                <a:schemeClr val="bg1"/>
              </a:solidFill>
              <a:latin typeface="Microsoft JhengHei Light" panose="020B0304030504040204" pitchFamily="34" charset="-120"/>
              <a:ea typeface="Microsoft JhengHei Light" panose="020B0304030504040204" pitchFamily="34" charset="-120"/>
            </a:endParaRPr>
          </a:p>
          <a:p>
            <a:pPr marL="0" indent="0">
              <a:lnSpc>
                <a:spcPct val="150000"/>
              </a:lnSpc>
              <a:buNone/>
            </a:pPr>
            <a:r>
              <a:rPr lang="zh-TW" altLang="en-US" sz="2300" b="1" dirty="0">
                <a:solidFill>
                  <a:schemeClr val="bg1"/>
                </a:solidFill>
                <a:latin typeface="Microsoft JhengHei Light" panose="020B0304030504040204" pitchFamily="34" charset="-120"/>
                <a:ea typeface="Microsoft JhengHei Light" panose="020B0304030504040204" pitchFamily="34" charset="-120"/>
              </a:rPr>
              <a:t>實時化的程式：</a:t>
            </a:r>
          </a:p>
          <a:p>
            <a:pPr marL="0" indent="0">
              <a:lnSpc>
                <a:spcPct val="150000"/>
              </a:lnSpc>
              <a:buNone/>
            </a:pPr>
            <a:r>
              <a:rPr lang="zh-TW" altLang="en-US" sz="2300" b="1" dirty="0">
                <a:solidFill>
                  <a:schemeClr val="bg1"/>
                </a:solidFill>
                <a:latin typeface="Microsoft JhengHei Light" panose="020B0304030504040204" pitchFamily="34" charset="-120"/>
                <a:ea typeface="Microsoft JhengHei Light" panose="020B0304030504040204" pitchFamily="34" charset="-120"/>
              </a:rPr>
              <a:t>   會透過回傳封包資訊解讀，因此無檔案</a:t>
            </a:r>
          </a:p>
          <a:p>
            <a:pPr marL="0" indent="0">
              <a:lnSpc>
                <a:spcPct val="150000"/>
              </a:lnSpc>
              <a:buNone/>
            </a:pPr>
            <a:r>
              <a:rPr lang="zh-TW" altLang="en-US" sz="2300" b="1" dirty="0">
                <a:solidFill>
                  <a:schemeClr val="bg1"/>
                </a:solidFill>
                <a:latin typeface="Microsoft JhengHei Light" panose="020B0304030504040204" pitchFamily="34" charset="-120"/>
                <a:ea typeface="Microsoft JhengHei Light" panose="020B0304030504040204" pitchFamily="34" charset="-120"/>
              </a:rPr>
              <a:t>   直接執行 </a:t>
            </a:r>
            <a:r>
              <a:rPr lang="en-US" altLang="zh-TW" sz="2300" b="1" dirty="0" err="1">
                <a:solidFill>
                  <a:schemeClr val="bg1"/>
                </a:solidFill>
                <a:latin typeface="Microsoft JhengHei Light" panose="020B0304030504040204" pitchFamily="34" charset="-120"/>
                <a:ea typeface="Microsoft JhengHei Light" panose="020B0304030504040204" pitchFamily="34" charset="-120"/>
              </a:rPr>
              <a:t>realtime_csi_music.m</a:t>
            </a:r>
            <a:r>
              <a:rPr lang="en-US" altLang="zh-TW" sz="2300" b="1" dirty="0">
                <a:solidFill>
                  <a:schemeClr val="bg1"/>
                </a:solidFill>
                <a:latin typeface="Microsoft JhengHei Light" panose="020B0304030504040204" pitchFamily="34" charset="-120"/>
                <a:ea typeface="Microsoft JhengHei Light" panose="020B0304030504040204" pitchFamily="34" charset="-120"/>
              </a:rPr>
              <a:t> </a:t>
            </a:r>
            <a:r>
              <a:rPr lang="zh-TW" altLang="en-US" sz="2300" b="1" dirty="0">
                <a:solidFill>
                  <a:schemeClr val="bg1"/>
                </a:solidFill>
                <a:latin typeface="Microsoft JhengHei Light" panose="020B0304030504040204" pitchFamily="34" charset="-120"/>
                <a:ea typeface="Microsoft JhengHei Light" panose="020B0304030504040204" pitchFamily="34" charset="-120"/>
              </a:rPr>
              <a:t>即可計算</a:t>
            </a:r>
          </a:p>
          <a:p>
            <a:pPr marL="0" indent="0">
              <a:lnSpc>
                <a:spcPct val="150000"/>
              </a:lnSpc>
              <a:buNone/>
            </a:pPr>
            <a:r>
              <a:rPr lang="zh-TW" altLang="en-US" sz="2300" b="1" dirty="0">
                <a:solidFill>
                  <a:schemeClr val="bg1"/>
                </a:solidFill>
                <a:latin typeface="Microsoft JhengHei Light" panose="020B0304030504040204" pitchFamily="34" charset="-120"/>
                <a:ea typeface="Microsoft JhengHei Light" panose="020B0304030504040204" pitchFamily="34" charset="-120"/>
              </a:rPr>
              <a:t>   </a:t>
            </a:r>
            <a:r>
              <a:rPr lang="en-US" altLang="zh-TW" sz="2300" b="1" dirty="0" err="1">
                <a:solidFill>
                  <a:schemeClr val="bg1"/>
                </a:solidFill>
                <a:latin typeface="Microsoft JhengHei Light" panose="020B0304030504040204" pitchFamily="34" charset="-120"/>
                <a:ea typeface="Microsoft JhengHei Light" panose="020B0304030504040204" pitchFamily="34" charset="-120"/>
              </a:rPr>
              <a:t>datatoxml</a:t>
            </a:r>
            <a:r>
              <a:rPr lang="en-US" altLang="zh-TW" sz="2300" b="1" dirty="0">
                <a:solidFill>
                  <a:schemeClr val="bg1"/>
                </a:solidFill>
                <a:latin typeface="Microsoft JhengHei Light" panose="020B0304030504040204" pitchFamily="34" charset="-120"/>
                <a:ea typeface="Microsoft JhengHei Light" panose="020B0304030504040204" pitchFamily="34" charset="-120"/>
              </a:rPr>
              <a:t>()</a:t>
            </a:r>
            <a:r>
              <a:rPr lang="zh-TW" altLang="en-US" sz="2300" b="1" dirty="0">
                <a:solidFill>
                  <a:schemeClr val="bg1"/>
                </a:solidFill>
                <a:latin typeface="Microsoft JhengHei Light" panose="020B0304030504040204" pitchFamily="34" charset="-120"/>
                <a:ea typeface="Microsoft JhengHei Light" panose="020B0304030504040204" pitchFamily="34" charset="-120"/>
              </a:rPr>
              <a:t>會將計算完的數據儲存成</a:t>
            </a:r>
            <a:r>
              <a:rPr lang="en-US" altLang="zh-TW" sz="2300" b="1" dirty="0">
                <a:solidFill>
                  <a:schemeClr val="bg1"/>
                </a:solidFill>
                <a:latin typeface="Microsoft JhengHei Light" panose="020B0304030504040204" pitchFamily="34" charset="-120"/>
                <a:ea typeface="Microsoft JhengHei Light" panose="020B0304030504040204" pitchFamily="34" charset="-120"/>
              </a:rPr>
              <a:t>XML</a:t>
            </a:r>
            <a:r>
              <a:rPr lang="zh-TW" altLang="en-US" sz="2300" b="1" dirty="0">
                <a:solidFill>
                  <a:schemeClr val="bg1"/>
                </a:solidFill>
                <a:latin typeface="Microsoft JhengHei Light" panose="020B0304030504040204" pitchFamily="34" charset="-120"/>
                <a:ea typeface="Microsoft JhengHei Light" panose="020B0304030504040204" pitchFamily="34" charset="-120"/>
              </a:rPr>
              <a:t>檔，即可查看</a:t>
            </a:r>
            <a:endParaRPr lang="en-US" altLang="zh-TW" sz="2600" dirty="0">
              <a:solidFill>
                <a:schemeClr val="bg1"/>
              </a:solidFill>
              <a:latin typeface="Microsoft JhengHei Light" panose="020B0304030504040204" pitchFamily="34" charset="-120"/>
              <a:ea typeface="Microsoft JhengHei Light" panose="020B0304030504040204" pitchFamily="34" charset="-120"/>
            </a:endParaRPr>
          </a:p>
          <a:p>
            <a:endParaRPr lang="en-US" altLang="zh-TW" sz="2400" dirty="0">
              <a:solidFill>
                <a:schemeClr val="bg1"/>
              </a:solidFill>
              <a:latin typeface="Microsoft JhengHei Light" panose="020B0304030504040204" pitchFamily="34" charset="-120"/>
              <a:ea typeface="Microsoft JhengHei Light" panose="020B0304030504040204" pitchFamily="34" charset="-120"/>
            </a:endParaRPr>
          </a:p>
          <a:p>
            <a:endParaRPr lang="zh-TW" altLang="en-US" sz="2400" dirty="0">
              <a:solidFill>
                <a:schemeClr val="bg1"/>
              </a:solidFill>
              <a:latin typeface="Microsoft JhengHei Light" panose="020B0304030504040204" pitchFamily="34" charset="-120"/>
              <a:ea typeface="Microsoft JhengHei Light" panose="020B0304030504040204" pitchFamily="34" charset="-120"/>
            </a:endParaRPr>
          </a:p>
        </p:txBody>
      </p:sp>
      <p:pic>
        <p:nvPicPr>
          <p:cNvPr id="6" name="图片 1">
            <a:extLst>
              <a:ext uri="{FF2B5EF4-FFF2-40B4-BE49-F238E27FC236}">
                <a16:creationId xmlns:a16="http://schemas.microsoft.com/office/drawing/2014/main" id="{3B122034-D31A-4133-B0C0-AE2E6AC5CE6A}"/>
              </a:ext>
            </a:extLst>
          </p:cNvPr>
          <p:cNvPicPr>
            <a:picLocks noChangeAspect="1"/>
          </p:cNvPicPr>
          <p:nvPr/>
        </p:nvPicPr>
        <p:blipFill>
          <a:blip r:embed="rId2"/>
          <a:stretch>
            <a:fillRect/>
          </a:stretch>
        </p:blipFill>
        <p:spPr>
          <a:xfrm flipH="1">
            <a:off x="8356599" y="682315"/>
            <a:ext cx="2088087" cy="1022658"/>
          </a:xfrm>
          <a:prstGeom prst="rect">
            <a:avLst/>
          </a:prstGeom>
        </p:spPr>
      </p:pic>
      <p:pic>
        <p:nvPicPr>
          <p:cNvPr id="4" name="图片 2">
            <a:extLst>
              <a:ext uri="{FF2B5EF4-FFF2-40B4-BE49-F238E27FC236}">
                <a16:creationId xmlns:a16="http://schemas.microsoft.com/office/drawing/2014/main" id="{E896D108-A13B-4550-8D45-6EF35F2FA8D8}"/>
              </a:ext>
            </a:extLst>
          </p:cNvPr>
          <p:cNvPicPr>
            <a:picLocks noChangeAspect="1"/>
          </p:cNvPicPr>
          <p:nvPr/>
        </p:nvPicPr>
        <p:blipFill>
          <a:blip r:embed="rId3"/>
          <a:stretch>
            <a:fillRect/>
          </a:stretch>
        </p:blipFill>
        <p:spPr>
          <a:xfrm>
            <a:off x="10444689" y="901066"/>
            <a:ext cx="866752" cy="1505411"/>
          </a:xfrm>
          <a:prstGeom prst="rect">
            <a:avLst/>
          </a:prstGeom>
        </p:spPr>
      </p:pic>
      <p:sp>
        <p:nvSpPr>
          <p:cNvPr id="5" name="文本框 3">
            <a:extLst>
              <a:ext uri="{FF2B5EF4-FFF2-40B4-BE49-F238E27FC236}">
                <a16:creationId xmlns:a16="http://schemas.microsoft.com/office/drawing/2014/main" id="{5285A885-C357-4E99-8E16-E2B9AA4FCCF3}"/>
              </a:ext>
            </a:extLst>
          </p:cNvPr>
          <p:cNvSpPr txBox="1"/>
          <p:nvPr/>
        </p:nvSpPr>
        <p:spPr>
          <a:xfrm rot="21006256">
            <a:off x="8648036" y="804397"/>
            <a:ext cx="1581409" cy="646331"/>
          </a:xfrm>
          <a:prstGeom prst="rect">
            <a:avLst/>
          </a:prstGeom>
          <a:noFill/>
        </p:spPr>
        <p:txBody>
          <a:bodyPr wrap="square" rtlCol="0">
            <a:spAutoFit/>
          </a:bodyPr>
          <a:lstStyle/>
          <a:p>
            <a:r>
              <a:rPr lang="zh-TW" altLang="en-US" sz="3600" b="1" dirty="0">
                <a:solidFill>
                  <a:srgbClr val="FFFF99"/>
                </a:solidFill>
                <a:latin typeface="SentyTEA 新蒂下午茶体" panose="03000600000000000000" pitchFamily="66" charset="-120"/>
                <a:ea typeface="SentyTEA 新蒂下午茶体" panose="03000600000000000000" pitchFamily="66" charset="-120"/>
              </a:rPr>
              <a:t>檔案</a:t>
            </a:r>
          </a:p>
        </p:txBody>
      </p:sp>
    </p:spTree>
    <p:extLst>
      <p:ext uri="{BB962C8B-B14F-4D97-AF65-F5344CB8AC3E}">
        <p14:creationId xmlns:p14="http://schemas.microsoft.com/office/powerpoint/2010/main" val="719864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3">
            <a:extLst>
              <a:ext uri="{FF2B5EF4-FFF2-40B4-BE49-F238E27FC236}">
                <a16:creationId xmlns:a16="http://schemas.microsoft.com/office/drawing/2014/main" id="{E945A1D4-CA7B-4CF7-910B-70086A13A817}"/>
              </a:ext>
            </a:extLst>
          </p:cNvPr>
          <p:cNvPicPr>
            <a:picLocks noChangeAspect="1"/>
          </p:cNvPicPr>
          <p:nvPr/>
        </p:nvPicPr>
        <p:blipFill>
          <a:blip r:embed="rId3">
            <a:clrChange>
              <a:clrFrom>
                <a:srgbClr val="254326"/>
              </a:clrFrom>
              <a:clrTo>
                <a:srgbClr val="254326">
                  <a:alpha val="0"/>
                </a:srgbClr>
              </a:clrTo>
            </a:clrChange>
            <a:duotone>
              <a:prstClr val="black"/>
              <a:schemeClr val="accent3">
                <a:tint val="45000"/>
                <a:satMod val="400000"/>
              </a:schemeClr>
            </a:duotone>
            <a:lum bright="-20000" contrast="-40000"/>
          </a:blip>
          <a:stretch>
            <a:fillRect/>
          </a:stretch>
        </p:blipFill>
        <p:spPr>
          <a:xfrm>
            <a:off x="1245570" y="459100"/>
            <a:ext cx="9615465" cy="3838846"/>
          </a:xfrm>
          <a:prstGeom prst="rect">
            <a:avLst/>
          </a:prstGeom>
        </p:spPr>
      </p:pic>
      <p:sp>
        <p:nvSpPr>
          <p:cNvPr id="23" name="文本框 6">
            <a:extLst>
              <a:ext uri="{FF2B5EF4-FFF2-40B4-BE49-F238E27FC236}">
                <a16:creationId xmlns:a16="http://schemas.microsoft.com/office/drawing/2014/main" id="{24972874-893F-478F-8EF7-90ACC0CE8C1B}"/>
              </a:ext>
            </a:extLst>
          </p:cNvPr>
          <p:cNvSpPr txBox="1"/>
          <p:nvPr/>
        </p:nvSpPr>
        <p:spPr>
          <a:xfrm>
            <a:off x="1504950" y="1181100"/>
            <a:ext cx="2952750" cy="4708981"/>
          </a:xfrm>
          <a:prstGeom prst="rect">
            <a:avLst/>
          </a:prstGeom>
          <a:noFill/>
        </p:spPr>
        <p:txBody>
          <a:bodyPr wrap="square" rtlCol="0">
            <a:spAutoFit/>
          </a:bodyPr>
          <a:lstStyle/>
          <a:p>
            <a:r>
              <a:rPr lang="en-US" altLang="zh-CN" sz="30000" dirty="0">
                <a:solidFill>
                  <a:schemeClr val="bg1"/>
                </a:solidFill>
                <a:latin typeface="Segoe Script" panose="020B0504020000000003" pitchFamily="34" charset="0"/>
              </a:rPr>
              <a:t>1</a:t>
            </a:r>
            <a:endParaRPr lang="zh-CN" altLang="en-US" sz="30000" dirty="0">
              <a:solidFill>
                <a:schemeClr val="bg1"/>
              </a:solidFill>
              <a:latin typeface="Segoe Script" panose="020B0504020000000003" pitchFamily="34" charset="0"/>
            </a:endParaRPr>
          </a:p>
        </p:txBody>
      </p:sp>
      <p:sp>
        <p:nvSpPr>
          <p:cNvPr id="24" name="文本框 7">
            <a:extLst>
              <a:ext uri="{FF2B5EF4-FFF2-40B4-BE49-F238E27FC236}">
                <a16:creationId xmlns:a16="http://schemas.microsoft.com/office/drawing/2014/main" id="{BF046A1A-F694-434D-A6C3-324D7C646F1D}"/>
              </a:ext>
            </a:extLst>
          </p:cNvPr>
          <p:cNvSpPr txBox="1"/>
          <p:nvPr/>
        </p:nvSpPr>
        <p:spPr>
          <a:xfrm>
            <a:off x="4717080" y="2643038"/>
            <a:ext cx="5428406" cy="1785104"/>
          </a:xfrm>
          <a:prstGeom prst="rect">
            <a:avLst/>
          </a:prstGeom>
          <a:noFill/>
        </p:spPr>
        <p:txBody>
          <a:bodyPr wrap="square" rtlCol="0">
            <a:spAutoFit/>
          </a:bodyPr>
          <a:lstStyle/>
          <a:p>
            <a:r>
              <a:rPr lang="zh-TW" altLang="en-US" sz="6600" b="1" dirty="0">
                <a:solidFill>
                  <a:schemeClr val="bg1"/>
                </a:solidFill>
                <a:latin typeface="SentyTEA 新蒂下午茶体" panose="03000600000000000000" pitchFamily="66" charset="-120"/>
                <a:ea typeface="SentyTEA 新蒂下午茶体" panose="03000600000000000000" pitchFamily="66" charset="-120"/>
              </a:rPr>
              <a:t>簡介</a:t>
            </a:r>
            <a:endParaRPr lang="en-US" altLang="zh-TW" sz="6600" b="1" dirty="0">
              <a:solidFill>
                <a:schemeClr val="bg1"/>
              </a:solidFill>
              <a:latin typeface="SentyTEA 新蒂下午茶体" panose="03000600000000000000" pitchFamily="66" charset="-120"/>
              <a:ea typeface="SentyTEA 新蒂下午茶体" panose="03000600000000000000" pitchFamily="66" charset="-120"/>
            </a:endParaRPr>
          </a:p>
          <a:p>
            <a:r>
              <a:rPr lang="en-US" altLang="zh-TW" sz="4400" b="1" dirty="0">
                <a:solidFill>
                  <a:schemeClr val="bg1"/>
                </a:solidFill>
                <a:latin typeface="Segoe Script" panose="020B0504020000000003" pitchFamily="34" charset="0"/>
                <a:ea typeface="新蒂小丸子小学版" panose="03000600000000000000" pitchFamily="66" charset="-122"/>
              </a:rPr>
              <a:t>Introduce</a:t>
            </a:r>
            <a:endParaRPr lang="zh-CN" altLang="en-US" sz="4400" b="1" dirty="0">
              <a:solidFill>
                <a:schemeClr val="bg1"/>
              </a:solidFill>
              <a:latin typeface="Segoe Script" panose="020B0504020000000003" pitchFamily="34" charset="0"/>
            </a:endParaRPr>
          </a:p>
        </p:txBody>
      </p:sp>
    </p:spTree>
    <p:extLst>
      <p:ext uri="{BB962C8B-B14F-4D97-AF65-F5344CB8AC3E}">
        <p14:creationId xmlns:p14="http://schemas.microsoft.com/office/powerpoint/2010/main" val="10016640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a:stretch>
            <a:fillRect/>
          </a:stretch>
        </p:blipFill>
        <p:spPr>
          <a:xfrm>
            <a:off x="815883" y="724728"/>
            <a:ext cx="1462500" cy="1091250"/>
          </a:xfrm>
          <a:prstGeom prst="rect">
            <a:avLst/>
          </a:prstGeom>
        </p:spPr>
      </p:pic>
      <p:pic>
        <p:nvPicPr>
          <p:cNvPr id="17" name="图片 16"/>
          <p:cNvPicPr>
            <a:picLocks noChangeAspect="1"/>
          </p:cNvPicPr>
          <p:nvPr/>
        </p:nvPicPr>
        <p:blipFill>
          <a:blip r:embed="rId3"/>
          <a:stretch>
            <a:fillRect/>
          </a:stretch>
        </p:blipFill>
        <p:spPr>
          <a:xfrm flipH="1">
            <a:off x="9878765" y="724728"/>
            <a:ext cx="1462500" cy="1091250"/>
          </a:xfrm>
          <a:prstGeom prst="rect">
            <a:avLst/>
          </a:prstGeom>
        </p:spPr>
      </p:pic>
      <p:pic>
        <p:nvPicPr>
          <p:cNvPr id="16" name="图片 15"/>
          <p:cNvPicPr>
            <a:picLocks noChangeAspect="1"/>
          </p:cNvPicPr>
          <p:nvPr/>
        </p:nvPicPr>
        <p:blipFill>
          <a:blip r:embed="rId4"/>
          <a:stretch>
            <a:fillRect/>
          </a:stretch>
        </p:blipFill>
        <p:spPr>
          <a:xfrm rot="1317379" flipH="1">
            <a:off x="7189987" y="2092439"/>
            <a:ext cx="1149678" cy="925044"/>
          </a:xfrm>
          <a:prstGeom prst="rect">
            <a:avLst/>
          </a:prstGeom>
        </p:spPr>
      </p:pic>
      <p:pic>
        <p:nvPicPr>
          <p:cNvPr id="21" name="图片 20"/>
          <p:cNvPicPr>
            <a:picLocks noChangeAspect="1"/>
          </p:cNvPicPr>
          <p:nvPr/>
        </p:nvPicPr>
        <p:blipFill>
          <a:blip r:embed="rId5"/>
          <a:stretch>
            <a:fillRect/>
          </a:stretch>
        </p:blipFill>
        <p:spPr>
          <a:xfrm rot="21355424">
            <a:off x="1292837" y="4799938"/>
            <a:ext cx="1208572" cy="1168619"/>
          </a:xfrm>
          <a:prstGeom prst="rect">
            <a:avLst/>
          </a:prstGeom>
        </p:spPr>
      </p:pic>
      <p:pic>
        <p:nvPicPr>
          <p:cNvPr id="4" name="圖形 3" descr="行動通信基地台">
            <a:extLst>
              <a:ext uri="{FF2B5EF4-FFF2-40B4-BE49-F238E27FC236}">
                <a16:creationId xmlns:a16="http://schemas.microsoft.com/office/drawing/2014/main" id="{1B0F1A55-4D29-4B8C-B94A-45BBF27B5A5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590056">
            <a:off x="9951160" y="4861312"/>
            <a:ext cx="1317710" cy="1317710"/>
          </a:xfrm>
          <a:prstGeom prst="rect">
            <a:avLst/>
          </a:prstGeom>
        </p:spPr>
      </p:pic>
      <p:sp>
        <p:nvSpPr>
          <p:cNvPr id="11" name="文本框 13">
            <a:extLst>
              <a:ext uri="{FF2B5EF4-FFF2-40B4-BE49-F238E27FC236}">
                <a16:creationId xmlns:a16="http://schemas.microsoft.com/office/drawing/2014/main" id="{3195E112-FCAF-48AF-A8FD-E21E1F05C8F0}"/>
              </a:ext>
            </a:extLst>
          </p:cNvPr>
          <p:cNvSpPr txBox="1"/>
          <p:nvPr/>
        </p:nvSpPr>
        <p:spPr>
          <a:xfrm>
            <a:off x="3106411" y="2644170"/>
            <a:ext cx="5979177" cy="1569660"/>
          </a:xfrm>
          <a:prstGeom prst="rect">
            <a:avLst/>
          </a:prstGeom>
          <a:noFill/>
        </p:spPr>
        <p:txBody>
          <a:bodyPr wrap="square" rtlCol="0">
            <a:spAutoFit/>
          </a:bodyPr>
          <a:lstStyle/>
          <a:p>
            <a:pPr algn="ctr"/>
            <a:r>
              <a:rPr kumimoji="1" lang="en-US" altLang="zh-CN" sz="4800" dirty="0">
                <a:solidFill>
                  <a:schemeClr val="bg1"/>
                </a:solidFill>
                <a:latin typeface="Segoe Script" panose="020B0504020000000003" pitchFamily="34" charset="0"/>
              </a:rPr>
              <a:t>Thanks </a:t>
            </a:r>
          </a:p>
          <a:p>
            <a:pPr algn="ctr"/>
            <a:r>
              <a:rPr kumimoji="1" lang="en-US" altLang="zh-CN" sz="4800" dirty="0">
                <a:solidFill>
                  <a:schemeClr val="bg1"/>
                </a:solidFill>
                <a:latin typeface="Segoe Script" panose="020B0504020000000003" pitchFamily="34" charset="0"/>
              </a:rPr>
              <a:t>For Listening</a:t>
            </a:r>
          </a:p>
        </p:txBody>
      </p:sp>
    </p:spTree>
    <p:extLst>
      <p:ext uri="{BB962C8B-B14F-4D97-AF65-F5344CB8AC3E}">
        <p14:creationId xmlns:p14="http://schemas.microsoft.com/office/powerpoint/2010/main" val="3194858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FC1E27BD-6222-433B-8FBE-A2B8117D590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058" b="95248" l="10000" r="91290">
                        <a14:foregroundMark x1="10968" y1="69835" x2="10968" y2="69835"/>
                        <a14:foregroundMark x1="23548" y1="95248" x2="23548" y2="95248"/>
                        <a14:foregroundMark x1="56452" y1="95041" x2="56452" y2="95041"/>
                        <a14:foregroundMark x1="21613" y1="10950" x2="21613" y2="10950"/>
                        <a14:foregroundMark x1="20645" y1="8264" x2="20645" y2="8264"/>
                        <a14:foregroundMark x1="88387" y1="39463" x2="88387" y2="39463"/>
                        <a14:foregroundMark x1="89677" y1="28926" x2="89677" y2="28926"/>
                        <a14:foregroundMark x1="91290" y1="23347" x2="91290" y2="23347"/>
                      </a14:backgroundRemoval>
                    </a14:imgEffect>
                  </a14:imgLayer>
                </a14:imgProps>
              </a:ext>
            </a:extLst>
          </a:blip>
          <a:stretch>
            <a:fillRect/>
          </a:stretch>
        </p:blipFill>
        <p:spPr>
          <a:xfrm>
            <a:off x="9712712" y="3775801"/>
            <a:ext cx="1411488" cy="2081870"/>
          </a:xfrm>
          <a:prstGeom prst="rect">
            <a:avLst/>
          </a:prstGeom>
        </p:spPr>
      </p:pic>
      <p:pic>
        <p:nvPicPr>
          <p:cNvPr id="9" name="图片 1">
            <a:extLst>
              <a:ext uri="{FF2B5EF4-FFF2-40B4-BE49-F238E27FC236}">
                <a16:creationId xmlns:a16="http://schemas.microsoft.com/office/drawing/2014/main" id="{2FCA409C-67A2-4804-ABEA-8CF48DB25987}"/>
              </a:ext>
            </a:extLst>
          </p:cNvPr>
          <p:cNvPicPr>
            <a:picLocks noChangeAspect="1"/>
          </p:cNvPicPr>
          <p:nvPr/>
        </p:nvPicPr>
        <p:blipFill>
          <a:blip r:embed="rId5"/>
          <a:stretch>
            <a:fillRect/>
          </a:stretch>
        </p:blipFill>
        <p:spPr>
          <a:xfrm>
            <a:off x="1837242" y="729943"/>
            <a:ext cx="2683958" cy="821852"/>
          </a:xfrm>
          <a:prstGeom prst="rect">
            <a:avLst/>
          </a:prstGeom>
        </p:spPr>
      </p:pic>
      <p:pic>
        <p:nvPicPr>
          <p:cNvPr id="10" name="图片 2">
            <a:extLst>
              <a:ext uri="{FF2B5EF4-FFF2-40B4-BE49-F238E27FC236}">
                <a16:creationId xmlns:a16="http://schemas.microsoft.com/office/drawing/2014/main" id="{98570369-DEA7-43D9-A456-21684D221EFF}"/>
              </a:ext>
            </a:extLst>
          </p:cNvPr>
          <p:cNvPicPr>
            <a:picLocks noChangeAspect="1"/>
          </p:cNvPicPr>
          <p:nvPr/>
        </p:nvPicPr>
        <p:blipFill>
          <a:blip r:embed="rId6"/>
          <a:stretch>
            <a:fillRect/>
          </a:stretch>
        </p:blipFill>
        <p:spPr>
          <a:xfrm>
            <a:off x="970489" y="904644"/>
            <a:ext cx="866752" cy="1505411"/>
          </a:xfrm>
          <a:prstGeom prst="rect">
            <a:avLst/>
          </a:prstGeom>
        </p:spPr>
      </p:pic>
      <p:sp>
        <p:nvSpPr>
          <p:cNvPr id="11" name="文本框 3">
            <a:extLst>
              <a:ext uri="{FF2B5EF4-FFF2-40B4-BE49-F238E27FC236}">
                <a16:creationId xmlns:a16="http://schemas.microsoft.com/office/drawing/2014/main" id="{D33FBD7A-DAAE-482E-A7CF-CF68AF708DCD}"/>
              </a:ext>
            </a:extLst>
          </p:cNvPr>
          <p:cNvSpPr txBox="1"/>
          <p:nvPr/>
        </p:nvSpPr>
        <p:spPr>
          <a:xfrm rot="345071">
            <a:off x="3202358" y="885882"/>
            <a:ext cx="1036864" cy="584775"/>
          </a:xfrm>
          <a:prstGeom prst="rect">
            <a:avLst/>
          </a:prstGeom>
          <a:noFill/>
        </p:spPr>
        <p:txBody>
          <a:bodyPr wrap="square" rtlCol="0">
            <a:spAutoFit/>
          </a:bodyPr>
          <a:lstStyle/>
          <a:p>
            <a:r>
              <a:rPr lang="en-US" altLang="zh-CN" sz="3200" b="1" dirty="0">
                <a:solidFill>
                  <a:srgbClr val="FFFF99"/>
                </a:solidFill>
                <a:latin typeface="Segoe Print" panose="02000600000000000000" pitchFamily="2" charset="0"/>
                <a:ea typeface="新蒂小丸子小学版" panose="03000600000000000000" pitchFamily="66" charset="-122"/>
              </a:rPr>
              <a:t>CSI</a:t>
            </a:r>
            <a:endParaRPr lang="zh-CN" altLang="en-US" b="1" dirty="0">
              <a:solidFill>
                <a:srgbClr val="FFFF99"/>
              </a:solidFill>
              <a:latin typeface="Segoe Print" panose="02000600000000000000" pitchFamily="2" charset="0"/>
            </a:endParaRPr>
          </a:p>
        </p:txBody>
      </p:sp>
      <p:sp>
        <p:nvSpPr>
          <p:cNvPr id="12" name="文字方塊 11">
            <a:extLst>
              <a:ext uri="{FF2B5EF4-FFF2-40B4-BE49-F238E27FC236}">
                <a16:creationId xmlns:a16="http://schemas.microsoft.com/office/drawing/2014/main" id="{8A151E0A-7C23-44E2-80FD-F7E05ADC8250}"/>
              </a:ext>
            </a:extLst>
          </p:cNvPr>
          <p:cNvSpPr txBox="1"/>
          <p:nvPr/>
        </p:nvSpPr>
        <p:spPr>
          <a:xfrm>
            <a:off x="4812419" y="1262700"/>
            <a:ext cx="3435236" cy="959109"/>
          </a:xfrm>
          <a:prstGeom prst="rect">
            <a:avLst/>
          </a:prstGeom>
          <a:noFill/>
        </p:spPr>
        <p:txBody>
          <a:bodyPr wrap="none" rtlCol="0">
            <a:spAutoFit/>
          </a:bodyPr>
          <a:lstStyle/>
          <a:p>
            <a:pPr>
              <a:lnSpc>
                <a:spcPct val="150000"/>
              </a:lnSpc>
            </a:pPr>
            <a:r>
              <a:rPr lang="zh-TW" altLang="en-US" sz="2000" b="1" dirty="0">
                <a:solidFill>
                  <a:schemeClr val="bg1"/>
                </a:solidFill>
                <a:latin typeface="微軟正黑體" panose="020B0604030504040204" pitchFamily="34" charset="-120"/>
                <a:ea typeface="微軟正黑體" panose="020B0604030504040204" pitchFamily="34" charset="-120"/>
              </a:rPr>
              <a:t>全名：無線通道狀態資訊</a:t>
            </a:r>
            <a:endParaRPr lang="en-US" altLang="zh-TW" sz="2000" b="1"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en-US" altLang="zh-TW" sz="2000" b="1" dirty="0">
                <a:solidFill>
                  <a:srgbClr val="FFFF99"/>
                </a:solidFill>
                <a:latin typeface="微軟正黑體" panose="020B0604030504040204" pitchFamily="34" charset="-120"/>
                <a:ea typeface="微軟正黑體" panose="020B0604030504040204" pitchFamily="34" charset="-120"/>
              </a:rPr>
              <a:t>C</a:t>
            </a:r>
            <a:r>
              <a:rPr lang="en-US" altLang="zh-TW" sz="2000" b="1" dirty="0">
                <a:solidFill>
                  <a:schemeClr val="bg1"/>
                </a:solidFill>
                <a:latin typeface="微軟正黑體" panose="020B0604030504040204" pitchFamily="34" charset="-120"/>
                <a:ea typeface="微軟正黑體" panose="020B0604030504040204" pitchFamily="34" charset="-120"/>
              </a:rPr>
              <a:t>hannel </a:t>
            </a:r>
            <a:r>
              <a:rPr lang="en-US" altLang="zh-TW" sz="2000" b="1" dirty="0">
                <a:solidFill>
                  <a:srgbClr val="FFFF99"/>
                </a:solidFill>
                <a:latin typeface="微軟正黑體" panose="020B0604030504040204" pitchFamily="34" charset="-120"/>
                <a:ea typeface="微軟正黑體" panose="020B0604030504040204" pitchFamily="34" charset="-120"/>
              </a:rPr>
              <a:t>S</a:t>
            </a:r>
            <a:r>
              <a:rPr lang="en-US" altLang="zh-TW" sz="2000" b="1" dirty="0">
                <a:solidFill>
                  <a:schemeClr val="bg1"/>
                </a:solidFill>
                <a:latin typeface="微軟正黑體" panose="020B0604030504040204" pitchFamily="34" charset="-120"/>
                <a:ea typeface="微軟正黑體" panose="020B0604030504040204" pitchFamily="34" charset="-120"/>
              </a:rPr>
              <a:t>tate </a:t>
            </a:r>
            <a:r>
              <a:rPr lang="en-US" altLang="zh-TW" sz="2000" b="1" dirty="0">
                <a:solidFill>
                  <a:srgbClr val="FFFF99"/>
                </a:solidFill>
                <a:latin typeface="微軟正黑體" panose="020B0604030504040204" pitchFamily="34" charset="-120"/>
                <a:ea typeface="微軟正黑體" panose="020B0604030504040204" pitchFamily="34" charset="-120"/>
              </a:rPr>
              <a:t>I</a:t>
            </a:r>
            <a:r>
              <a:rPr lang="en-US" altLang="zh-TW" sz="2000" b="1" dirty="0">
                <a:solidFill>
                  <a:schemeClr val="bg1"/>
                </a:solidFill>
                <a:latin typeface="微軟正黑體" panose="020B0604030504040204" pitchFamily="34" charset="-120"/>
                <a:ea typeface="微軟正黑體" panose="020B0604030504040204" pitchFamily="34" charset="-120"/>
              </a:rPr>
              <a:t>nformation</a:t>
            </a:r>
          </a:p>
        </p:txBody>
      </p:sp>
      <p:grpSp>
        <p:nvGrpSpPr>
          <p:cNvPr id="5" name="群組 4">
            <a:extLst>
              <a:ext uri="{FF2B5EF4-FFF2-40B4-BE49-F238E27FC236}">
                <a16:creationId xmlns:a16="http://schemas.microsoft.com/office/drawing/2014/main" id="{99E7308D-EE5C-4DBB-B653-11909A35499B}"/>
              </a:ext>
            </a:extLst>
          </p:cNvPr>
          <p:cNvGrpSpPr/>
          <p:nvPr/>
        </p:nvGrpSpPr>
        <p:grpSpPr>
          <a:xfrm>
            <a:off x="1438147" y="2584756"/>
            <a:ext cx="10183781" cy="3202363"/>
            <a:chOff x="1223917" y="2706289"/>
            <a:chExt cx="10183781" cy="3202363"/>
          </a:xfrm>
        </p:grpSpPr>
        <p:sp>
          <p:nvSpPr>
            <p:cNvPr id="2" name="矩形 1">
              <a:extLst>
                <a:ext uri="{FF2B5EF4-FFF2-40B4-BE49-F238E27FC236}">
                  <a16:creationId xmlns:a16="http://schemas.microsoft.com/office/drawing/2014/main" id="{DD4045C1-A499-4AA5-8528-ACC2041AF172}"/>
                </a:ext>
              </a:extLst>
            </p:cNvPr>
            <p:cNvSpPr/>
            <p:nvPr/>
          </p:nvSpPr>
          <p:spPr>
            <a:xfrm>
              <a:off x="1223917" y="2706289"/>
              <a:ext cx="10183781" cy="497444"/>
            </a:xfrm>
            <a:prstGeom prst="rect">
              <a:avLst/>
            </a:prstGeom>
          </p:spPr>
          <p:txBody>
            <a:bodyPr wrap="square">
              <a:spAutoFit/>
            </a:bodyPr>
            <a:lstStyle/>
            <a:p>
              <a:pPr>
                <a:lnSpc>
                  <a:spcPct val="150000"/>
                </a:lnSpc>
              </a:pPr>
              <a:r>
                <a:rPr lang="zh-TW" altLang="en-US" sz="2000" dirty="0">
                  <a:solidFill>
                    <a:schemeClr val="bg1"/>
                  </a:solidFill>
                  <a:latin typeface="微軟正黑體" panose="020B0604030504040204" pitchFamily="34" charset="-120"/>
                  <a:ea typeface="微軟正黑體" panose="020B0604030504040204" pitchFamily="34" charset="-120"/>
                </a:rPr>
                <a:t>一種物理層訊息，描述訊號在每條傳輸路徑上的衰變因素 </a:t>
              </a:r>
              <a:r>
                <a:rPr lang="en-US" altLang="zh-TW" sz="2000" dirty="0">
                  <a:solidFill>
                    <a:schemeClr val="bg1"/>
                  </a:solidFill>
                  <a:latin typeface="微軟正黑體" panose="020B0604030504040204" pitchFamily="34" charset="-120"/>
                  <a:ea typeface="微軟正黑體" panose="020B0604030504040204" pitchFamily="34" charset="-120"/>
                </a:rPr>
                <a:t>(</a:t>
              </a:r>
              <a:r>
                <a:rPr lang="zh-TW" altLang="en-US" sz="2000" dirty="0">
                  <a:solidFill>
                    <a:schemeClr val="bg1"/>
                  </a:solidFill>
                  <a:latin typeface="微軟正黑體" panose="020B0604030504040204" pitchFamily="34" charset="-120"/>
                  <a:ea typeface="微軟正黑體" panose="020B0604030504040204" pitchFamily="34" charset="-120"/>
                </a:rPr>
                <a:t> </a:t>
              </a:r>
              <a:r>
                <a:rPr lang="en-US" altLang="zh-TW" sz="2000" dirty="0">
                  <a:solidFill>
                    <a:schemeClr val="bg1"/>
                  </a:solidFill>
                  <a:latin typeface="微軟正黑體" panose="020B0604030504040204" pitchFamily="34" charset="-120"/>
                  <a:ea typeface="微軟正黑體" panose="020B0604030504040204" pitchFamily="34" charset="-120"/>
                </a:rPr>
                <a:t>EX.</a:t>
              </a:r>
              <a:r>
                <a:rPr lang="zh-TW" altLang="en-US" sz="2000" dirty="0">
                  <a:solidFill>
                    <a:schemeClr val="bg1"/>
                  </a:solidFill>
                  <a:latin typeface="微軟正黑體" panose="020B0604030504040204" pitchFamily="34" charset="-120"/>
                  <a:ea typeface="微軟正黑體" panose="020B0604030504040204" pitchFamily="34" charset="-120"/>
                </a:rPr>
                <a:t>訊號散射、距離衰減等 </a:t>
              </a:r>
              <a:r>
                <a:rPr lang="en-US" altLang="zh-TW" sz="2000" dirty="0">
                  <a:solidFill>
                    <a:schemeClr val="bg1"/>
                  </a:solidFill>
                  <a:latin typeface="微軟正黑體" panose="020B0604030504040204" pitchFamily="34" charset="-120"/>
                  <a:ea typeface="微軟正黑體" panose="020B0604030504040204" pitchFamily="34" charset="-120"/>
                </a:rPr>
                <a:t>)</a:t>
              </a:r>
            </a:p>
          </p:txBody>
        </p:sp>
        <p:sp>
          <p:nvSpPr>
            <p:cNvPr id="4" name="矩形 3">
              <a:extLst>
                <a:ext uri="{FF2B5EF4-FFF2-40B4-BE49-F238E27FC236}">
                  <a16:creationId xmlns:a16="http://schemas.microsoft.com/office/drawing/2014/main" id="{7ADC34F1-F57C-435F-B56A-4781BE4D86E5}"/>
                </a:ext>
              </a:extLst>
            </p:cNvPr>
            <p:cNvSpPr/>
            <p:nvPr/>
          </p:nvSpPr>
          <p:spPr>
            <a:xfrm>
              <a:off x="1223917" y="3564549"/>
              <a:ext cx="7685907" cy="2344103"/>
            </a:xfrm>
            <a:prstGeom prst="rect">
              <a:avLst/>
            </a:prstGeom>
          </p:spPr>
          <p:txBody>
            <a:bodyPr wrap="square">
              <a:spAutoFit/>
            </a:bodyPr>
            <a:lstStyle/>
            <a:p>
              <a:pPr>
                <a:lnSpc>
                  <a:spcPct val="150000"/>
                </a:lnSpc>
              </a:pPr>
              <a:r>
                <a:rPr lang="zh-TW" altLang="en-US" sz="2000" dirty="0">
                  <a:solidFill>
                    <a:schemeClr val="bg1"/>
                  </a:solidFill>
                  <a:latin typeface="微軟正黑體" panose="020B0604030504040204" pitchFamily="34" charset="-120"/>
                  <a:ea typeface="微軟正黑體" panose="020B0604030504040204" pitchFamily="34" charset="-120"/>
                </a:rPr>
                <a:t>在</a:t>
              </a:r>
              <a:r>
                <a:rPr lang="en-US" altLang="zh-TW" sz="2000" dirty="0">
                  <a:solidFill>
                    <a:schemeClr val="bg1"/>
                  </a:solidFill>
                  <a:latin typeface="微軟正黑體" panose="020B0604030504040204" pitchFamily="34" charset="-120"/>
                  <a:ea typeface="微軟正黑體" panose="020B0604030504040204" pitchFamily="34" charset="-120"/>
                </a:rPr>
                <a:t>IEEE</a:t>
              </a:r>
              <a:r>
                <a:rPr lang="zh-TW" altLang="en-US" sz="2000" dirty="0">
                  <a:solidFill>
                    <a:schemeClr val="bg1"/>
                  </a:solidFill>
                  <a:latin typeface="微軟正黑體" panose="020B0604030504040204" pitchFamily="34" charset="-120"/>
                  <a:ea typeface="微軟正黑體" panose="020B0604030504040204" pitchFamily="34" charset="-120"/>
                </a:rPr>
                <a:t> </a:t>
              </a:r>
              <a:r>
                <a:rPr lang="en-US" altLang="zh-CN" sz="2000" dirty="0">
                  <a:solidFill>
                    <a:schemeClr val="bg1"/>
                  </a:solidFill>
                  <a:latin typeface="微軟正黑體" panose="020B0604030504040204" pitchFamily="34" charset="-120"/>
                  <a:ea typeface="微軟正黑體" panose="020B0604030504040204" pitchFamily="34" charset="-120"/>
                </a:rPr>
                <a:t>802.11n</a:t>
              </a:r>
              <a:r>
                <a:rPr lang="zh-TW" altLang="en-US" sz="2000" dirty="0">
                  <a:solidFill>
                    <a:schemeClr val="bg1"/>
                  </a:solidFill>
                  <a:latin typeface="微軟正黑體" panose="020B0604030504040204" pitchFamily="34" charset="-120"/>
                  <a:ea typeface="微軟正黑體" panose="020B0604030504040204" pitchFamily="34" charset="-120"/>
                </a:rPr>
                <a:t> 中 </a:t>
              </a:r>
              <a:r>
                <a:rPr lang="en-US" altLang="zh-CN" sz="2000" dirty="0">
                  <a:solidFill>
                    <a:schemeClr val="bg1"/>
                  </a:solidFill>
                  <a:latin typeface="微軟正黑體" panose="020B0604030504040204" pitchFamily="34" charset="-120"/>
                  <a:ea typeface="微軟正黑體" panose="020B0604030504040204" pitchFamily="34" charset="-120"/>
                </a:rPr>
                <a:t>WIFI</a:t>
              </a:r>
              <a:r>
                <a:rPr lang="zh-TW" altLang="en-US" sz="2000" dirty="0">
                  <a:solidFill>
                    <a:schemeClr val="bg1"/>
                  </a:solidFill>
                  <a:latin typeface="微軟正黑體" panose="020B0604030504040204" pitchFamily="34" charset="-120"/>
                  <a:ea typeface="微軟正黑體" panose="020B0604030504040204" pitchFamily="34" charset="-120"/>
                </a:rPr>
                <a:t> 技術採</a:t>
              </a:r>
              <a:r>
                <a:rPr lang="zh-CN" altLang="en-US" sz="2000" dirty="0">
                  <a:solidFill>
                    <a:schemeClr val="bg1"/>
                  </a:solidFill>
                  <a:latin typeface="微軟正黑體" panose="020B0604030504040204" pitchFamily="34" charset="-120"/>
                  <a:ea typeface="微軟正黑體" panose="020B0604030504040204" pitchFamily="34" charset="-120"/>
                </a:rPr>
                <a:t>用</a:t>
              </a:r>
              <a:r>
                <a:rPr lang="zh-TW" altLang="en-US" sz="2000" dirty="0">
                  <a:solidFill>
                    <a:schemeClr val="bg1"/>
                  </a:solidFill>
                  <a:latin typeface="微軟正黑體" panose="020B0604030504040204" pitchFamily="34" charset="-120"/>
                  <a:ea typeface="微軟正黑體" panose="020B0604030504040204" pitchFamily="34" charset="-120"/>
                </a:rPr>
                <a:t> </a:t>
              </a:r>
              <a:r>
                <a:rPr lang="en-US" altLang="zh-CN" sz="2000" dirty="0">
                  <a:solidFill>
                    <a:schemeClr val="bg1"/>
                  </a:solidFill>
                  <a:latin typeface="微軟正黑體" panose="020B0604030504040204" pitchFamily="34" charset="-120"/>
                  <a:ea typeface="微軟正黑體" panose="020B0604030504040204" pitchFamily="34" charset="-120"/>
                </a:rPr>
                <a:t>MIMO-OFDM</a:t>
              </a:r>
              <a:r>
                <a:rPr lang="zh-CN" altLang="en-US" sz="2000" dirty="0">
                  <a:solidFill>
                    <a:schemeClr val="bg1"/>
                  </a:solidFill>
                  <a:latin typeface="微軟正黑體" panose="020B0604030504040204" pitchFamily="34" charset="-120"/>
                  <a:ea typeface="微軟正黑體" panose="020B0604030504040204" pitchFamily="34" charset="-120"/>
                </a:rPr>
                <a:t>系统</a:t>
              </a:r>
              <a:r>
                <a:rPr lang="zh-TW" altLang="en-US" sz="2000" dirty="0">
                  <a:solidFill>
                    <a:schemeClr val="bg1"/>
                  </a:solidFill>
                  <a:latin typeface="微軟正黑體" panose="020B0604030504040204" pitchFamily="34" charset="-120"/>
                  <a:ea typeface="微軟正黑體" panose="020B0604030504040204" pitchFamily="34" charset="-120"/>
                </a:rPr>
                <a:t>，且 </a:t>
              </a:r>
              <a:r>
                <a:rPr lang="en-US" altLang="zh-CN" sz="2000" dirty="0">
                  <a:solidFill>
                    <a:schemeClr val="bg1"/>
                  </a:solidFill>
                  <a:latin typeface="微軟正黑體" panose="020B0604030504040204" pitchFamily="34" charset="-120"/>
                  <a:ea typeface="微軟正黑體" panose="020B0604030504040204" pitchFamily="34" charset="-120"/>
                </a:rPr>
                <a:t>20MHZ HT</a:t>
              </a:r>
              <a:r>
                <a:rPr lang="zh-TW" altLang="en-US" sz="2000" dirty="0">
                  <a:solidFill>
                    <a:schemeClr val="bg1"/>
                  </a:solidFill>
                  <a:latin typeface="微軟正黑體" panose="020B0604030504040204" pitchFamily="34" charset="-120"/>
                  <a:ea typeface="微軟正黑體" panose="020B0604030504040204" pitchFamily="34" charset="-120"/>
                </a:rPr>
                <a:t>傳</a:t>
              </a:r>
              <a:r>
                <a:rPr lang="zh-CN" altLang="en-US" sz="2000" dirty="0">
                  <a:solidFill>
                    <a:schemeClr val="bg1"/>
                  </a:solidFill>
                  <a:latin typeface="微軟正黑體" panose="020B0604030504040204" pitchFamily="34" charset="-120"/>
                  <a:ea typeface="微軟正黑體" panose="020B0604030504040204" pitchFamily="34" charset="-120"/>
                </a:rPr>
                <a:t>输模式中被</a:t>
              </a:r>
              <a:r>
                <a:rPr lang="zh-TW" altLang="en-US" sz="2000" dirty="0">
                  <a:solidFill>
                    <a:schemeClr val="bg1"/>
                  </a:solidFill>
                  <a:latin typeface="微軟正黑體" panose="020B0604030504040204" pitchFamily="34" charset="-120"/>
                  <a:ea typeface="微軟正黑體" panose="020B0604030504040204" pitchFamily="34" charset="-120"/>
                </a:rPr>
                <a:t>調</a:t>
              </a:r>
              <a:r>
                <a:rPr lang="zh-CN" altLang="en-US" sz="2000" dirty="0">
                  <a:solidFill>
                    <a:schemeClr val="bg1"/>
                  </a:solidFill>
                  <a:latin typeface="微軟正黑體" panose="020B0604030504040204" pitchFamily="34" charset="-120"/>
                  <a:ea typeface="微軟正黑體" panose="020B0604030504040204" pitchFamily="34" charset="-120"/>
                </a:rPr>
                <a:t>制</a:t>
              </a:r>
              <a:r>
                <a:rPr lang="zh-TW" altLang="en-US" sz="2000" dirty="0">
                  <a:solidFill>
                    <a:schemeClr val="bg1"/>
                  </a:solidFill>
                  <a:latin typeface="微軟正黑體" panose="020B0604030504040204" pitchFamily="34" charset="-120"/>
                  <a:ea typeface="微軟正黑體" panose="020B0604030504040204" pitchFamily="34" charset="-120"/>
                </a:rPr>
                <a:t>為</a:t>
              </a:r>
              <a:r>
                <a:rPr lang="en-US" altLang="zh-CN" sz="2000" dirty="0">
                  <a:solidFill>
                    <a:schemeClr val="bg1"/>
                  </a:solidFill>
                  <a:latin typeface="微軟正黑體" panose="020B0604030504040204" pitchFamily="34" charset="-120"/>
                  <a:ea typeface="微軟正黑體" panose="020B0604030504040204" pitchFamily="34" charset="-120"/>
                </a:rPr>
                <a:t>64</a:t>
              </a:r>
              <a:r>
                <a:rPr lang="zh-TW" altLang="en-US" sz="2000" dirty="0">
                  <a:solidFill>
                    <a:schemeClr val="bg1"/>
                  </a:solidFill>
                  <a:latin typeface="微軟正黑體" panose="020B0604030504040204" pitchFamily="34" charset="-120"/>
                  <a:ea typeface="微軟正黑體" panose="020B0604030504040204" pitchFamily="34" charset="-120"/>
                </a:rPr>
                <a:t>個</a:t>
              </a:r>
              <a:r>
                <a:rPr lang="zh-CN" altLang="en-US" sz="2000" dirty="0">
                  <a:solidFill>
                    <a:schemeClr val="bg1"/>
                  </a:solidFill>
                  <a:latin typeface="微軟正黑體" panose="020B0604030504040204" pitchFamily="34" charset="-120"/>
                  <a:ea typeface="微軟正黑體" panose="020B0604030504040204" pitchFamily="34" charset="-120"/>
                </a:rPr>
                <a:t>子</a:t>
              </a:r>
              <a:r>
                <a:rPr lang="zh-TW" altLang="en-US" sz="2000" dirty="0">
                  <a:solidFill>
                    <a:schemeClr val="bg1"/>
                  </a:solidFill>
                  <a:latin typeface="微軟正黑體" panose="020B0604030504040204" pitchFamily="34" charset="-120"/>
                  <a:ea typeface="微軟正黑體" panose="020B0604030504040204" pitchFamily="34" charset="-120"/>
                </a:rPr>
                <a:t>載</a:t>
              </a:r>
              <a:r>
                <a:rPr lang="zh-CN" altLang="en-US" sz="2000" dirty="0">
                  <a:solidFill>
                    <a:schemeClr val="bg1"/>
                  </a:solidFill>
                  <a:latin typeface="微軟正黑體" panose="020B0604030504040204" pitchFamily="34" charset="-120"/>
                  <a:ea typeface="微軟正黑體" panose="020B0604030504040204" pitchFamily="34" charset="-120"/>
                </a:rPr>
                <a:t>波，子</a:t>
              </a:r>
              <a:r>
                <a:rPr lang="zh-TW" altLang="en-US" sz="2000" dirty="0">
                  <a:solidFill>
                    <a:schemeClr val="bg1"/>
                  </a:solidFill>
                  <a:latin typeface="微軟正黑體" panose="020B0604030504040204" pitchFamily="34" charset="-120"/>
                  <a:ea typeface="微軟正黑體" panose="020B0604030504040204" pitchFamily="34" charset="-120"/>
                </a:rPr>
                <a:t>載</a:t>
              </a:r>
              <a:r>
                <a:rPr lang="zh-CN" altLang="en-US" sz="2000" dirty="0">
                  <a:solidFill>
                    <a:schemeClr val="bg1"/>
                  </a:solidFill>
                  <a:latin typeface="微軟正黑體" panose="020B0604030504040204" pitchFamily="34" charset="-120"/>
                  <a:ea typeface="微軟正黑體" panose="020B0604030504040204" pitchFamily="34" charset="-120"/>
                </a:rPr>
                <a:t>波</a:t>
              </a:r>
              <a:r>
                <a:rPr lang="zh-TW" altLang="en-US" sz="2000" dirty="0">
                  <a:solidFill>
                    <a:schemeClr val="bg1"/>
                  </a:solidFill>
                  <a:latin typeface="微軟正黑體" panose="020B0604030504040204" pitchFamily="34" charset="-120"/>
                  <a:ea typeface="微軟正黑體" panose="020B0604030504040204" pitchFamily="34" charset="-120"/>
                </a:rPr>
                <a:t>標號為</a:t>
              </a:r>
              <a:r>
                <a:rPr lang="en-US" altLang="zh-CN" sz="2000" dirty="0">
                  <a:solidFill>
                    <a:schemeClr val="bg1"/>
                  </a:solidFill>
                  <a:latin typeface="微軟正黑體" panose="020B0604030504040204" pitchFamily="34" charset="-120"/>
                  <a:ea typeface="微軟正黑體" panose="020B0604030504040204" pitchFamily="34" charset="-120"/>
                </a:rPr>
                <a:t>[-28,28]</a:t>
              </a:r>
            </a:p>
            <a:p>
              <a:pPr>
                <a:lnSpc>
                  <a:spcPct val="150000"/>
                </a:lnSpc>
              </a:pPr>
              <a:endParaRPr lang="en-US" altLang="zh-CN" sz="2000" dirty="0">
                <a:solidFill>
                  <a:schemeClr val="bg1"/>
                </a:solidFill>
                <a:latin typeface="微軟正黑體" panose="020B0604030504040204" pitchFamily="34" charset="-120"/>
                <a:ea typeface="微軟正黑體" panose="020B0604030504040204" pitchFamily="34" charset="-120"/>
              </a:endParaRPr>
            </a:p>
            <a:p>
              <a:pPr>
                <a:lnSpc>
                  <a:spcPct val="150000"/>
                </a:lnSpc>
              </a:pPr>
              <a:r>
                <a:rPr lang="zh-TW" altLang="en-US" sz="2000" dirty="0">
                  <a:solidFill>
                    <a:schemeClr val="bg1"/>
                  </a:solidFill>
                  <a:latin typeface="微軟正黑體" panose="020B0604030504040204" pitchFamily="34" charset="-120"/>
                  <a:ea typeface="微軟正黑體" panose="020B0604030504040204" pitchFamily="34" charset="-120"/>
                </a:rPr>
                <a:t>透過</a:t>
              </a:r>
              <a:r>
                <a:rPr lang="en-US" altLang="zh-TW" sz="2000" dirty="0">
                  <a:solidFill>
                    <a:schemeClr val="bg1"/>
                  </a:solidFill>
                  <a:latin typeface="微軟正黑體" panose="020B0604030504040204" pitchFamily="34" charset="-120"/>
                  <a:ea typeface="微軟正黑體" panose="020B0604030504040204" pitchFamily="34" charset="-120"/>
                </a:rPr>
                <a:t>Intel® </a:t>
              </a:r>
              <a:r>
                <a:rPr lang="en-US" altLang="zh-TW" sz="2000" dirty="0" err="1">
                  <a:solidFill>
                    <a:schemeClr val="bg1"/>
                  </a:solidFill>
                  <a:latin typeface="微軟正黑體" panose="020B0604030504040204" pitchFamily="34" charset="-120"/>
                  <a:ea typeface="微軟正黑體" panose="020B0604030504040204" pitchFamily="34" charset="-120"/>
                </a:rPr>
                <a:t>WiFi</a:t>
              </a:r>
              <a:r>
                <a:rPr lang="en-US" altLang="zh-TW" sz="2000" dirty="0">
                  <a:solidFill>
                    <a:schemeClr val="bg1"/>
                  </a:solidFill>
                  <a:latin typeface="微軟正黑體" panose="020B0604030504040204" pitchFamily="34" charset="-120"/>
                  <a:ea typeface="微軟正黑體" panose="020B0604030504040204" pitchFamily="34" charset="-120"/>
                </a:rPr>
                <a:t> Link 5300 </a:t>
              </a:r>
              <a:r>
                <a:rPr lang="zh-TW" altLang="en-US" sz="2000" dirty="0">
                  <a:solidFill>
                    <a:schemeClr val="bg1"/>
                  </a:solidFill>
                  <a:latin typeface="微軟正黑體" panose="020B0604030504040204" pitchFamily="34" charset="-120"/>
                  <a:ea typeface="微軟正黑體" panose="020B0604030504040204" pitchFamily="34" charset="-120"/>
                </a:rPr>
                <a:t>無線網卡 </a:t>
              </a:r>
              <a:r>
                <a:rPr lang="en-US" altLang="zh-TW" sz="2000" dirty="0">
                  <a:solidFill>
                    <a:schemeClr val="bg1"/>
                  </a:solidFill>
                  <a:latin typeface="微軟正黑體" panose="020B0604030504040204" pitchFamily="34" charset="-120"/>
                  <a:ea typeface="微軟正黑體" panose="020B0604030504040204" pitchFamily="34" charset="-120"/>
                </a:rPr>
                <a:t>+</a:t>
              </a:r>
              <a:r>
                <a:rPr lang="zh-TW" altLang="en-US" sz="2000" dirty="0">
                  <a:solidFill>
                    <a:schemeClr val="bg1"/>
                  </a:solidFill>
                  <a:latin typeface="微軟正黑體" panose="020B0604030504040204" pitchFamily="34" charset="-120"/>
                  <a:ea typeface="微軟正黑體" panose="020B0604030504040204" pitchFamily="34" charset="-120"/>
                </a:rPr>
                <a:t> </a:t>
              </a:r>
              <a:r>
                <a:rPr lang="en-US" altLang="zh-TW" sz="2000" dirty="0">
                  <a:solidFill>
                    <a:schemeClr val="bg1"/>
                  </a:solidFill>
                  <a:latin typeface="微軟正黑體" panose="020B0604030504040204" pitchFamily="34" charset="-120"/>
                  <a:ea typeface="微軟正黑體" panose="020B0604030504040204" pitchFamily="34" charset="-120"/>
                </a:rPr>
                <a:t>Linux 802.11n CSI Tool</a:t>
              </a:r>
            </a:p>
            <a:p>
              <a:pPr>
                <a:lnSpc>
                  <a:spcPct val="150000"/>
                </a:lnSpc>
              </a:pPr>
              <a:r>
                <a:rPr lang="zh-TW" altLang="en-US" sz="2000" dirty="0">
                  <a:solidFill>
                    <a:schemeClr val="bg1"/>
                  </a:solidFill>
                  <a:latin typeface="微軟正黑體" panose="020B0604030504040204" pitchFamily="34" charset="-120"/>
                  <a:ea typeface="微軟正黑體" panose="020B0604030504040204" pitchFamily="34" charset="-120"/>
                </a:rPr>
                <a:t>可以獲得其中</a:t>
              </a:r>
              <a:r>
                <a:rPr lang="en-US" altLang="zh-TW" sz="2000" dirty="0">
                  <a:solidFill>
                    <a:schemeClr val="bg1"/>
                  </a:solidFill>
                  <a:latin typeface="微軟正黑體" panose="020B0604030504040204" pitchFamily="34" charset="-120"/>
                  <a:ea typeface="微軟正黑體" panose="020B0604030504040204" pitchFamily="34" charset="-120"/>
                </a:rPr>
                <a:t>30</a:t>
              </a:r>
              <a:r>
                <a:rPr lang="zh-TW" altLang="en-US" sz="2000" dirty="0">
                  <a:solidFill>
                    <a:schemeClr val="bg1"/>
                  </a:solidFill>
                  <a:latin typeface="微軟正黑體" panose="020B0604030504040204" pitchFamily="34" charset="-120"/>
                  <a:ea typeface="微軟正黑體" panose="020B0604030504040204" pitchFamily="34" charset="-120"/>
                </a:rPr>
                <a:t>個子載波</a:t>
              </a:r>
            </a:p>
          </p:txBody>
        </p:sp>
      </p:grpSp>
    </p:spTree>
    <p:extLst>
      <p:ext uri="{BB962C8B-B14F-4D97-AF65-F5344CB8AC3E}">
        <p14:creationId xmlns:p14="http://schemas.microsoft.com/office/powerpoint/2010/main" val="2259924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1">
            <a:extLst>
              <a:ext uri="{FF2B5EF4-FFF2-40B4-BE49-F238E27FC236}">
                <a16:creationId xmlns:a16="http://schemas.microsoft.com/office/drawing/2014/main" id="{542454A9-45D6-4B76-AA38-F484845495C8}"/>
              </a:ext>
            </a:extLst>
          </p:cNvPr>
          <p:cNvPicPr>
            <a:picLocks noChangeAspect="1"/>
          </p:cNvPicPr>
          <p:nvPr/>
        </p:nvPicPr>
        <p:blipFill>
          <a:blip r:embed="rId3"/>
          <a:stretch>
            <a:fillRect/>
          </a:stretch>
        </p:blipFill>
        <p:spPr>
          <a:xfrm>
            <a:off x="1837242" y="729943"/>
            <a:ext cx="2683958" cy="821852"/>
          </a:xfrm>
          <a:prstGeom prst="rect">
            <a:avLst/>
          </a:prstGeom>
        </p:spPr>
      </p:pic>
      <p:pic>
        <p:nvPicPr>
          <p:cNvPr id="6" name="图片 2">
            <a:extLst>
              <a:ext uri="{FF2B5EF4-FFF2-40B4-BE49-F238E27FC236}">
                <a16:creationId xmlns:a16="http://schemas.microsoft.com/office/drawing/2014/main" id="{2716CEA6-CAFA-44A1-A004-01AD894C6DE3}"/>
              </a:ext>
            </a:extLst>
          </p:cNvPr>
          <p:cNvPicPr>
            <a:picLocks noChangeAspect="1"/>
          </p:cNvPicPr>
          <p:nvPr/>
        </p:nvPicPr>
        <p:blipFill>
          <a:blip r:embed="rId4"/>
          <a:stretch>
            <a:fillRect/>
          </a:stretch>
        </p:blipFill>
        <p:spPr>
          <a:xfrm>
            <a:off x="970489" y="904644"/>
            <a:ext cx="866752" cy="1505411"/>
          </a:xfrm>
          <a:prstGeom prst="rect">
            <a:avLst/>
          </a:prstGeom>
        </p:spPr>
      </p:pic>
      <p:sp>
        <p:nvSpPr>
          <p:cNvPr id="8" name="文本框 3">
            <a:extLst>
              <a:ext uri="{FF2B5EF4-FFF2-40B4-BE49-F238E27FC236}">
                <a16:creationId xmlns:a16="http://schemas.microsoft.com/office/drawing/2014/main" id="{C22F9B5F-A6BA-4E66-9DFF-8EBCC736635A}"/>
              </a:ext>
            </a:extLst>
          </p:cNvPr>
          <p:cNvSpPr txBox="1"/>
          <p:nvPr/>
        </p:nvSpPr>
        <p:spPr>
          <a:xfrm rot="345071">
            <a:off x="3202358" y="885882"/>
            <a:ext cx="1036864" cy="584775"/>
          </a:xfrm>
          <a:prstGeom prst="rect">
            <a:avLst/>
          </a:prstGeom>
          <a:noFill/>
        </p:spPr>
        <p:txBody>
          <a:bodyPr wrap="square" rtlCol="0">
            <a:spAutoFit/>
          </a:bodyPr>
          <a:lstStyle/>
          <a:p>
            <a:r>
              <a:rPr lang="en-US" altLang="zh-CN" sz="3200" b="1" dirty="0">
                <a:solidFill>
                  <a:srgbClr val="FFFF99"/>
                </a:solidFill>
                <a:latin typeface="Segoe Print" panose="02000600000000000000" pitchFamily="2" charset="0"/>
                <a:ea typeface="新蒂小丸子小学版" panose="03000600000000000000" pitchFamily="66" charset="-122"/>
              </a:rPr>
              <a:t>CSI</a:t>
            </a:r>
            <a:endParaRPr lang="zh-CN" altLang="en-US" b="1" dirty="0">
              <a:solidFill>
                <a:srgbClr val="FFFF99"/>
              </a:solidFill>
              <a:latin typeface="Segoe Print" panose="02000600000000000000" pitchFamily="2"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DD4045C1-A499-4AA5-8528-ACC2041AF172}"/>
                  </a:ext>
                </a:extLst>
              </p:cNvPr>
              <p:cNvSpPr/>
              <p:nvPr/>
            </p:nvSpPr>
            <p:spPr>
              <a:xfrm>
                <a:off x="1577422" y="2584756"/>
                <a:ext cx="9670762" cy="2958952"/>
              </a:xfrm>
              <a:prstGeom prst="rect">
                <a:avLst/>
              </a:prstGeom>
            </p:spPr>
            <p:txBody>
              <a:bodyPr wrap="square">
                <a:spAutoFit/>
              </a:bodyPr>
              <a:lstStyle/>
              <a:p>
                <a:pPr>
                  <a:lnSpc>
                    <a:spcPct val="150000"/>
                  </a:lnSpc>
                </a:pPr>
                <a:r>
                  <a:rPr lang="zh-TW" altLang="en-US" sz="2000" dirty="0">
                    <a:solidFill>
                      <a:schemeClr val="bg1"/>
                    </a:solidFill>
                    <a:latin typeface="微軟正黑體" panose="020B0604030504040204" pitchFamily="34" charset="-120"/>
                    <a:ea typeface="微軟正黑體" panose="020B0604030504040204" pitchFamily="34" charset="-120"/>
                  </a:rPr>
                  <a:t>一個 </a:t>
                </a:r>
                <a:r>
                  <a:rPr lang="en-US" altLang="zh-TW" sz="2000" dirty="0">
                    <a:solidFill>
                      <a:schemeClr val="bg1"/>
                    </a:solidFill>
                    <a:latin typeface="微軟正黑體" panose="020B0604030504040204" pitchFamily="34" charset="-120"/>
                    <a:ea typeface="微軟正黑體" panose="020B0604030504040204" pitchFamily="34" charset="-120"/>
                  </a:rPr>
                  <a:t>CSI</a:t>
                </a:r>
                <a:r>
                  <a:rPr lang="zh-TW" altLang="en-US" sz="2000" dirty="0">
                    <a:solidFill>
                      <a:schemeClr val="bg1"/>
                    </a:solidFill>
                    <a:latin typeface="微軟正黑體" panose="020B0604030504040204" pitchFamily="34" charset="-120"/>
                    <a:ea typeface="微軟正黑體" panose="020B0604030504040204" pitchFamily="34" charset="-120"/>
                  </a:rPr>
                  <a:t> 的基本資訊包含 </a:t>
                </a:r>
                <a:r>
                  <a:rPr lang="zh-TW" altLang="en-US" sz="2000" b="1" dirty="0">
                    <a:solidFill>
                      <a:schemeClr val="bg1"/>
                    </a:solidFill>
                    <a:latin typeface="微軟正黑體" panose="020B0604030504040204" pitchFamily="34" charset="-120"/>
                    <a:ea typeface="微軟正黑體" panose="020B0604030504040204" pitchFamily="34" charset="-120"/>
                  </a:rPr>
                  <a:t>振福 </a:t>
                </a:r>
                <a:r>
                  <a:rPr lang="zh-TW" altLang="en-US" sz="2000" dirty="0">
                    <a:solidFill>
                      <a:schemeClr val="bg1"/>
                    </a:solidFill>
                    <a:latin typeface="微軟正黑體" panose="020B0604030504040204" pitchFamily="34" charset="-120"/>
                    <a:ea typeface="微軟正黑體" panose="020B0604030504040204" pitchFamily="34" charset="-120"/>
                  </a:rPr>
                  <a:t>和 </a:t>
                </a:r>
                <a:r>
                  <a:rPr lang="zh-TW" altLang="en-US" sz="2000" b="1" dirty="0">
                    <a:solidFill>
                      <a:schemeClr val="bg1"/>
                    </a:solidFill>
                    <a:latin typeface="微軟正黑體" panose="020B0604030504040204" pitchFamily="34" charset="-120"/>
                    <a:ea typeface="微軟正黑體" panose="020B0604030504040204" pitchFamily="34" charset="-120"/>
                  </a:rPr>
                  <a:t>相位</a:t>
                </a:r>
                <a:r>
                  <a:rPr lang="zh-TW" altLang="en-US" sz="2000" dirty="0">
                    <a:solidFill>
                      <a:schemeClr val="bg1"/>
                    </a:solidFill>
                    <a:latin typeface="微軟正黑體" panose="020B0604030504040204" pitchFamily="34" charset="-120"/>
                    <a:ea typeface="微軟正黑體" panose="020B0604030504040204" pitchFamily="34" charset="-120"/>
                  </a:rPr>
                  <a:t>  </a:t>
                </a:r>
                <a14:m>
                  <m:oMath xmlns:m="http://schemas.openxmlformats.org/officeDocument/2006/math">
                    <m:sSub>
                      <m:sSubPr>
                        <m:ctrlPr>
                          <a:rPr lang="zh-TW" altLang="zh-TW" sz="2000" i="1" smtClean="0">
                            <a:solidFill>
                              <a:schemeClr val="bg1"/>
                            </a:solidFill>
                            <a:latin typeface="Cambria Math" panose="02040503050406030204" pitchFamily="18" charset="0"/>
                          </a:rPr>
                        </m:ctrlPr>
                      </m:sSubPr>
                      <m:e>
                        <m:r>
                          <a:rPr lang="en-US" altLang="zh-TW" sz="2000" i="1">
                            <a:solidFill>
                              <a:schemeClr val="bg1"/>
                            </a:solidFill>
                            <a:latin typeface="Cambria Math" panose="02040503050406030204" pitchFamily="18" charset="0"/>
                          </a:rPr>
                          <m:t>𝐻</m:t>
                        </m:r>
                      </m:e>
                      <m:sub>
                        <m:r>
                          <a:rPr lang="en-US" altLang="zh-TW" sz="2000" i="1">
                            <a:solidFill>
                              <a:schemeClr val="bg1"/>
                            </a:solidFill>
                            <a:latin typeface="Cambria Math" panose="02040503050406030204" pitchFamily="18" charset="0"/>
                          </a:rPr>
                          <m:t>𝑛</m:t>
                        </m:r>
                        <m:r>
                          <a:rPr lang="en-US" altLang="zh-TW" sz="2000" i="1">
                            <a:solidFill>
                              <a:schemeClr val="bg1"/>
                            </a:solidFill>
                            <a:latin typeface="Cambria Math" panose="02040503050406030204" pitchFamily="18" charset="0"/>
                          </a:rPr>
                          <m:t>,</m:t>
                        </m:r>
                        <m:r>
                          <a:rPr lang="en-US" altLang="zh-TW" sz="2000" i="1">
                            <a:solidFill>
                              <a:schemeClr val="bg1"/>
                            </a:solidFill>
                            <a:latin typeface="Cambria Math" panose="02040503050406030204" pitchFamily="18" charset="0"/>
                          </a:rPr>
                          <m:t>𝑚</m:t>
                        </m:r>
                        <m:r>
                          <a:rPr lang="en-US" altLang="zh-TW" sz="2000" i="1">
                            <a:solidFill>
                              <a:schemeClr val="bg1"/>
                            </a:solidFill>
                            <a:latin typeface="Cambria Math" panose="02040503050406030204" pitchFamily="18" charset="0"/>
                          </a:rPr>
                          <m:t>,</m:t>
                        </m:r>
                        <m:r>
                          <a:rPr lang="en-US" altLang="zh-TW" sz="2000" i="1">
                            <a:solidFill>
                              <a:schemeClr val="bg1"/>
                            </a:solidFill>
                            <a:latin typeface="Cambria Math" panose="02040503050406030204" pitchFamily="18" charset="0"/>
                          </a:rPr>
                          <m:t>𝑘</m:t>
                        </m:r>
                        <m:r>
                          <a:rPr lang="en-US" altLang="zh-TW" sz="2000" i="1">
                            <a:solidFill>
                              <a:schemeClr val="bg1"/>
                            </a:solidFill>
                            <a:latin typeface="Cambria Math" panose="02040503050406030204" pitchFamily="18" charset="0"/>
                          </a:rPr>
                          <m:t>,</m:t>
                        </m:r>
                        <m:r>
                          <a:rPr lang="en-US" altLang="zh-TW" sz="2000" i="1">
                            <a:solidFill>
                              <a:schemeClr val="bg1"/>
                            </a:solidFill>
                            <a:latin typeface="Cambria Math" panose="02040503050406030204" pitchFamily="18" charset="0"/>
                          </a:rPr>
                          <m:t>𝑝</m:t>
                        </m:r>
                      </m:sub>
                    </m:sSub>
                    <m:r>
                      <a:rPr lang="en-US" altLang="zh-TW" sz="2000" i="1">
                        <a:solidFill>
                          <a:schemeClr val="bg1"/>
                        </a:solidFill>
                        <a:latin typeface="Cambria Math" panose="02040503050406030204" pitchFamily="18" charset="0"/>
                      </a:rPr>
                      <m:t>=|</m:t>
                    </m:r>
                    <m:sSub>
                      <m:sSubPr>
                        <m:ctrlPr>
                          <a:rPr lang="zh-TW" altLang="zh-TW" sz="2000" i="1">
                            <a:solidFill>
                              <a:schemeClr val="bg1"/>
                            </a:solidFill>
                            <a:latin typeface="Cambria Math" panose="02040503050406030204" pitchFamily="18" charset="0"/>
                          </a:rPr>
                        </m:ctrlPr>
                      </m:sSubPr>
                      <m:e>
                        <m:r>
                          <a:rPr lang="en-US" altLang="zh-TW" sz="2000" i="1">
                            <a:solidFill>
                              <a:schemeClr val="bg1"/>
                            </a:solidFill>
                            <a:latin typeface="Cambria Math" panose="02040503050406030204" pitchFamily="18" charset="0"/>
                          </a:rPr>
                          <m:t>𝐻</m:t>
                        </m:r>
                      </m:e>
                      <m:sub>
                        <m:r>
                          <a:rPr lang="en-US" altLang="zh-TW" sz="2000" i="1">
                            <a:solidFill>
                              <a:schemeClr val="bg1"/>
                            </a:solidFill>
                            <a:latin typeface="Cambria Math" panose="02040503050406030204" pitchFamily="18" charset="0"/>
                          </a:rPr>
                          <m:t>𝑛</m:t>
                        </m:r>
                        <m:r>
                          <a:rPr lang="en-US" altLang="zh-TW" sz="2000" i="1">
                            <a:solidFill>
                              <a:schemeClr val="bg1"/>
                            </a:solidFill>
                            <a:latin typeface="Cambria Math" panose="02040503050406030204" pitchFamily="18" charset="0"/>
                          </a:rPr>
                          <m:t>,</m:t>
                        </m:r>
                        <m:r>
                          <a:rPr lang="en-US" altLang="zh-TW" sz="2000" i="1">
                            <a:solidFill>
                              <a:schemeClr val="bg1"/>
                            </a:solidFill>
                            <a:latin typeface="Cambria Math" panose="02040503050406030204" pitchFamily="18" charset="0"/>
                          </a:rPr>
                          <m:t>𝑚</m:t>
                        </m:r>
                        <m:r>
                          <a:rPr lang="en-US" altLang="zh-TW" sz="2000" i="1">
                            <a:solidFill>
                              <a:schemeClr val="bg1"/>
                            </a:solidFill>
                            <a:latin typeface="Cambria Math" panose="02040503050406030204" pitchFamily="18" charset="0"/>
                          </a:rPr>
                          <m:t>,</m:t>
                        </m:r>
                        <m:r>
                          <a:rPr lang="en-US" altLang="zh-TW" sz="2000" i="1">
                            <a:solidFill>
                              <a:schemeClr val="bg1"/>
                            </a:solidFill>
                            <a:latin typeface="Cambria Math" panose="02040503050406030204" pitchFamily="18" charset="0"/>
                          </a:rPr>
                          <m:t>𝑘</m:t>
                        </m:r>
                        <m:r>
                          <a:rPr lang="en-US" altLang="zh-TW" sz="2000" i="1">
                            <a:solidFill>
                              <a:schemeClr val="bg1"/>
                            </a:solidFill>
                            <a:latin typeface="Cambria Math" panose="02040503050406030204" pitchFamily="18" charset="0"/>
                          </a:rPr>
                          <m:t>,</m:t>
                        </m:r>
                        <m:r>
                          <a:rPr lang="en-US" altLang="zh-TW" sz="2000" i="1">
                            <a:solidFill>
                              <a:schemeClr val="bg1"/>
                            </a:solidFill>
                            <a:latin typeface="Cambria Math" panose="02040503050406030204" pitchFamily="18" charset="0"/>
                          </a:rPr>
                          <m:t>𝑝</m:t>
                        </m:r>
                      </m:sub>
                    </m:sSub>
                    <m:r>
                      <a:rPr lang="en-US" altLang="zh-TW" sz="2000" i="1">
                        <a:solidFill>
                          <a:schemeClr val="bg1"/>
                        </a:solidFill>
                        <a:latin typeface="Cambria Math" panose="02040503050406030204" pitchFamily="18" charset="0"/>
                      </a:rPr>
                      <m:t>|</m:t>
                    </m:r>
                    <m:sSup>
                      <m:sSupPr>
                        <m:ctrlPr>
                          <a:rPr lang="zh-TW" altLang="zh-TW" sz="2000" i="1">
                            <a:solidFill>
                              <a:schemeClr val="bg1"/>
                            </a:solidFill>
                            <a:latin typeface="Cambria Math" panose="02040503050406030204" pitchFamily="18" charset="0"/>
                          </a:rPr>
                        </m:ctrlPr>
                      </m:sSupPr>
                      <m:e>
                        <m:r>
                          <a:rPr lang="en-US" altLang="zh-TW" sz="2000" i="1">
                            <a:solidFill>
                              <a:schemeClr val="bg1"/>
                            </a:solidFill>
                            <a:latin typeface="Cambria Math" panose="02040503050406030204" pitchFamily="18" charset="0"/>
                          </a:rPr>
                          <m:t>𝑒</m:t>
                        </m:r>
                      </m:e>
                      <m:sup>
                        <m:r>
                          <a:rPr lang="en-US" altLang="zh-TW" sz="2000" i="1">
                            <a:solidFill>
                              <a:schemeClr val="bg1"/>
                            </a:solidFill>
                            <a:latin typeface="Cambria Math" panose="02040503050406030204" pitchFamily="18" charset="0"/>
                          </a:rPr>
                          <m:t>𝑗</m:t>
                        </m:r>
                        <m:sSub>
                          <m:sSubPr>
                            <m:ctrlPr>
                              <a:rPr lang="zh-TW" altLang="zh-TW" sz="2000" b="1" i="1">
                                <a:solidFill>
                                  <a:schemeClr val="bg1"/>
                                </a:solidFill>
                                <a:latin typeface="Cambria Math" panose="02040503050406030204" pitchFamily="18" charset="0"/>
                              </a:rPr>
                            </m:ctrlPr>
                          </m:sSubPr>
                          <m:e>
                            <m:r>
                              <a:rPr lang="en-US" altLang="zh-TW" sz="2000" i="1">
                                <a:solidFill>
                                  <a:schemeClr val="bg1"/>
                                </a:solidFill>
                                <a:latin typeface="Cambria Math" panose="02040503050406030204" pitchFamily="18" charset="0"/>
                              </a:rPr>
                              <m:t>𝜃</m:t>
                            </m:r>
                          </m:e>
                          <m:sub>
                            <m:r>
                              <a:rPr lang="en-US" altLang="zh-TW" sz="2000" b="1" i="1">
                                <a:solidFill>
                                  <a:schemeClr val="bg1"/>
                                </a:solidFill>
                                <a:latin typeface="Cambria Math" panose="02040503050406030204" pitchFamily="18" charset="0"/>
                              </a:rPr>
                              <m:t>𝒏</m:t>
                            </m:r>
                            <m:r>
                              <a:rPr lang="en-US" altLang="zh-TW" sz="2000" b="1" i="1">
                                <a:solidFill>
                                  <a:schemeClr val="bg1"/>
                                </a:solidFill>
                                <a:latin typeface="Cambria Math" panose="02040503050406030204" pitchFamily="18" charset="0"/>
                              </a:rPr>
                              <m:t>,</m:t>
                            </m:r>
                            <m:r>
                              <a:rPr lang="en-US" altLang="zh-TW" sz="2000" b="1" i="1">
                                <a:solidFill>
                                  <a:schemeClr val="bg1"/>
                                </a:solidFill>
                                <a:latin typeface="Cambria Math" panose="02040503050406030204" pitchFamily="18" charset="0"/>
                              </a:rPr>
                              <m:t>𝒎</m:t>
                            </m:r>
                            <m:r>
                              <a:rPr lang="en-US" altLang="zh-TW" sz="2000" b="1" i="1">
                                <a:solidFill>
                                  <a:schemeClr val="bg1"/>
                                </a:solidFill>
                                <a:latin typeface="Cambria Math" panose="02040503050406030204" pitchFamily="18" charset="0"/>
                              </a:rPr>
                              <m:t>,</m:t>
                            </m:r>
                            <m:r>
                              <a:rPr lang="en-US" altLang="zh-TW" sz="2000" b="1" i="1">
                                <a:solidFill>
                                  <a:schemeClr val="bg1"/>
                                </a:solidFill>
                                <a:latin typeface="Cambria Math" panose="02040503050406030204" pitchFamily="18" charset="0"/>
                              </a:rPr>
                              <m:t>𝒌</m:t>
                            </m:r>
                            <m:r>
                              <a:rPr lang="en-US" altLang="zh-TW" sz="2000" b="1" i="1">
                                <a:solidFill>
                                  <a:schemeClr val="bg1"/>
                                </a:solidFill>
                                <a:latin typeface="Cambria Math" panose="02040503050406030204" pitchFamily="18" charset="0"/>
                              </a:rPr>
                              <m:t>,</m:t>
                            </m:r>
                            <m:r>
                              <a:rPr lang="en-US" altLang="zh-TW" sz="2000" b="1" i="1">
                                <a:solidFill>
                                  <a:schemeClr val="bg1"/>
                                </a:solidFill>
                                <a:latin typeface="Cambria Math" panose="02040503050406030204" pitchFamily="18" charset="0"/>
                              </a:rPr>
                              <m:t>𝒑</m:t>
                            </m:r>
                          </m:sub>
                        </m:sSub>
                      </m:sup>
                    </m:sSup>
                  </m:oMath>
                </a14:m>
                <a:endParaRPr lang="en-US" altLang="zh-TW" sz="2000" dirty="0">
                  <a:solidFill>
                    <a:schemeClr val="bg1"/>
                  </a:solidFill>
                  <a:latin typeface="微軟正黑體" panose="020B0604030504040204" pitchFamily="34" charset="-120"/>
                  <a:ea typeface="微軟正黑體" panose="020B0604030504040204" pitchFamily="34" charset="-120"/>
                </a:endParaRPr>
              </a:p>
              <a:p>
                <a:pPr>
                  <a:lnSpc>
                    <a:spcPct val="150000"/>
                  </a:lnSpc>
                </a:pPr>
                <a:endParaRPr lang="en-US" altLang="zh-TW" sz="2000" dirty="0">
                  <a:solidFill>
                    <a:schemeClr val="bg1"/>
                  </a:solidFill>
                  <a:latin typeface="微軟正黑體" panose="020B0604030504040204" pitchFamily="34" charset="-120"/>
                  <a:ea typeface="微軟正黑體" panose="020B0604030504040204" pitchFamily="34" charset="-120"/>
                </a:endParaRPr>
              </a:p>
              <a:p>
                <a:pPr>
                  <a:lnSpc>
                    <a:spcPct val="150000"/>
                  </a:lnSpc>
                </a:pPr>
                <a14:m>
                  <m:oMath xmlns:m="http://schemas.openxmlformats.org/officeDocument/2006/math">
                    <m:r>
                      <a:rPr lang="en-US" altLang="zh-TW" sz="2000" i="1">
                        <a:solidFill>
                          <a:schemeClr val="bg1"/>
                        </a:solidFill>
                        <a:latin typeface="Cambria Math" panose="02040503050406030204" pitchFamily="18" charset="0"/>
                      </a:rPr>
                      <m:t>|</m:t>
                    </m:r>
                    <m:sSub>
                      <m:sSubPr>
                        <m:ctrlPr>
                          <a:rPr lang="zh-TW" altLang="zh-TW" sz="2000" i="1">
                            <a:solidFill>
                              <a:schemeClr val="bg1"/>
                            </a:solidFill>
                            <a:latin typeface="Cambria Math" panose="02040503050406030204" pitchFamily="18" charset="0"/>
                          </a:rPr>
                        </m:ctrlPr>
                      </m:sSubPr>
                      <m:e>
                        <m:r>
                          <a:rPr lang="en-US" altLang="zh-TW" sz="2000" i="1">
                            <a:solidFill>
                              <a:schemeClr val="bg1"/>
                            </a:solidFill>
                            <a:latin typeface="Cambria Math" panose="02040503050406030204" pitchFamily="18" charset="0"/>
                          </a:rPr>
                          <m:t>𝐻</m:t>
                        </m:r>
                      </m:e>
                      <m:sub>
                        <m:r>
                          <a:rPr lang="en-US" altLang="zh-TW" sz="2000" i="1">
                            <a:solidFill>
                              <a:schemeClr val="bg1"/>
                            </a:solidFill>
                            <a:latin typeface="Cambria Math" panose="02040503050406030204" pitchFamily="18" charset="0"/>
                          </a:rPr>
                          <m:t>𝑛</m:t>
                        </m:r>
                        <m:r>
                          <a:rPr lang="en-US" altLang="zh-TW" sz="2000" i="1">
                            <a:solidFill>
                              <a:schemeClr val="bg1"/>
                            </a:solidFill>
                            <a:latin typeface="Cambria Math" panose="02040503050406030204" pitchFamily="18" charset="0"/>
                          </a:rPr>
                          <m:t>,</m:t>
                        </m:r>
                        <m:r>
                          <a:rPr lang="en-US" altLang="zh-TW" sz="2000" i="1">
                            <a:solidFill>
                              <a:schemeClr val="bg1"/>
                            </a:solidFill>
                            <a:latin typeface="Cambria Math" panose="02040503050406030204" pitchFamily="18" charset="0"/>
                          </a:rPr>
                          <m:t>𝑚</m:t>
                        </m:r>
                        <m:r>
                          <a:rPr lang="en-US" altLang="zh-TW" sz="2000" i="1">
                            <a:solidFill>
                              <a:schemeClr val="bg1"/>
                            </a:solidFill>
                            <a:latin typeface="Cambria Math" panose="02040503050406030204" pitchFamily="18" charset="0"/>
                          </a:rPr>
                          <m:t>,</m:t>
                        </m:r>
                        <m:r>
                          <a:rPr lang="en-US" altLang="zh-TW" sz="2000" i="1">
                            <a:solidFill>
                              <a:schemeClr val="bg1"/>
                            </a:solidFill>
                            <a:latin typeface="Cambria Math" panose="02040503050406030204" pitchFamily="18" charset="0"/>
                          </a:rPr>
                          <m:t>𝑘</m:t>
                        </m:r>
                        <m:r>
                          <a:rPr lang="en-US" altLang="zh-TW" sz="2000" i="1">
                            <a:solidFill>
                              <a:schemeClr val="bg1"/>
                            </a:solidFill>
                            <a:latin typeface="Cambria Math" panose="02040503050406030204" pitchFamily="18" charset="0"/>
                          </a:rPr>
                          <m:t>,</m:t>
                        </m:r>
                        <m:r>
                          <a:rPr lang="en-US" altLang="zh-TW" sz="2000" i="1">
                            <a:solidFill>
                              <a:schemeClr val="bg1"/>
                            </a:solidFill>
                            <a:latin typeface="Cambria Math" panose="02040503050406030204" pitchFamily="18" charset="0"/>
                          </a:rPr>
                          <m:t>𝑝</m:t>
                        </m:r>
                      </m:sub>
                    </m:sSub>
                    <m:r>
                      <a:rPr lang="en-US" altLang="zh-TW" sz="2000" i="1">
                        <a:solidFill>
                          <a:schemeClr val="bg1"/>
                        </a:solidFill>
                        <a:latin typeface="Cambria Math" panose="02040503050406030204" pitchFamily="18" charset="0"/>
                      </a:rPr>
                      <m:t>|</m:t>
                    </m:r>
                  </m:oMath>
                </a14:m>
                <a:r>
                  <a:rPr lang="zh-TW" altLang="en-US" sz="2000" dirty="0">
                    <a:solidFill>
                      <a:schemeClr val="bg1"/>
                    </a:solidFill>
                    <a:latin typeface="微軟正黑體" panose="020B0604030504040204" pitchFamily="34" charset="-120"/>
                    <a:ea typeface="微軟正黑體" panose="020B0604030504040204" pitchFamily="34" charset="-120"/>
                  </a:rPr>
                  <a:t> 振幅可以表示出 </a:t>
                </a:r>
                <a:r>
                  <a:rPr lang="en-US" altLang="zh-TW" sz="2000" dirty="0">
                    <a:solidFill>
                      <a:schemeClr val="bg1"/>
                    </a:solidFill>
                    <a:latin typeface="微軟正黑體" panose="020B0604030504040204" pitchFamily="34" charset="-120"/>
                    <a:ea typeface="微軟正黑體" panose="020B0604030504040204" pitchFamily="34" charset="-120"/>
                  </a:rPr>
                  <a:t>CSI</a:t>
                </a:r>
                <a:r>
                  <a:rPr lang="zh-TW" altLang="en-US" sz="2000" dirty="0">
                    <a:solidFill>
                      <a:schemeClr val="bg1"/>
                    </a:solidFill>
                    <a:latin typeface="微軟正黑體" panose="020B0604030504040204" pitchFamily="34" charset="-120"/>
                    <a:ea typeface="微軟正黑體" panose="020B0604030504040204" pitchFamily="34" charset="-120"/>
                  </a:rPr>
                  <a:t> </a:t>
                </a:r>
                <a:r>
                  <a:rPr lang="zh-TW" altLang="zh-TW" sz="2000" dirty="0">
                    <a:solidFill>
                      <a:schemeClr val="bg1"/>
                    </a:solidFill>
                    <a:latin typeface="微軟正黑體" panose="020B0604030504040204" pitchFamily="34" charset="-120"/>
                    <a:ea typeface="微軟正黑體" panose="020B0604030504040204" pitchFamily="34" charset="-120"/>
                  </a:rPr>
                  <a:t>對於環境變化的敏感程度</a:t>
                </a:r>
                <a:endParaRPr lang="en-US" altLang="zh-TW" sz="2000" dirty="0">
                  <a:solidFill>
                    <a:schemeClr val="bg1"/>
                  </a:solidFill>
                  <a:latin typeface="微軟正黑體" panose="020B0604030504040204" pitchFamily="34" charset="-120"/>
                  <a:ea typeface="微軟正黑體" panose="020B0604030504040204" pitchFamily="34" charset="-120"/>
                </a:endParaRPr>
              </a:p>
              <a:p>
                <a:pPr>
                  <a:lnSpc>
                    <a:spcPct val="150000"/>
                  </a:lnSpc>
                </a:pPr>
                <a:endParaRPr lang="en-US" altLang="zh-TW" sz="2000" dirty="0">
                  <a:solidFill>
                    <a:schemeClr val="bg1"/>
                  </a:solidFill>
                  <a:latin typeface="微軟正黑體" panose="020B0604030504040204" pitchFamily="34" charset="-120"/>
                  <a:ea typeface="微軟正黑體" panose="020B0604030504040204" pitchFamily="34" charset="-120"/>
                </a:endParaRPr>
              </a:p>
              <a:p>
                <a:pPr>
                  <a:lnSpc>
                    <a:spcPct val="150000"/>
                  </a:lnSpc>
                </a:pPr>
                <a14:m>
                  <m:oMath xmlns:m="http://schemas.openxmlformats.org/officeDocument/2006/math">
                    <m:sSub>
                      <m:sSubPr>
                        <m:ctrlPr>
                          <a:rPr lang="zh-TW" altLang="zh-TW" sz="2000" b="1" i="1">
                            <a:solidFill>
                              <a:schemeClr val="bg1"/>
                            </a:solidFill>
                            <a:latin typeface="Cambria Math" panose="02040503050406030204" pitchFamily="18" charset="0"/>
                          </a:rPr>
                        </m:ctrlPr>
                      </m:sSubPr>
                      <m:e>
                        <m:r>
                          <a:rPr lang="en-US" altLang="zh-TW" sz="2000" i="1">
                            <a:solidFill>
                              <a:schemeClr val="bg1"/>
                            </a:solidFill>
                            <a:latin typeface="Cambria Math" panose="02040503050406030204" pitchFamily="18" charset="0"/>
                          </a:rPr>
                          <m:t>𝜃</m:t>
                        </m:r>
                      </m:e>
                      <m:sub>
                        <m:r>
                          <a:rPr lang="en-US" altLang="zh-TW" sz="2000" b="1" i="1">
                            <a:solidFill>
                              <a:schemeClr val="bg1"/>
                            </a:solidFill>
                            <a:latin typeface="Cambria Math" panose="02040503050406030204" pitchFamily="18" charset="0"/>
                          </a:rPr>
                          <m:t>𝒏</m:t>
                        </m:r>
                        <m:r>
                          <a:rPr lang="en-US" altLang="zh-TW" sz="2000" b="1" i="1">
                            <a:solidFill>
                              <a:schemeClr val="bg1"/>
                            </a:solidFill>
                            <a:latin typeface="Cambria Math" panose="02040503050406030204" pitchFamily="18" charset="0"/>
                          </a:rPr>
                          <m:t>,</m:t>
                        </m:r>
                        <m:r>
                          <a:rPr lang="en-US" altLang="zh-TW" sz="2000" b="1" i="1">
                            <a:solidFill>
                              <a:schemeClr val="bg1"/>
                            </a:solidFill>
                            <a:latin typeface="Cambria Math" panose="02040503050406030204" pitchFamily="18" charset="0"/>
                          </a:rPr>
                          <m:t>𝒎</m:t>
                        </m:r>
                        <m:r>
                          <a:rPr lang="en-US" altLang="zh-TW" sz="2000" b="1" i="1">
                            <a:solidFill>
                              <a:schemeClr val="bg1"/>
                            </a:solidFill>
                            <a:latin typeface="Cambria Math" panose="02040503050406030204" pitchFamily="18" charset="0"/>
                          </a:rPr>
                          <m:t>,</m:t>
                        </m:r>
                        <m:r>
                          <a:rPr lang="en-US" altLang="zh-TW" sz="2000" b="1" i="1">
                            <a:solidFill>
                              <a:schemeClr val="bg1"/>
                            </a:solidFill>
                            <a:latin typeface="Cambria Math" panose="02040503050406030204" pitchFamily="18" charset="0"/>
                          </a:rPr>
                          <m:t>𝒌</m:t>
                        </m:r>
                        <m:r>
                          <a:rPr lang="en-US" altLang="zh-TW" sz="2000" b="1" i="1">
                            <a:solidFill>
                              <a:schemeClr val="bg1"/>
                            </a:solidFill>
                            <a:latin typeface="Cambria Math" panose="02040503050406030204" pitchFamily="18" charset="0"/>
                          </a:rPr>
                          <m:t>,</m:t>
                        </m:r>
                        <m:r>
                          <a:rPr lang="en-US" altLang="zh-TW" sz="2000" b="1" i="1">
                            <a:solidFill>
                              <a:schemeClr val="bg1"/>
                            </a:solidFill>
                            <a:latin typeface="Cambria Math" panose="02040503050406030204" pitchFamily="18" charset="0"/>
                          </a:rPr>
                          <m:t>𝒑</m:t>
                        </m:r>
                      </m:sub>
                    </m:sSub>
                    <m:r>
                      <a:rPr lang="en-US" altLang="zh-TW" sz="2000" b="1" i="1">
                        <a:solidFill>
                          <a:schemeClr val="bg1"/>
                        </a:solidFill>
                        <a:latin typeface="Cambria Math" panose="02040503050406030204" pitchFamily="18" charset="0"/>
                      </a:rPr>
                      <m:t> </m:t>
                    </m:r>
                  </m:oMath>
                </a14:m>
                <a:r>
                  <a:rPr lang="zh-TW" altLang="zh-TW" sz="2000" dirty="0">
                    <a:solidFill>
                      <a:schemeClr val="bg1"/>
                    </a:solidFill>
                    <a:latin typeface="微軟正黑體" panose="020B0604030504040204" pitchFamily="34" charset="-120"/>
                    <a:ea typeface="微軟正黑體" panose="020B0604030504040204" pitchFamily="34" charset="-120"/>
                  </a:rPr>
                  <a:t>相位易感知</a:t>
                </a:r>
                <a:r>
                  <a:rPr lang="zh-TW" altLang="en-US" sz="2000" dirty="0">
                    <a:solidFill>
                      <a:schemeClr val="bg1"/>
                    </a:solidFill>
                    <a:latin typeface="微軟正黑體" panose="020B0604030504040204" pitchFamily="34" charset="-120"/>
                    <a:ea typeface="微軟正黑體" panose="020B0604030504040204" pitchFamily="34" charset="-120"/>
                  </a:rPr>
                  <a:t>環境較細微的變化，如</a:t>
                </a:r>
                <a:r>
                  <a:rPr lang="zh-TW" altLang="zh-TW" sz="2000" dirty="0">
                    <a:solidFill>
                      <a:schemeClr val="bg1"/>
                    </a:solidFill>
                    <a:latin typeface="微軟正黑體" panose="020B0604030504040204" pitchFamily="34" charset="-120"/>
                    <a:ea typeface="微軟正黑體" panose="020B0604030504040204" pitchFamily="34" charset="-120"/>
                  </a:rPr>
                  <a:t>人</a:t>
                </a:r>
                <a:r>
                  <a:rPr lang="zh-TW" altLang="en-US" sz="2000" dirty="0">
                    <a:solidFill>
                      <a:schemeClr val="bg1"/>
                    </a:solidFill>
                    <a:latin typeface="微軟正黑體" panose="020B0604030504040204" pitchFamily="34" charset="-120"/>
                    <a:ea typeface="微軟正黑體" panose="020B0604030504040204" pitchFamily="34" charset="-120"/>
                  </a:rPr>
                  <a:t>體</a:t>
                </a:r>
                <a:r>
                  <a:rPr lang="zh-TW" altLang="zh-TW" sz="2000" dirty="0">
                    <a:solidFill>
                      <a:schemeClr val="bg1"/>
                    </a:solidFill>
                    <a:latin typeface="微軟正黑體" panose="020B0604030504040204" pitchFamily="34" charset="-120"/>
                    <a:ea typeface="微軟正黑體" panose="020B0604030504040204" pitchFamily="34" charset="-120"/>
                  </a:rPr>
                  <a:t>的生命特徵</a:t>
                </a:r>
                <a:endParaRPr lang="en-US" altLang="zh-TW" sz="2000" dirty="0">
                  <a:solidFill>
                    <a:schemeClr val="bg1"/>
                  </a:solidFill>
                  <a:latin typeface="微軟正黑體" panose="020B0604030504040204" pitchFamily="34" charset="-120"/>
                  <a:ea typeface="微軟正黑體" panose="020B0604030504040204" pitchFamily="34" charset="-120"/>
                </a:endParaRPr>
              </a:p>
              <a:p>
                <a:pPr>
                  <a:lnSpc>
                    <a:spcPct val="150000"/>
                  </a:lnSpc>
                </a:pPr>
                <a:endParaRPr lang="en-US" altLang="zh-TW" sz="2000" dirty="0">
                  <a:solidFill>
                    <a:schemeClr val="bg1"/>
                  </a:solidFill>
                  <a:latin typeface="微軟正黑體" panose="020B0604030504040204" pitchFamily="34" charset="-120"/>
                  <a:ea typeface="微軟正黑體" panose="020B0604030504040204" pitchFamily="34" charset="-120"/>
                </a:endParaRPr>
              </a:p>
            </p:txBody>
          </p:sp>
        </mc:Choice>
        <mc:Fallback xmlns="">
          <p:sp>
            <p:nvSpPr>
              <p:cNvPr id="2" name="矩形 1">
                <a:extLst>
                  <a:ext uri="{FF2B5EF4-FFF2-40B4-BE49-F238E27FC236}">
                    <a16:creationId xmlns:a16="http://schemas.microsoft.com/office/drawing/2014/main" id="{DD4045C1-A499-4AA5-8528-ACC2041AF172}"/>
                  </a:ext>
                </a:extLst>
              </p:cNvPr>
              <p:cNvSpPr>
                <a:spLocks noRot="1" noChangeAspect="1" noMove="1" noResize="1" noEditPoints="1" noAdjustHandles="1" noChangeArrowheads="1" noChangeShapeType="1" noTextEdit="1"/>
              </p:cNvSpPr>
              <p:nvPr/>
            </p:nvSpPr>
            <p:spPr>
              <a:xfrm>
                <a:off x="1577422" y="2584756"/>
                <a:ext cx="9670762" cy="2958952"/>
              </a:xfrm>
              <a:prstGeom prst="rect">
                <a:avLst/>
              </a:prstGeom>
              <a:blipFill>
                <a:blip r:embed="rId5"/>
                <a:stretch>
                  <a:fillRect l="-69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81277922-4C29-406A-B1AE-2C63722896E2}"/>
                  </a:ext>
                </a:extLst>
              </p:cNvPr>
              <p:cNvSpPr/>
              <p:nvPr/>
            </p:nvSpPr>
            <p:spPr>
              <a:xfrm>
                <a:off x="9453911" y="1419537"/>
                <a:ext cx="1767600" cy="1703415"/>
              </a:xfrm>
              <a:prstGeom prst="rect">
                <a:avLst/>
              </a:prstGeom>
            </p:spPr>
            <p:txBody>
              <a:bodyPr wrap="none">
                <a:spAutoFit/>
              </a:bodyPr>
              <a:lstStyle/>
              <a:p>
                <a:pPr>
                  <a:lnSpc>
                    <a:spcPct val="150000"/>
                  </a:lnSpc>
                </a:pPr>
                <a14:m>
                  <m:oMath xmlns:m="http://schemas.openxmlformats.org/officeDocument/2006/math">
                    <m:r>
                      <a:rPr lang="en-US" altLang="zh-TW" i="1" smtClean="0">
                        <a:solidFill>
                          <a:schemeClr val="bg1"/>
                        </a:solidFill>
                        <a:latin typeface="Cambria Math" panose="02040503050406030204" pitchFamily="18" charset="0"/>
                      </a:rPr>
                      <m:t>𝑛</m:t>
                    </m:r>
                    <m:r>
                      <a:rPr lang="zh-TW" altLang="en-US" i="1">
                        <a:solidFill>
                          <a:schemeClr val="bg1"/>
                        </a:solidFill>
                        <a:latin typeface="Cambria Math" panose="02040503050406030204" pitchFamily="18" charset="0"/>
                      </a:rPr>
                      <m:t>：</m:t>
                    </m:r>
                  </m:oMath>
                </a14:m>
                <a:r>
                  <a:rPr lang="zh-TW" altLang="en-US" dirty="0">
                    <a:solidFill>
                      <a:schemeClr val="bg1"/>
                    </a:solidFill>
                    <a:latin typeface="微軟正黑體" panose="020B0604030504040204" pitchFamily="34" charset="-120"/>
                    <a:ea typeface="微軟正黑體" panose="020B0604030504040204" pitchFamily="34" charset="-120"/>
                  </a:rPr>
                  <a:t>發射天線數</a:t>
                </a:r>
                <a:endParaRPr lang="en-US" altLang="zh-TW" i="1" dirty="0">
                  <a:solidFill>
                    <a:schemeClr val="bg1"/>
                  </a:solidFill>
                  <a:latin typeface="Cambria Math" panose="02040503050406030204" pitchFamily="18" charset="0"/>
                </a:endParaRPr>
              </a:p>
              <a:p>
                <a:pPr>
                  <a:lnSpc>
                    <a:spcPct val="150000"/>
                  </a:lnSpc>
                </a:pPr>
                <a14:m>
                  <m:oMath xmlns:m="http://schemas.openxmlformats.org/officeDocument/2006/math">
                    <m:r>
                      <a:rPr lang="en-US" altLang="zh-TW" i="1" smtClean="0">
                        <a:solidFill>
                          <a:schemeClr val="bg1"/>
                        </a:solidFill>
                        <a:latin typeface="Cambria Math" panose="02040503050406030204" pitchFamily="18" charset="0"/>
                      </a:rPr>
                      <m:t>𝑚</m:t>
                    </m:r>
                  </m:oMath>
                </a14:m>
                <a:r>
                  <a:rPr lang="zh-TW" altLang="en-US" dirty="0">
                    <a:solidFill>
                      <a:schemeClr val="bg1"/>
                    </a:solidFill>
                    <a:latin typeface="微軟正黑體" panose="020B0604030504040204" pitchFamily="34" charset="-120"/>
                    <a:ea typeface="微軟正黑體" panose="020B0604030504040204" pitchFamily="34" charset="-120"/>
                  </a:rPr>
                  <a:t>：接收天線數</a:t>
                </a:r>
                <a:endParaRPr lang="en-US" altLang="zh-TW" dirty="0">
                  <a:solidFill>
                    <a:schemeClr val="bg1"/>
                  </a:solidFill>
                  <a:latin typeface="微軟正黑體" panose="020B0604030504040204" pitchFamily="34" charset="-120"/>
                  <a:ea typeface="微軟正黑體" panose="020B0604030504040204" pitchFamily="34" charset="-120"/>
                </a:endParaRPr>
              </a:p>
              <a:p>
                <a:pPr>
                  <a:lnSpc>
                    <a:spcPct val="150000"/>
                  </a:lnSpc>
                </a:pPr>
                <a14:m>
                  <m:oMath xmlns:m="http://schemas.openxmlformats.org/officeDocument/2006/math">
                    <m:r>
                      <a:rPr lang="en-US" altLang="zh-TW" i="1" smtClean="0">
                        <a:solidFill>
                          <a:schemeClr val="bg1"/>
                        </a:solidFill>
                        <a:latin typeface="Cambria Math" panose="02040503050406030204" pitchFamily="18" charset="0"/>
                      </a:rPr>
                      <m:t>𝑘</m:t>
                    </m:r>
                  </m:oMath>
                </a14:m>
                <a:r>
                  <a:rPr lang="zh-TW" altLang="en-US" dirty="0">
                    <a:solidFill>
                      <a:schemeClr val="bg1"/>
                    </a:solidFill>
                    <a:latin typeface="微軟正黑體" panose="020B0604030504040204" pitchFamily="34" charset="-120"/>
                    <a:ea typeface="微軟正黑體" panose="020B0604030504040204" pitchFamily="34" charset="-120"/>
                  </a:rPr>
                  <a:t>：子載波</a:t>
                </a:r>
                <a:endParaRPr lang="en-US" altLang="zh-TW" dirty="0">
                  <a:solidFill>
                    <a:schemeClr val="bg1"/>
                  </a:solidFill>
                  <a:latin typeface="微軟正黑體" panose="020B0604030504040204" pitchFamily="34" charset="-120"/>
                  <a:ea typeface="微軟正黑體" panose="020B0604030504040204" pitchFamily="34" charset="-120"/>
                </a:endParaRPr>
              </a:p>
              <a:p>
                <a:pPr>
                  <a:lnSpc>
                    <a:spcPct val="150000"/>
                  </a:lnSpc>
                </a:pPr>
                <a14:m>
                  <m:oMath xmlns:m="http://schemas.openxmlformats.org/officeDocument/2006/math">
                    <m:r>
                      <a:rPr lang="en-US" altLang="zh-TW" b="0" i="1" smtClean="0">
                        <a:solidFill>
                          <a:schemeClr val="bg1"/>
                        </a:solidFill>
                        <a:latin typeface="Cambria Math" panose="02040503050406030204" pitchFamily="18" charset="0"/>
                      </a:rPr>
                      <m:t>𝑝</m:t>
                    </m:r>
                  </m:oMath>
                </a14:m>
                <a:r>
                  <a:rPr lang="zh-TW" altLang="en-US" dirty="0">
                    <a:solidFill>
                      <a:schemeClr val="bg1"/>
                    </a:solidFill>
                    <a:latin typeface="微軟正黑體" panose="020B0604030504040204" pitchFamily="34" charset="-120"/>
                    <a:ea typeface="微軟正黑體" panose="020B0604030504040204" pitchFamily="34" charset="-120"/>
                  </a:rPr>
                  <a:t>：封包數</a:t>
                </a:r>
              </a:p>
            </p:txBody>
          </p:sp>
        </mc:Choice>
        <mc:Fallback xmlns="">
          <p:sp>
            <p:nvSpPr>
              <p:cNvPr id="9" name="矩形 8">
                <a:extLst>
                  <a:ext uri="{FF2B5EF4-FFF2-40B4-BE49-F238E27FC236}">
                    <a16:creationId xmlns:a16="http://schemas.microsoft.com/office/drawing/2014/main" id="{81277922-4C29-406A-B1AE-2C63722896E2}"/>
                  </a:ext>
                </a:extLst>
              </p:cNvPr>
              <p:cNvSpPr>
                <a:spLocks noRot="1" noChangeAspect="1" noMove="1" noResize="1" noEditPoints="1" noAdjustHandles="1" noChangeArrowheads="1" noChangeShapeType="1" noTextEdit="1"/>
              </p:cNvSpPr>
              <p:nvPr/>
            </p:nvSpPr>
            <p:spPr>
              <a:xfrm>
                <a:off x="9453911" y="1419537"/>
                <a:ext cx="1767600" cy="1703415"/>
              </a:xfrm>
              <a:prstGeom prst="rect">
                <a:avLst/>
              </a:prstGeom>
              <a:blipFill>
                <a:blip r:embed="rId6"/>
                <a:stretch>
                  <a:fillRect r="-2759" b="-5018"/>
                </a:stretch>
              </a:blipFill>
            </p:spPr>
            <p:txBody>
              <a:bodyPr/>
              <a:lstStyle/>
              <a:p>
                <a:r>
                  <a:rPr lang="zh-TW" altLang="en-US">
                    <a:noFill/>
                  </a:rPr>
                  <a:t> </a:t>
                </a:r>
              </a:p>
            </p:txBody>
          </p:sp>
        </mc:Fallback>
      </mc:AlternateContent>
      <p:pic>
        <p:nvPicPr>
          <p:cNvPr id="1026" name="Picture 2" descr="胸腔图片_胸腔高清图片素材库-VCG.COM">
            <a:extLst>
              <a:ext uri="{FF2B5EF4-FFF2-40B4-BE49-F238E27FC236}">
                <a16:creationId xmlns:a16="http://schemas.microsoft.com/office/drawing/2014/main" id="{ECDF4209-9BAA-43E4-8257-3B1F5F1E29E4}"/>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8702076" y="4241176"/>
            <a:ext cx="2460295" cy="170398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306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1">
            <a:extLst>
              <a:ext uri="{FF2B5EF4-FFF2-40B4-BE49-F238E27FC236}">
                <a16:creationId xmlns:a16="http://schemas.microsoft.com/office/drawing/2014/main" id="{542454A9-45D6-4B76-AA38-F484845495C8}"/>
              </a:ext>
            </a:extLst>
          </p:cNvPr>
          <p:cNvPicPr>
            <a:picLocks noChangeAspect="1"/>
          </p:cNvPicPr>
          <p:nvPr/>
        </p:nvPicPr>
        <p:blipFill>
          <a:blip r:embed="rId3"/>
          <a:stretch>
            <a:fillRect/>
          </a:stretch>
        </p:blipFill>
        <p:spPr>
          <a:xfrm>
            <a:off x="1837242" y="729943"/>
            <a:ext cx="2974244" cy="821852"/>
          </a:xfrm>
          <a:prstGeom prst="rect">
            <a:avLst/>
          </a:prstGeom>
        </p:spPr>
      </p:pic>
      <p:pic>
        <p:nvPicPr>
          <p:cNvPr id="6" name="图片 2">
            <a:extLst>
              <a:ext uri="{FF2B5EF4-FFF2-40B4-BE49-F238E27FC236}">
                <a16:creationId xmlns:a16="http://schemas.microsoft.com/office/drawing/2014/main" id="{2716CEA6-CAFA-44A1-A004-01AD894C6DE3}"/>
              </a:ext>
            </a:extLst>
          </p:cNvPr>
          <p:cNvPicPr>
            <a:picLocks noChangeAspect="1"/>
          </p:cNvPicPr>
          <p:nvPr/>
        </p:nvPicPr>
        <p:blipFill>
          <a:blip r:embed="rId4"/>
          <a:stretch>
            <a:fillRect/>
          </a:stretch>
        </p:blipFill>
        <p:spPr>
          <a:xfrm>
            <a:off x="970489" y="904644"/>
            <a:ext cx="866752" cy="1505411"/>
          </a:xfrm>
          <a:prstGeom prst="rect">
            <a:avLst/>
          </a:prstGeom>
        </p:spPr>
      </p:pic>
      <p:sp>
        <p:nvSpPr>
          <p:cNvPr id="8" name="文本框 3">
            <a:extLst>
              <a:ext uri="{FF2B5EF4-FFF2-40B4-BE49-F238E27FC236}">
                <a16:creationId xmlns:a16="http://schemas.microsoft.com/office/drawing/2014/main" id="{C22F9B5F-A6BA-4E66-9DFF-8EBCC736635A}"/>
              </a:ext>
            </a:extLst>
          </p:cNvPr>
          <p:cNvSpPr txBox="1"/>
          <p:nvPr/>
        </p:nvSpPr>
        <p:spPr>
          <a:xfrm rot="345071">
            <a:off x="2732186" y="848482"/>
            <a:ext cx="1865365" cy="584775"/>
          </a:xfrm>
          <a:prstGeom prst="rect">
            <a:avLst/>
          </a:prstGeom>
          <a:noFill/>
        </p:spPr>
        <p:txBody>
          <a:bodyPr wrap="square" rtlCol="0">
            <a:spAutoFit/>
          </a:bodyPr>
          <a:lstStyle/>
          <a:p>
            <a:r>
              <a:rPr lang="zh-TW" altLang="en-US" sz="3200" b="1" dirty="0">
                <a:solidFill>
                  <a:srgbClr val="FFFF99"/>
                </a:solidFill>
                <a:latin typeface="SentyTEA 新蒂下午茶体" panose="03000600000000000000" pitchFamily="66" charset="-120"/>
                <a:ea typeface="SentyTEA 新蒂下午茶体" panose="03000600000000000000" pitchFamily="66" charset="-120"/>
              </a:rPr>
              <a:t>整體步驟</a:t>
            </a:r>
            <a:endParaRPr lang="zh-CN" altLang="en-US" b="1" dirty="0">
              <a:solidFill>
                <a:srgbClr val="FFFF99"/>
              </a:solidFill>
              <a:latin typeface="SentyTEA 新蒂下午茶体" panose="03000600000000000000" pitchFamily="66" charset="-120"/>
              <a:ea typeface="SentyTEA 新蒂下午茶体" panose="03000600000000000000" pitchFamily="66" charset="-120"/>
            </a:endParaRPr>
          </a:p>
        </p:txBody>
      </p:sp>
      <p:sp>
        <p:nvSpPr>
          <p:cNvPr id="2" name="矩形 1">
            <a:extLst>
              <a:ext uri="{FF2B5EF4-FFF2-40B4-BE49-F238E27FC236}">
                <a16:creationId xmlns:a16="http://schemas.microsoft.com/office/drawing/2014/main" id="{DD4045C1-A499-4AA5-8528-ACC2041AF172}"/>
              </a:ext>
            </a:extLst>
          </p:cNvPr>
          <p:cNvSpPr/>
          <p:nvPr/>
        </p:nvSpPr>
        <p:spPr>
          <a:xfrm>
            <a:off x="2588355" y="1931613"/>
            <a:ext cx="7404730" cy="3729098"/>
          </a:xfrm>
          <a:prstGeom prst="rect">
            <a:avLst/>
          </a:prstGeom>
        </p:spPr>
        <p:txBody>
          <a:bodyPr wrap="square">
            <a:spAutoFit/>
          </a:bodyPr>
          <a:lstStyle/>
          <a:p>
            <a:pPr marL="457200" indent="-457200">
              <a:lnSpc>
                <a:spcPct val="150000"/>
              </a:lnSpc>
              <a:buFont typeface="+mj-lt"/>
              <a:buAutoNum type="arabicPeriod"/>
            </a:pPr>
            <a:r>
              <a:rPr lang="zh-TW" altLang="en-US" sz="2000" dirty="0">
                <a:solidFill>
                  <a:schemeClr val="bg1"/>
                </a:solidFill>
                <a:latin typeface="微軟正黑體" panose="020B0604030504040204" pitchFamily="34" charset="-120"/>
                <a:ea typeface="微軟正黑體" panose="020B0604030504040204" pitchFamily="34" charset="-120"/>
              </a:rPr>
              <a:t>安裝 </a:t>
            </a:r>
            <a:r>
              <a:rPr lang="en-US" altLang="zh-TW" sz="2000" dirty="0">
                <a:solidFill>
                  <a:schemeClr val="bg1"/>
                </a:solidFill>
                <a:latin typeface="微軟正黑體" panose="020B0604030504040204" pitchFamily="34" charset="-120"/>
                <a:ea typeface="微軟正黑體" panose="020B0604030504040204" pitchFamily="34" charset="-120"/>
              </a:rPr>
              <a:t>Linux 802.11n</a:t>
            </a:r>
            <a:r>
              <a:rPr lang="zh-TW" altLang="en-US" sz="2000" dirty="0">
                <a:solidFill>
                  <a:schemeClr val="bg1"/>
                </a:solidFill>
                <a:latin typeface="微軟正黑體" panose="020B0604030504040204" pitchFamily="34" charset="-120"/>
                <a:ea typeface="微軟正黑體" panose="020B0604030504040204" pitchFamily="34" charset="-120"/>
              </a:rPr>
              <a:t> </a:t>
            </a:r>
            <a:r>
              <a:rPr lang="en-US" altLang="zh-TW" sz="2000" dirty="0">
                <a:solidFill>
                  <a:schemeClr val="bg1"/>
                </a:solidFill>
                <a:latin typeface="微軟正黑體" panose="020B0604030504040204" pitchFamily="34" charset="-120"/>
                <a:ea typeface="微軟正黑體" panose="020B0604030504040204" pitchFamily="34" charset="-120"/>
              </a:rPr>
              <a:t>CSI</a:t>
            </a:r>
            <a:r>
              <a:rPr lang="zh-TW" altLang="en-US" sz="2000" dirty="0">
                <a:solidFill>
                  <a:schemeClr val="bg1"/>
                </a:solidFill>
                <a:latin typeface="微軟正黑體" panose="020B0604030504040204" pitchFamily="34" charset="-120"/>
                <a:ea typeface="微軟正黑體" panose="020B0604030504040204" pitchFamily="34" charset="-120"/>
              </a:rPr>
              <a:t> </a:t>
            </a:r>
            <a:r>
              <a:rPr lang="en-US" altLang="zh-TW" sz="2000" dirty="0">
                <a:solidFill>
                  <a:schemeClr val="bg1"/>
                </a:solidFill>
                <a:latin typeface="微軟正黑體" panose="020B0604030504040204" pitchFamily="34" charset="-120"/>
                <a:ea typeface="微軟正黑體" panose="020B0604030504040204" pitchFamily="34" charset="-120"/>
              </a:rPr>
              <a:t>TOOL</a:t>
            </a:r>
            <a:r>
              <a:rPr lang="zh-TW" altLang="en-US" sz="2000" dirty="0">
                <a:solidFill>
                  <a:schemeClr val="bg1"/>
                </a:solidFill>
                <a:latin typeface="微軟正黑體" panose="020B0604030504040204" pitchFamily="34" charset="-120"/>
                <a:ea typeface="微軟正黑體" panose="020B0604030504040204" pitchFamily="34" charset="-120"/>
              </a:rPr>
              <a:t> 設定系統環境</a:t>
            </a:r>
            <a:endParaRPr lang="en-US" altLang="zh-TW" sz="2000" dirty="0">
              <a:solidFill>
                <a:schemeClr val="bg1"/>
              </a:solidFill>
              <a:latin typeface="微軟正黑體" panose="020B0604030504040204" pitchFamily="34" charset="-120"/>
              <a:ea typeface="微軟正黑體" panose="020B0604030504040204" pitchFamily="34" charset="-120"/>
            </a:endParaRPr>
          </a:p>
          <a:p>
            <a:pPr marL="457200" indent="-457200">
              <a:lnSpc>
                <a:spcPct val="150000"/>
              </a:lnSpc>
              <a:buFont typeface="+mj-lt"/>
              <a:buAutoNum type="arabicPeriod"/>
            </a:pPr>
            <a:endParaRPr lang="en-US" altLang="zh-TW" sz="2000" dirty="0">
              <a:solidFill>
                <a:schemeClr val="bg1"/>
              </a:solidFill>
              <a:latin typeface="微軟正黑體" panose="020B0604030504040204" pitchFamily="34" charset="-120"/>
              <a:ea typeface="微軟正黑體" panose="020B0604030504040204" pitchFamily="34" charset="-120"/>
            </a:endParaRPr>
          </a:p>
          <a:p>
            <a:pPr marL="457200" indent="-457200">
              <a:lnSpc>
                <a:spcPct val="150000"/>
              </a:lnSpc>
              <a:buFont typeface="+mj-lt"/>
              <a:buAutoNum type="arabicPeriod"/>
            </a:pPr>
            <a:r>
              <a:rPr lang="zh-TW" altLang="en-US" sz="2000" dirty="0">
                <a:solidFill>
                  <a:schemeClr val="bg1"/>
                </a:solidFill>
                <a:latin typeface="微軟正黑體" panose="020B0604030504040204" pitchFamily="34" charset="-120"/>
                <a:ea typeface="微軟正黑體" panose="020B0604030504040204" pitchFamily="34" charset="-120"/>
              </a:rPr>
              <a:t>執行發送、接收封包腳本</a:t>
            </a:r>
            <a:r>
              <a:rPr lang="en-US" altLang="zh-TW" sz="2000" dirty="0">
                <a:solidFill>
                  <a:schemeClr val="bg1"/>
                </a:solidFill>
                <a:latin typeface="微軟正黑體" panose="020B0604030504040204" pitchFamily="34" charset="-120"/>
                <a:ea typeface="微軟正黑體" panose="020B0604030504040204" pitchFamily="34" charset="-120"/>
              </a:rPr>
              <a:t>(script)</a:t>
            </a:r>
          </a:p>
          <a:p>
            <a:pPr marL="457200" indent="-457200">
              <a:lnSpc>
                <a:spcPct val="150000"/>
              </a:lnSpc>
              <a:buFont typeface="+mj-lt"/>
              <a:buAutoNum type="arabicPeriod"/>
            </a:pPr>
            <a:endParaRPr lang="en-US" altLang="zh-TW" sz="2000" dirty="0">
              <a:solidFill>
                <a:schemeClr val="bg1"/>
              </a:solidFill>
              <a:latin typeface="微軟正黑體" panose="020B0604030504040204" pitchFamily="34" charset="-120"/>
              <a:ea typeface="微軟正黑體" panose="020B0604030504040204" pitchFamily="34" charset="-120"/>
            </a:endParaRPr>
          </a:p>
          <a:p>
            <a:pPr marL="457200" indent="-457200">
              <a:lnSpc>
                <a:spcPct val="150000"/>
              </a:lnSpc>
              <a:buFont typeface="+mj-lt"/>
              <a:buAutoNum type="arabicPeriod"/>
            </a:pPr>
            <a:r>
              <a:rPr lang="zh-TW" altLang="en-US" sz="2000" dirty="0">
                <a:solidFill>
                  <a:schemeClr val="bg1"/>
                </a:solidFill>
                <a:latin typeface="微軟正黑體" panose="020B0604030504040204" pitchFamily="34" charset="-120"/>
                <a:ea typeface="微軟正黑體" panose="020B0604030504040204" pitchFamily="34" charset="-120"/>
              </a:rPr>
              <a:t>電腦執行</a:t>
            </a:r>
            <a:r>
              <a:rPr lang="en-US" altLang="zh-TW" sz="2000" dirty="0">
                <a:solidFill>
                  <a:schemeClr val="bg1"/>
                </a:solidFill>
                <a:latin typeface="微軟正黑體" panose="020B0604030504040204" pitchFamily="34" charset="-120"/>
                <a:ea typeface="微軟正黑體" panose="020B0604030504040204" pitchFamily="34" charset="-120"/>
              </a:rPr>
              <a:t>APP</a:t>
            </a:r>
            <a:r>
              <a:rPr lang="zh-TW" altLang="en-US" sz="2000" dirty="0">
                <a:solidFill>
                  <a:schemeClr val="bg1"/>
                </a:solidFill>
                <a:latin typeface="微軟正黑體" panose="020B0604030504040204" pitchFamily="34" charset="-120"/>
                <a:ea typeface="微軟正黑體" panose="020B0604030504040204" pitchFamily="34" charset="-120"/>
              </a:rPr>
              <a:t> </a:t>
            </a:r>
            <a:r>
              <a:rPr lang="en-US" altLang="zh-TW" sz="2000" dirty="0">
                <a:solidFill>
                  <a:schemeClr val="bg1"/>
                </a:solidFill>
                <a:latin typeface="微軟正黑體" panose="020B0604030504040204" pitchFamily="34" charset="-120"/>
                <a:ea typeface="微軟正黑體" panose="020B0604030504040204" pitchFamily="34" charset="-120"/>
              </a:rPr>
              <a:t>server</a:t>
            </a:r>
            <a:r>
              <a:rPr lang="zh-TW" altLang="en-US" sz="2000" dirty="0">
                <a:solidFill>
                  <a:schemeClr val="bg1"/>
                </a:solidFill>
                <a:latin typeface="微軟正黑體" panose="020B0604030504040204" pitchFamily="34" charset="-120"/>
                <a:ea typeface="微軟正黑體" panose="020B0604030504040204" pitchFamily="34" charset="-120"/>
              </a:rPr>
              <a:t>端程式</a:t>
            </a:r>
            <a:endParaRPr lang="en-US" altLang="zh-TW" sz="2000" dirty="0">
              <a:solidFill>
                <a:schemeClr val="bg1"/>
              </a:solidFill>
              <a:latin typeface="微軟正黑體" panose="020B0604030504040204" pitchFamily="34" charset="-120"/>
              <a:ea typeface="微軟正黑體" panose="020B0604030504040204" pitchFamily="34" charset="-120"/>
            </a:endParaRPr>
          </a:p>
          <a:p>
            <a:pPr marL="457200" indent="-457200">
              <a:lnSpc>
                <a:spcPct val="150000"/>
              </a:lnSpc>
              <a:buFont typeface="+mj-lt"/>
              <a:buAutoNum type="arabicPeriod"/>
            </a:pPr>
            <a:endParaRPr lang="en-US" altLang="zh-TW" sz="2000" dirty="0">
              <a:solidFill>
                <a:schemeClr val="bg1"/>
              </a:solidFill>
              <a:latin typeface="微軟正黑體" panose="020B0604030504040204" pitchFamily="34" charset="-120"/>
              <a:ea typeface="微軟正黑體" panose="020B0604030504040204" pitchFamily="34" charset="-120"/>
            </a:endParaRPr>
          </a:p>
          <a:p>
            <a:pPr marL="457200" indent="-457200">
              <a:lnSpc>
                <a:spcPct val="150000"/>
              </a:lnSpc>
              <a:buFont typeface="+mj-lt"/>
              <a:buAutoNum type="arabicPeriod"/>
            </a:pPr>
            <a:r>
              <a:rPr lang="zh-TW" altLang="en-US" sz="2000" dirty="0">
                <a:solidFill>
                  <a:schemeClr val="bg1"/>
                </a:solidFill>
                <a:latin typeface="微軟正黑體" panose="020B0604030504040204" pitchFamily="34" charset="-120"/>
                <a:ea typeface="微軟正黑體" panose="020B0604030504040204" pitchFamily="34" charset="-120"/>
              </a:rPr>
              <a:t>開啟</a:t>
            </a:r>
            <a:r>
              <a:rPr lang="en-US" altLang="zh-TW" sz="2000" dirty="0" err="1">
                <a:solidFill>
                  <a:schemeClr val="bg1"/>
                </a:solidFill>
                <a:latin typeface="微軟正黑體" panose="020B0604030504040204" pitchFamily="34" charset="-120"/>
                <a:ea typeface="微軟正黑體" panose="020B0604030504040204" pitchFamily="34" charset="-120"/>
              </a:rPr>
              <a:t>Matlab</a:t>
            </a:r>
            <a:r>
              <a:rPr lang="zh-TW" altLang="en-US" sz="2000" dirty="0">
                <a:solidFill>
                  <a:schemeClr val="bg1"/>
                </a:solidFill>
                <a:latin typeface="微軟正黑體" panose="020B0604030504040204" pitchFamily="34" charset="-120"/>
                <a:ea typeface="微軟正黑體" panose="020B0604030504040204" pitchFamily="34" charset="-120"/>
              </a:rPr>
              <a:t>執行實時化</a:t>
            </a:r>
            <a:r>
              <a:rPr lang="en-US" altLang="zh-TW" sz="2000" dirty="0">
                <a:solidFill>
                  <a:schemeClr val="bg1"/>
                </a:solidFill>
                <a:latin typeface="微軟正黑體" panose="020B0604030504040204" pitchFamily="34" charset="-120"/>
                <a:ea typeface="微軟正黑體" panose="020B0604030504040204" pitchFamily="34" charset="-120"/>
              </a:rPr>
              <a:t>+</a:t>
            </a:r>
            <a:r>
              <a:rPr lang="zh-TW" altLang="en-US" sz="2000" dirty="0">
                <a:solidFill>
                  <a:schemeClr val="bg1"/>
                </a:solidFill>
                <a:latin typeface="微軟正黑體" panose="020B0604030504040204" pitchFamily="34" charset="-120"/>
                <a:ea typeface="微軟正黑體" panose="020B0604030504040204" pitchFamily="34" charset="-120"/>
              </a:rPr>
              <a:t>呼吸頻率計算程式 </a:t>
            </a:r>
            <a:r>
              <a:rPr lang="en-US" altLang="zh-TW" sz="2000" dirty="0">
                <a:solidFill>
                  <a:schemeClr val="bg1"/>
                </a:solidFill>
                <a:latin typeface="微軟正黑體" panose="020B0604030504040204" pitchFamily="34" charset="-120"/>
                <a:ea typeface="微軟正黑體" panose="020B0604030504040204" pitchFamily="34" charset="-120"/>
              </a:rPr>
              <a:t>(</a:t>
            </a:r>
            <a:r>
              <a:rPr lang="zh-TW" altLang="en-US" sz="2000" dirty="0">
                <a:solidFill>
                  <a:schemeClr val="bg1"/>
                </a:solidFill>
                <a:latin typeface="微軟正黑體" panose="020B0604030504040204" pitchFamily="34" charset="-120"/>
                <a:ea typeface="微軟正黑體" panose="020B0604030504040204" pitchFamily="34" charset="-120"/>
              </a:rPr>
              <a:t>每分鐘計算一次</a:t>
            </a:r>
            <a:r>
              <a:rPr lang="en-US" altLang="zh-TW" sz="2000" dirty="0">
                <a:solidFill>
                  <a:schemeClr val="bg1"/>
                </a:solidFill>
                <a:latin typeface="微軟正黑體" panose="020B0604030504040204" pitchFamily="34" charset="-120"/>
                <a:ea typeface="微軟正黑體" panose="020B0604030504040204" pitchFamily="34" charset="-120"/>
              </a:rPr>
              <a:t>)</a:t>
            </a:r>
            <a:r>
              <a:rPr lang="zh-TW" altLang="en-US" sz="2000" dirty="0">
                <a:solidFill>
                  <a:schemeClr val="bg1"/>
                </a:solidFill>
                <a:latin typeface="微軟正黑體" panose="020B0604030504040204" pitchFamily="34" charset="-120"/>
                <a:ea typeface="微軟正黑體" panose="020B0604030504040204" pitchFamily="34" charset="-120"/>
              </a:rPr>
              <a:t>同時 </a:t>
            </a:r>
            <a:r>
              <a:rPr lang="en-US" altLang="zh-TW" sz="2000" dirty="0">
                <a:solidFill>
                  <a:schemeClr val="bg1"/>
                </a:solidFill>
                <a:latin typeface="微軟正黑體" panose="020B0604030504040204" pitchFamily="34" charset="-120"/>
                <a:ea typeface="微軟正黑體" panose="020B0604030504040204" pitchFamily="34" charset="-120"/>
              </a:rPr>
              <a:t>APP</a:t>
            </a:r>
            <a:r>
              <a:rPr lang="zh-TW" altLang="en-US" sz="2000" dirty="0">
                <a:solidFill>
                  <a:schemeClr val="bg1"/>
                </a:solidFill>
                <a:latin typeface="微軟正黑體" panose="020B0604030504040204" pitchFamily="34" charset="-120"/>
                <a:ea typeface="微軟正黑體" panose="020B0604030504040204" pitchFamily="34" charset="-120"/>
              </a:rPr>
              <a:t>輸入</a:t>
            </a:r>
            <a:r>
              <a:rPr lang="en-US" altLang="zh-TW" sz="2000" dirty="0">
                <a:solidFill>
                  <a:schemeClr val="bg1"/>
                </a:solidFill>
                <a:latin typeface="微軟正黑體" panose="020B0604030504040204" pitchFamily="34" charset="-120"/>
                <a:ea typeface="微軟正黑體" panose="020B0604030504040204" pitchFamily="34" charset="-120"/>
              </a:rPr>
              <a:t>IP</a:t>
            </a:r>
            <a:r>
              <a:rPr lang="zh-TW" altLang="en-US" sz="2000" dirty="0">
                <a:solidFill>
                  <a:schemeClr val="bg1"/>
                </a:solidFill>
                <a:latin typeface="微軟正黑體" panose="020B0604030504040204" pitchFamily="34" charset="-120"/>
                <a:ea typeface="微軟正黑體" panose="020B0604030504040204" pitchFamily="34" charset="-120"/>
              </a:rPr>
              <a:t>、</a:t>
            </a:r>
            <a:r>
              <a:rPr lang="en-US" altLang="zh-TW" sz="2000" dirty="0">
                <a:solidFill>
                  <a:schemeClr val="bg1"/>
                </a:solidFill>
                <a:latin typeface="微軟正黑體" panose="020B0604030504040204" pitchFamily="34" charset="-120"/>
                <a:ea typeface="微軟正黑體" panose="020B0604030504040204" pitchFamily="34" charset="-120"/>
              </a:rPr>
              <a:t>Port</a:t>
            </a:r>
            <a:r>
              <a:rPr lang="zh-TW" altLang="en-US" sz="2000" dirty="0">
                <a:solidFill>
                  <a:schemeClr val="bg1"/>
                </a:solidFill>
                <a:latin typeface="微軟正黑體" panose="020B0604030504040204" pitchFamily="34" charset="-120"/>
                <a:ea typeface="微軟正黑體" panose="020B0604030504040204" pitchFamily="34" charset="-120"/>
              </a:rPr>
              <a:t>，開始每分鐘抓一次數據</a:t>
            </a:r>
            <a:endParaRPr lang="en-US" altLang="zh-TW" sz="2000" dirty="0">
              <a:solidFill>
                <a:schemeClr val="bg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554772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3">
            <a:extLst>
              <a:ext uri="{FF2B5EF4-FFF2-40B4-BE49-F238E27FC236}">
                <a16:creationId xmlns:a16="http://schemas.microsoft.com/office/drawing/2014/main" id="{E945A1D4-CA7B-4CF7-910B-70086A13A817}"/>
              </a:ext>
            </a:extLst>
          </p:cNvPr>
          <p:cNvPicPr>
            <a:picLocks noChangeAspect="1"/>
          </p:cNvPicPr>
          <p:nvPr/>
        </p:nvPicPr>
        <p:blipFill>
          <a:blip r:embed="rId3">
            <a:clrChange>
              <a:clrFrom>
                <a:srgbClr val="254326"/>
              </a:clrFrom>
              <a:clrTo>
                <a:srgbClr val="254326">
                  <a:alpha val="0"/>
                </a:srgbClr>
              </a:clrTo>
            </a:clrChange>
            <a:duotone>
              <a:prstClr val="black"/>
              <a:schemeClr val="accent3">
                <a:tint val="45000"/>
                <a:satMod val="400000"/>
              </a:schemeClr>
            </a:duotone>
            <a:lum bright="-20000" contrast="-40000"/>
          </a:blip>
          <a:stretch>
            <a:fillRect/>
          </a:stretch>
        </p:blipFill>
        <p:spPr>
          <a:xfrm>
            <a:off x="1245570" y="459100"/>
            <a:ext cx="9615465" cy="3838846"/>
          </a:xfrm>
          <a:prstGeom prst="rect">
            <a:avLst/>
          </a:prstGeom>
        </p:spPr>
      </p:pic>
      <p:sp>
        <p:nvSpPr>
          <p:cNvPr id="23" name="文本框 6">
            <a:extLst>
              <a:ext uri="{FF2B5EF4-FFF2-40B4-BE49-F238E27FC236}">
                <a16:creationId xmlns:a16="http://schemas.microsoft.com/office/drawing/2014/main" id="{24972874-893F-478F-8EF7-90ACC0CE8C1B}"/>
              </a:ext>
            </a:extLst>
          </p:cNvPr>
          <p:cNvSpPr txBox="1"/>
          <p:nvPr/>
        </p:nvSpPr>
        <p:spPr>
          <a:xfrm>
            <a:off x="1504950" y="1181100"/>
            <a:ext cx="2952750" cy="4708981"/>
          </a:xfrm>
          <a:prstGeom prst="rect">
            <a:avLst/>
          </a:prstGeom>
          <a:noFill/>
        </p:spPr>
        <p:txBody>
          <a:bodyPr wrap="square" rtlCol="0">
            <a:spAutoFit/>
          </a:bodyPr>
          <a:lstStyle/>
          <a:p>
            <a:r>
              <a:rPr lang="en-US" altLang="zh-CN" sz="30000" dirty="0">
                <a:solidFill>
                  <a:schemeClr val="bg1"/>
                </a:solidFill>
                <a:latin typeface="Segoe Script" panose="020B0504020000000003" pitchFamily="34" charset="0"/>
              </a:rPr>
              <a:t>2</a:t>
            </a:r>
            <a:endParaRPr lang="zh-CN" altLang="en-US" sz="30000" dirty="0">
              <a:solidFill>
                <a:schemeClr val="bg1"/>
              </a:solidFill>
              <a:latin typeface="Segoe Script" panose="020B0504020000000003" pitchFamily="34" charset="0"/>
            </a:endParaRPr>
          </a:p>
        </p:txBody>
      </p:sp>
      <p:sp>
        <p:nvSpPr>
          <p:cNvPr id="24" name="文本框 7">
            <a:extLst>
              <a:ext uri="{FF2B5EF4-FFF2-40B4-BE49-F238E27FC236}">
                <a16:creationId xmlns:a16="http://schemas.microsoft.com/office/drawing/2014/main" id="{BF046A1A-F694-434D-A6C3-324D7C646F1D}"/>
              </a:ext>
            </a:extLst>
          </p:cNvPr>
          <p:cNvSpPr txBox="1"/>
          <p:nvPr/>
        </p:nvSpPr>
        <p:spPr>
          <a:xfrm>
            <a:off x="4457700" y="2643038"/>
            <a:ext cx="6841671" cy="1785104"/>
          </a:xfrm>
          <a:prstGeom prst="rect">
            <a:avLst/>
          </a:prstGeom>
          <a:noFill/>
        </p:spPr>
        <p:txBody>
          <a:bodyPr wrap="square" rtlCol="0">
            <a:spAutoFit/>
          </a:bodyPr>
          <a:lstStyle/>
          <a:p>
            <a:r>
              <a:rPr lang="zh-TW" altLang="en-US" sz="6600" b="1" dirty="0">
                <a:solidFill>
                  <a:schemeClr val="bg1"/>
                </a:solidFill>
                <a:latin typeface="SentyTEA 新蒂下午茶体" panose="03000600000000000000" pitchFamily="66" charset="-120"/>
                <a:ea typeface="SentyTEA 新蒂下午茶体" panose="03000600000000000000" pitchFamily="66" charset="-120"/>
              </a:rPr>
              <a:t>系統架構</a:t>
            </a:r>
            <a:r>
              <a:rPr lang="zh-TW" altLang="en-US" sz="4400" b="1" dirty="0">
                <a:solidFill>
                  <a:schemeClr val="bg1"/>
                </a:solidFill>
                <a:latin typeface="Segoe Script" panose="020B0504020000000003" pitchFamily="34" charset="0"/>
                <a:ea typeface="SentyTEA 新蒂下午茶体" panose="03000600000000000000" pitchFamily="66" charset="-120"/>
              </a:rPr>
              <a:t> </a:t>
            </a:r>
            <a:endParaRPr lang="en-US" altLang="zh-TW" sz="4400" b="1" dirty="0">
              <a:solidFill>
                <a:schemeClr val="bg1"/>
              </a:solidFill>
              <a:latin typeface="Segoe Script" panose="020B0504020000000003" pitchFamily="34" charset="0"/>
              <a:ea typeface="SentyTEA 新蒂下午茶体" panose="03000600000000000000" pitchFamily="66" charset="-120"/>
            </a:endParaRPr>
          </a:p>
          <a:p>
            <a:r>
              <a:rPr lang="en-US" altLang="zh-TW" sz="4400" b="1" dirty="0">
                <a:solidFill>
                  <a:schemeClr val="bg1"/>
                </a:solidFill>
                <a:latin typeface="Segoe Script" panose="020B0504020000000003" pitchFamily="34" charset="0"/>
                <a:ea typeface="SentyTEA 新蒂下午茶体" panose="03000600000000000000" pitchFamily="66" charset="-120"/>
              </a:rPr>
              <a:t>System Structure</a:t>
            </a:r>
            <a:endParaRPr lang="zh-CN" altLang="en-US" sz="4400" b="1" dirty="0">
              <a:solidFill>
                <a:schemeClr val="bg1"/>
              </a:solidFill>
              <a:latin typeface="Segoe Script" panose="020B0504020000000003" pitchFamily="34" charset="0"/>
            </a:endParaRPr>
          </a:p>
        </p:txBody>
      </p:sp>
    </p:spTree>
    <p:extLst>
      <p:ext uri="{BB962C8B-B14F-4D97-AF65-F5344CB8AC3E}">
        <p14:creationId xmlns:p14="http://schemas.microsoft.com/office/powerpoint/2010/main" val="287538372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4071</TotalTime>
  <Words>4486</Words>
  <Application>Microsoft Office PowerPoint</Application>
  <PresentationFormat>寬螢幕</PresentationFormat>
  <Paragraphs>594</Paragraphs>
  <Slides>50</Slides>
  <Notes>48</Notes>
  <HiddenSlides>0</HiddenSlides>
  <MMClips>3</MMClips>
  <ScaleCrop>false</ScaleCrop>
  <HeadingPairs>
    <vt:vector size="6" baseType="variant">
      <vt:variant>
        <vt:lpstr>使用字型</vt:lpstr>
      </vt:variant>
      <vt:variant>
        <vt:i4>17</vt:i4>
      </vt:variant>
      <vt:variant>
        <vt:lpstr>佈景主題</vt:lpstr>
      </vt:variant>
      <vt:variant>
        <vt:i4>1</vt:i4>
      </vt:variant>
      <vt:variant>
        <vt:lpstr>投影片標題</vt:lpstr>
      </vt:variant>
      <vt:variant>
        <vt:i4>50</vt:i4>
      </vt:variant>
    </vt:vector>
  </HeadingPairs>
  <TitlesOfParts>
    <vt:vector size="68" baseType="lpstr">
      <vt:lpstr>Microsoft JhengHei Light</vt:lpstr>
      <vt:lpstr>MS Gothic</vt:lpstr>
      <vt:lpstr>SentyTEA 新蒂下午茶体</vt:lpstr>
      <vt:lpstr>宋体</vt:lpstr>
      <vt:lpstr>微軟正黑體</vt:lpstr>
      <vt:lpstr>新細明體</vt:lpstr>
      <vt:lpstr>新蒂小丸子小学版</vt:lpstr>
      <vt:lpstr>標楷體</vt:lpstr>
      <vt:lpstr>Arial</vt:lpstr>
      <vt:lpstr>Calibri</vt:lpstr>
      <vt:lpstr>Calibri Light</vt:lpstr>
      <vt:lpstr>Cambria Math</vt:lpstr>
      <vt:lpstr>Helvetica</vt:lpstr>
      <vt:lpstr>Segoe Print</vt:lpstr>
      <vt:lpstr>Segoe Script</vt:lpstr>
      <vt:lpstr>Times New Roman</vt:lpstr>
      <vt:lpstr>Wingdings</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系統待優化的部分</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賴品臻 (108503502)</cp:lastModifiedBy>
  <cp:revision>166</cp:revision>
  <dcterms:created xsi:type="dcterms:W3CDTF">2015-08-19T07:17:53Z</dcterms:created>
  <dcterms:modified xsi:type="dcterms:W3CDTF">2022-10-04T18:16:18Z</dcterms:modified>
</cp:coreProperties>
</file>